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sldx" ContentType="application/vnd.openxmlformats-officedocument.presentationml.slide"/>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2"/>
  </p:notesMasterIdLst>
  <p:handoutMasterIdLst>
    <p:handoutMasterId r:id="rId33"/>
  </p:handoutMasterIdLst>
  <p:sldIdLst>
    <p:sldId id="296" r:id="rId2"/>
    <p:sldId id="350" r:id="rId3"/>
    <p:sldId id="351" r:id="rId4"/>
    <p:sldId id="352" r:id="rId5"/>
    <p:sldId id="353" r:id="rId6"/>
    <p:sldId id="354" r:id="rId7"/>
    <p:sldId id="308" r:id="rId8"/>
    <p:sldId id="309" r:id="rId9"/>
    <p:sldId id="310" r:id="rId10"/>
    <p:sldId id="307" r:id="rId11"/>
    <p:sldId id="306" r:id="rId12"/>
    <p:sldId id="320" r:id="rId13"/>
    <p:sldId id="312" r:id="rId14"/>
    <p:sldId id="313" r:id="rId15"/>
    <p:sldId id="314" r:id="rId16"/>
    <p:sldId id="317" r:id="rId17"/>
    <p:sldId id="338" r:id="rId18"/>
    <p:sldId id="348" r:id="rId19"/>
    <p:sldId id="319" r:id="rId20"/>
    <p:sldId id="323" r:id="rId21"/>
    <p:sldId id="321" r:id="rId22"/>
    <p:sldId id="340" r:id="rId23"/>
    <p:sldId id="326" r:id="rId24"/>
    <p:sldId id="330" r:id="rId25"/>
    <p:sldId id="331" r:id="rId26"/>
    <p:sldId id="328" r:id="rId27"/>
    <p:sldId id="336" r:id="rId28"/>
    <p:sldId id="327" r:id="rId29"/>
    <p:sldId id="356" r:id="rId30"/>
    <p:sldId id="347" r:id="rId31"/>
  </p:sldIdLst>
  <p:sldSz cx="9144000" cy="6858000" type="screen4x3"/>
  <p:notesSz cx="6846888" cy="9980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CCECFF"/>
    <a:srgbClr val="FFFF99"/>
    <a:srgbClr val="E6AF00"/>
    <a:srgbClr val="CCFF99"/>
    <a:srgbClr val="CF7317"/>
    <a:srgbClr val="66FF99"/>
    <a:srgbClr val="CCCCFF"/>
    <a:srgbClr val="FFCCCC"/>
    <a:srgbClr val="FF7C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6327" autoAdjust="0"/>
  </p:normalViewPr>
  <p:slideViewPr>
    <p:cSldViewPr>
      <p:cViewPr>
        <p:scale>
          <a:sx n="50" d="100"/>
          <a:sy n="50" d="100"/>
        </p:scale>
        <p:origin x="-516" y="-186"/>
      </p:cViewPr>
      <p:guideLst>
        <p:guide orient="horz" pos="2160"/>
        <p:guide pos="2880"/>
      </p:guideLst>
    </p:cSldViewPr>
  </p:slideViewPr>
  <p:notesTextViewPr>
    <p:cViewPr>
      <p:scale>
        <a:sx n="100" d="100"/>
        <a:sy n="100" d="100"/>
      </p:scale>
      <p:origin x="0" y="1614"/>
    </p:cViewPr>
  </p:notesTextViewPr>
  <p:sorterViewPr>
    <p:cViewPr>
      <p:scale>
        <a:sx n="66" d="100"/>
        <a:sy n="66" d="100"/>
      </p:scale>
      <p:origin x="0" y="0"/>
    </p:cViewPr>
  </p:sorterViewPr>
  <p:notesViewPr>
    <p:cSldViewPr>
      <p:cViewPr varScale="1">
        <p:scale>
          <a:sx n="55" d="100"/>
          <a:sy n="55" d="100"/>
        </p:scale>
        <p:origin x="-2856" y="-102"/>
      </p:cViewPr>
      <p:guideLst>
        <p:guide orient="horz" pos="3144"/>
        <p:guide pos="215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66985" cy="499031"/>
          </a:xfrm>
          <a:prstGeom prst="rect">
            <a:avLst/>
          </a:prstGeom>
        </p:spPr>
        <p:txBody>
          <a:bodyPr vert="horz" lIns="91436" tIns="45717" rIns="91436" bIns="45717" rtlCol="0"/>
          <a:lstStyle>
            <a:lvl1pPr algn="l">
              <a:defRPr sz="1200"/>
            </a:lvl1pPr>
          </a:lstStyle>
          <a:p>
            <a:endParaRPr lang="en-GB"/>
          </a:p>
        </p:txBody>
      </p:sp>
      <p:sp>
        <p:nvSpPr>
          <p:cNvPr id="3" name="Date Placeholder 2"/>
          <p:cNvSpPr>
            <a:spLocks noGrp="1"/>
          </p:cNvSpPr>
          <p:nvPr>
            <p:ph type="dt" sz="quarter" idx="1"/>
          </p:nvPr>
        </p:nvSpPr>
        <p:spPr>
          <a:xfrm>
            <a:off x="3878321" y="2"/>
            <a:ext cx="2966985" cy="499031"/>
          </a:xfrm>
          <a:prstGeom prst="rect">
            <a:avLst/>
          </a:prstGeom>
        </p:spPr>
        <p:txBody>
          <a:bodyPr vert="horz" lIns="91436" tIns="45717" rIns="91436" bIns="45717" rtlCol="0"/>
          <a:lstStyle>
            <a:lvl1pPr algn="r">
              <a:defRPr sz="1200"/>
            </a:lvl1pPr>
          </a:lstStyle>
          <a:p>
            <a:fld id="{D1E5FAA7-2065-4A30-AD05-8D3AE408D574}" type="datetimeFigureOut">
              <a:rPr lang="en-GB" smtClean="0"/>
              <a:pPr/>
              <a:t>03/03/2017</a:t>
            </a:fld>
            <a:endParaRPr lang="en-GB"/>
          </a:p>
        </p:txBody>
      </p:sp>
      <p:sp>
        <p:nvSpPr>
          <p:cNvPr id="4" name="Footer Placeholder 3"/>
          <p:cNvSpPr>
            <a:spLocks noGrp="1"/>
          </p:cNvSpPr>
          <p:nvPr>
            <p:ph type="ftr" sz="quarter" idx="2"/>
          </p:nvPr>
        </p:nvSpPr>
        <p:spPr>
          <a:xfrm>
            <a:off x="2" y="9479852"/>
            <a:ext cx="2966985" cy="499031"/>
          </a:xfrm>
          <a:prstGeom prst="rect">
            <a:avLst/>
          </a:prstGeom>
        </p:spPr>
        <p:txBody>
          <a:bodyPr vert="horz" lIns="91436" tIns="45717" rIns="91436" bIns="45717" rtlCol="0" anchor="b"/>
          <a:lstStyle>
            <a:lvl1pPr algn="l">
              <a:defRPr sz="1200"/>
            </a:lvl1pPr>
          </a:lstStyle>
          <a:p>
            <a:endParaRPr lang="en-GB"/>
          </a:p>
        </p:txBody>
      </p:sp>
      <p:sp>
        <p:nvSpPr>
          <p:cNvPr id="5" name="Slide Number Placeholder 4"/>
          <p:cNvSpPr>
            <a:spLocks noGrp="1"/>
          </p:cNvSpPr>
          <p:nvPr>
            <p:ph type="sldNum" sz="quarter" idx="3"/>
          </p:nvPr>
        </p:nvSpPr>
        <p:spPr>
          <a:xfrm>
            <a:off x="3878321" y="9479852"/>
            <a:ext cx="2966985" cy="499031"/>
          </a:xfrm>
          <a:prstGeom prst="rect">
            <a:avLst/>
          </a:prstGeom>
        </p:spPr>
        <p:txBody>
          <a:bodyPr vert="horz" lIns="91436" tIns="45717" rIns="91436" bIns="45717" rtlCol="0" anchor="b"/>
          <a:lstStyle>
            <a:lvl1pPr algn="r">
              <a:defRPr sz="1200"/>
            </a:lvl1pPr>
          </a:lstStyle>
          <a:p>
            <a:fld id="{68E2625E-2554-4B99-B1E9-DBC6495EDD41}" type="slidenum">
              <a:rPr lang="en-GB" smtClean="0"/>
              <a:pPr/>
              <a:t>‹#›</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66985" cy="499031"/>
          </a:xfrm>
          <a:prstGeom prst="rect">
            <a:avLst/>
          </a:prstGeom>
        </p:spPr>
        <p:txBody>
          <a:bodyPr vert="horz" lIns="91436" tIns="45717" rIns="91436" bIns="45717" rtlCol="0"/>
          <a:lstStyle>
            <a:lvl1pPr algn="l">
              <a:defRPr sz="1200"/>
            </a:lvl1pPr>
          </a:lstStyle>
          <a:p>
            <a:endParaRPr lang="en-GB"/>
          </a:p>
        </p:txBody>
      </p:sp>
      <p:sp>
        <p:nvSpPr>
          <p:cNvPr id="3" name="Date Placeholder 2"/>
          <p:cNvSpPr>
            <a:spLocks noGrp="1"/>
          </p:cNvSpPr>
          <p:nvPr>
            <p:ph type="dt" idx="1"/>
          </p:nvPr>
        </p:nvSpPr>
        <p:spPr>
          <a:xfrm>
            <a:off x="3878321" y="2"/>
            <a:ext cx="2966985" cy="499031"/>
          </a:xfrm>
          <a:prstGeom prst="rect">
            <a:avLst/>
          </a:prstGeom>
        </p:spPr>
        <p:txBody>
          <a:bodyPr vert="horz" lIns="91436" tIns="45717" rIns="91436" bIns="45717" rtlCol="0"/>
          <a:lstStyle>
            <a:lvl1pPr algn="r">
              <a:defRPr sz="1200"/>
            </a:lvl1pPr>
          </a:lstStyle>
          <a:p>
            <a:fld id="{913F51FA-6B87-4B10-B4D9-F9326E8701A9}" type="datetimeFigureOut">
              <a:rPr lang="en-GB" smtClean="0"/>
              <a:pPr/>
              <a:t>03/03/2017</a:t>
            </a:fld>
            <a:endParaRPr lang="en-GB"/>
          </a:p>
        </p:txBody>
      </p:sp>
      <p:sp>
        <p:nvSpPr>
          <p:cNvPr id="4" name="Slide Image Placeholder 3"/>
          <p:cNvSpPr>
            <a:spLocks noGrp="1" noRot="1" noChangeAspect="1"/>
          </p:cNvSpPr>
          <p:nvPr>
            <p:ph type="sldImg" idx="2"/>
          </p:nvPr>
        </p:nvSpPr>
        <p:spPr>
          <a:xfrm>
            <a:off x="930275" y="749300"/>
            <a:ext cx="4986338" cy="3741738"/>
          </a:xfrm>
          <a:prstGeom prst="rect">
            <a:avLst/>
          </a:prstGeom>
          <a:noFill/>
          <a:ln w="12700">
            <a:solidFill>
              <a:prstClr val="black"/>
            </a:solidFill>
          </a:ln>
        </p:spPr>
        <p:txBody>
          <a:bodyPr vert="horz" lIns="91436" tIns="45717" rIns="91436" bIns="45717" rtlCol="0" anchor="ctr"/>
          <a:lstStyle/>
          <a:p>
            <a:endParaRPr lang="en-GB"/>
          </a:p>
        </p:txBody>
      </p:sp>
      <p:sp>
        <p:nvSpPr>
          <p:cNvPr id="5" name="Notes Placeholder 4"/>
          <p:cNvSpPr>
            <a:spLocks noGrp="1"/>
          </p:cNvSpPr>
          <p:nvPr>
            <p:ph type="body" sz="quarter" idx="3"/>
          </p:nvPr>
        </p:nvSpPr>
        <p:spPr>
          <a:xfrm>
            <a:off x="684689" y="4740791"/>
            <a:ext cx="5477510" cy="4491276"/>
          </a:xfrm>
          <a:prstGeom prst="rect">
            <a:avLst/>
          </a:prstGeom>
        </p:spPr>
        <p:txBody>
          <a:bodyPr vert="horz" lIns="91436" tIns="45717" rIns="91436"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79852"/>
            <a:ext cx="2966985" cy="499031"/>
          </a:xfrm>
          <a:prstGeom prst="rect">
            <a:avLst/>
          </a:prstGeom>
        </p:spPr>
        <p:txBody>
          <a:bodyPr vert="horz" lIns="91436" tIns="45717" rIns="91436" bIns="45717" rtlCol="0" anchor="b"/>
          <a:lstStyle>
            <a:lvl1pPr algn="l">
              <a:defRPr sz="1200"/>
            </a:lvl1pPr>
          </a:lstStyle>
          <a:p>
            <a:endParaRPr lang="en-GB"/>
          </a:p>
        </p:txBody>
      </p:sp>
      <p:sp>
        <p:nvSpPr>
          <p:cNvPr id="7" name="Slide Number Placeholder 6"/>
          <p:cNvSpPr>
            <a:spLocks noGrp="1"/>
          </p:cNvSpPr>
          <p:nvPr>
            <p:ph type="sldNum" sz="quarter" idx="5"/>
          </p:nvPr>
        </p:nvSpPr>
        <p:spPr>
          <a:xfrm>
            <a:off x="3878321" y="9479852"/>
            <a:ext cx="2966985" cy="499031"/>
          </a:xfrm>
          <a:prstGeom prst="rect">
            <a:avLst/>
          </a:prstGeom>
        </p:spPr>
        <p:txBody>
          <a:bodyPr vert="horz" lIns="91436" tIns="45717" rIns="91436" bIns="45717" rtlCol="0" anchor="b"/>
          <a:lstStyle>
            <a:lvl1pPr algn="r">
              <a:defRPr sz="1200"/>
            </a:lvl1pPr>
          </a:lstStyle>
          <a:p>
            <a:fld id="{B68B2D6D-1E16-4C97-9439-0240188A858C}" type="slidenum">
              <a:rPr lang="en-GB" smtClean="0"/>
              <a:pPr/>
              <a:t>‹#›</a:t>
            </a:fld>
            <a:endParaRPr lang="en-GB"/>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300"/>
              </a:spcAft>
              <a:buClrTx/>
              <a:buSzTx/>
              <a:buFont typeface="Arial" pitchFamily="34" charset="0"/>
              <a:buChar char="•"/>
              <a:tabLst/>
              <a:defRPr/>
            </a:pPr>
            <a:r>
              <a:rPr lang="en-GB" sz="1400" b="1" dirty="0" smtClean="0">
                <a:latin typeface="Comic Sans MS" pitchFamily="66" charset="0"/>
              </a:rPr>
              <a:t> not the only JF - not US Yoga – less LURID</a:t>
            </a:r>
          </a:p>
          <a:p>
            <a:pPr marL="0" marR="0" indent="0" algn="l" defTabSz="914400" rtl="0" eaLnBrk="1" fontAlgn="auto" latinLnBrk="0" hangingPunct="1">
              <a:lnSpc>
                <a:spcPct val="100000"/>
              </a:lnSpc>
              <a:spcBef>
                <a:spcPts val="0"/>
              </a:spcBef>
              <a:spcAft>
                <a:spcPts val="300"/>
              </a:spcAft>
              <a:buClrTx/>
              <a:buSzTx/>
              <a:buFont typeface="Arial" pitchFamily="34" charset="0"/>
              <a:buNone/>
              <a:tabLst/>
              <a:defRPr/>
            </a:pPr>
            <a:endParaRPr lang="en-GB" sz="1400" b="1" dirty="0" smtClean="0">
              <a:latin typeface="Comic Sans MS" pitchFamily="66" charset="0"/>
            </a:endParaRPr>
          </a:p>
          <a:p>
            <a:pPr marL="0" marR="0" indent="0" algn="l" defTabSz="914400" rtl="0" eaLnBrk="1" fontAlgn="auto" latinLnBrk="0" hangingPunct="1">
              <a:lnSpc>
                <a:spcPct val="100000"/>
              </a:lnSpc>
              <a:spcBef>
                <a:spcPts val="0"/>
              </a:spcBef>
              <a:spcAft>
                <a:spcPts val="300"/>
              </a:spcAft>
              <a:buClrTx/>
              <a:buSzTx/>
              <a:buFont typeface="Arial" pitchFamily="34" charset="0"/>
              <a:buChar char="•"/>
              <a:tabLst/>
              <a:defRPr/>
            </a:pPr>
            <a:r>
              <a:rPr lang="en-GB" sz="1400" b="1" dirty="0" smtClean="0">
                <a:solidFill>
                  <a:srgbClr val="00B050"/>
                </a:solidFill>
              </a:rPr>
              <a:t> </a:t>
            </a:r>
            <a:r>
              <a:rPr lang="en-GB" sz="1400" b="1" kern="1200" dirty="0" smtClean="0">
                <a:solidFill>
                  <a:schemeClr val="tx1"/>
                </a:solidFill>
                <a:latin typeface="Comic Sans MS" pitchFamily="66" charset="0"/>
                <a:ea typeface="+mn-ea"/>
                <a:cs typeface="+mn-cs"/>
              </a:rPr>
              <a:t>now an ORS veteran  -  </a:t>
            </a:r>
            <a:r>
              <a:rPr lang="en-GB" sz="1400" b="1" dirty="0" smtClean="0">
                <a:latin typeface="Comic Sans MS" pitchFamily="66" charset="0"/>
              </a:rPr>
              <a:t>from 1957 [no. 306]</a:t>
            </a: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not</a:t>
            </a:r>
            <a:r>
              <a:rPr lang="en-GB" sz="1400" b="1" baseline="0" dirty="0" smtClean="0">
                <a:latin typeface="Comic Sans MS" pitchFamily="66" charset="0"/>
              </a:rPr>
              <a:t> an academic – though hon. “Prof”  “Dr”</a:t>
            </a:r>
            <a:endParaRPr lang="en-GB" sz="1400" b="1" dirty="0" smtClean="0">
              <a:latin typeface="Comic Sans MS" pitchFamily="66" charset="0"/>
            </a:endParaRPr>
          </a:p>
          <a:p>
            <a:pPr>
              <a:spcAft>
                <a:spcPts val="300"/>
              </a:spcAft>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yet often a researcher - key phase IOR 22 years</a:t>
            </a: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30 years too late?  </a:t>
            </a: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IOR</a:t>
            </a:r>
            <a:r>
              <a:rPr lang="en-GB" sz="1400" b="1" baseline="0" dirty="0" smtClean="0">
                <a:latin typeface="Comic Sans MS" pitchFamily="66" charset="0"/>
              </a:rPr>
              <a:t> reabsorbed in Tavistock 1985</a:t>
            </a:r>
            <a:endParaRPr lang="en-GB" sz="1400" b="1" dirty="0" smtClean="0">
              <a:latin typeface="Comic Sans MS" pitchFamily="66" charset="0"/>
            </a:endParaRP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solidFill>
                  <a:schemeClr val="tx1"/>
                </a:solidFill>
                <a:latin typeface="Comic Sans MS" pitchFamily="66" charset="0"/>
              </a:rPr>
              <a:t> since</a:t>
            </a:r>
            <a:r>
              <a:rPr lang="en-GB" sz="1400" b="1" baseline="0" dirty="0" smtClean="0">
                <a:solidFill>
                  <a:schemeClr val="tx1"/>
                </a:solidFill>
                <a:latin typeface="Comic Sans MS" pitchFamily="66" charset="0"/>
              </a:rPr>
              <a:t> then much </a:t>
            </a:r>
            <a:r>
              <a:rPr lang="en-GB" sz="1400" b="1" dirty="0" smtClean="0">
                <a:solidFill>
                  <a:schemeClr val="tx1"/>
                </a:solidFill>
                <a:latin typeface="Comic Sans MS" pitchFamily="66" charset="0"/>
              </a:rPr>
              <a:t>further global momentum - scattered</a:t>
            </a:r>
            <a:r>
              <a:rPr lang="en-GB" sz="1400" b="1" dirty="0" smtClean="0">
                <a:solidFill>
                  <a:srgbClr val="FF0000"/>
                </a:solidFill>
                <a:latin typeface="Comic Sans MS" pitchFamily="66" charset="0"/>
              </a:rPr>
              <a:t> </a:t>
            </a:r>
          </a:p>
          <a:p>
            <a:pPr>
              <a:spcAft>
                <a:spcPts val="300"/>
              </a:spcAft>
              <a:buFont typeface="Arial" pitchFamily="34" charset="0"/>
              <a:buChar char="•"/>
            </a:pPr>
            <a:endParaRPr lang="en-GB" sz="1400" b="1" dirty="0" smtClean="0">
              <a:solidFill>
                <a:srgbClr val="FF0000"/>
              </a:solidFill>
              <a:latin typeface="Comic Sans MS" pitchFamily="66" charset="0"/>
            </a:endParaRPr>
          </a:p>
          <a:p>
            <a:pPr>
              <a:spcAft>
                <a:spcPts val="300"/>
              </a:spcAft>
              <a:buFont typeface="Arial" pitchFamily="34" charset="0"/>
              <a:buChar char="•"/>
            </a:pPr>
            <a:r>
              <a:rPr lang="en-GB" sz="1400" b="1" dirty="0" smtClean="0">
                <a:solidFill>
                  <a:srgbClr val="FF0000"/>
                </a:solidFill>
                <a:latin typeface="Comic Sans MS" pitchFamily="66" charset="0"/>
              </a:rPr>
              <a:t> so new things to say + connect with new generations</a:t>
            </a:r>
          </a:p>
          <a:p>
            <a:pPr>
              <a:spcAft>
                <a:spcPts val="300"/>
              </a:spcAft>
            </a:pPr>
            <a:r>
              <a:rPr lang="en-GB" sz="1100" b="1" i="1" dirty="0" smtClean="0">
                <a:solidFill>
                  <a:srgbClr val="324FC8"/>
                </a:solidFill>
                <a:latin typeface="Arial Narrow" pitchFamily="34" charset="0"/>
              </a:rPr>
              <a:t>--------------------------------------------------------------</a:t>
            </a:r>
          </a:p>
          <a:p>
            <a:pPr>
              <a:spcAft>
                <a:spcPts val="300"/>
              </a:spcAft>
            </a:pPr>
            <a:r>
              <a:rPr lang="en-GB" sz="1100" b="1" i="1" dirty="0" smtClean="0">
                <a:solidFill>
                  <a:srgbClr val="324FC8"/>
                </a:solidFill>
                <a:latin typeface="Arial Narrow" pitchFamily="34" charset="0"/>
              </a:rPr>
              <a:t>This presentation: </a:t>
            </a:r>
            <a:r>
              <a:rPr lang="en-GB" sz="1100" i="1" dirty="0" smtClean="0">
                <a:solidFill>
                  <a:srgbClr val="324FC8"/>
                </a:solidFill>
                <a:latin typeface="Arial Narrow" pitchFamily="34" charset="0"/>
              </a:rPr>
              <a:t>www.theorsociety.com/DocumentRepository/Browse.aspx?ID=828</a:t>
            </a:r>
            <a:endParaRPr lang="en-GB" sz="1100" i="1" dirty="0">
              <a:solidFill>
                <a:srgbClr val="324FC8"/>
              </a:solidFill>
              <a:latin typeface="Arial Narrow" pitchFamily="34" charset="0"/>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GB" b="1" dirty="0" smtClean="0">
                <a:latin typeface="Comic Sans MS" pitchFamily="66" charset="0"/>
              </a:rPr>
              <a:t> </a:t>
            </a:r>
            <a:r>
              <a:rPr lang="en-GB" sz="1400" b="1" dirty="0" smtClean="0">
                <a:latin typeface="Comic Sans MS" pitchFamily="66" charset="0"/>
              </a:rPr>
              <a:t>many other personal narratives enter the story</a:t>
            </a:r>
          </a:p>
          <a:p>
            <a:pPr lvl="0">
              <a:buFont typeface="Arial" pitchFamily="34" charset="0"/>
              <a:buChar char="•"/>
            </a:pPr>
            <a:endParaRPr lang="en-GB" sz="1400" b="1" dirty="0" smtClean="0">
              <a:latin typeface="Comic Sans MS" pitchFamily="66" charset="0"/>
            </a:endParaRPr>
          </a:p>
          <a:p>
            <a:pPr lvl="0">
              <a:buFont typeface="Arial" pitchFamily="34" charset="0"/>
              <a:buChar char="•"/>
            </a:pPr>
            <a:r>
              <a:rPr lang="en-GB" sz="1400" b="1" dirty="0" smtClean="0">
                <a:latin typeface="Comic Sans MS" pitchFamily="66" charset="0"/>
              </a:rPr>
              <a:t> colleagues &amp; associates UK</a:t>
            </a:r>
            <a:r>
              <a:rPr lang="en-GB" sz="1400" b="1" baseline="0" dirty="0" smtClean="0">
                <a:latin typeface="Comic Sans MS" pitchFamily="66" charset="0"/>
              </a:rPr>
              <a:t> &gt;</a:t>
            </a:r>
            <a:r>
              <a:rPr lang="en-GB" sz="1400" b="1" dirty="0" smtClean="0">
                <a:latin typeface="Comic Sans MS" pitchFamily="66" charset="0"/>
              </a:rPr>
              <a:t> Europe &gt; global</a:t>
            </a:r>
          </a:p>
          <a:p>
            <a:pPr lvl="0">
              <a:buFont typeface="Arial" pitchFamily="34" charset="0"/>
              <a:buChar char="•"/>
            </a:pPr>
            <a:endParaRPr lang="en-GB" sz="1400" b="1" dirty="0" smtClean="0">
              <a:latin typeface="Comic Sans MS" pitchFamily="66" charset="0"/>
            </a:endParaRPr>
          </a:p>
          <a:p>
            <a:pPr lvl="0">
              <a:buFont typeface="Arial" pitchFamily="34" charset="0"/>
              <a:buChar char="•"/>
            </a:pPr>
            <a:r>
              <a:rPr lang="en-GB" sz="1400" b="1" baseline="0" dirty="0" smtClean="0">
                <a:latin typeface="Comic Sans MS" pitchFamily="66" charset="0"/>
              </a:rPr>
              <a:t> </a:t>
            </a:r>
            <a:r>
              <a:rPr lang="en-GB" sz="1400" b="1" dirty="0" smtClean="0">
                <a:latin typeface="Comic Sans MS" pitchFamily="66" charset="0"/>
              </a:rPr>
              <a:t>programme builders in red</a:t>
            </a:r>
          </a:p>
          <a:p>
            <a:pPr lvl="0">
              <a:buFont typeface="Arial" pitchFamily="34" charset="0"/>
              <a:buNone/>
            </a:pPr>
            <a:endParaRPr lang="en-GB" sz="1400" b="1" dirty="0" smtClean="0">
              <a:latin typeface="Comic Sans MS" pitchFamily="66" charset="0"/>
            </a:endParaRPr>
          </a:p>
          <a:p>
            <a:pPr lvl="0">
              <a:buFont typeface="Arial" pitchFamily="34" charset="0"/>
              <a:buChar char="•"/>
            </a:pPr>
            <a:r>
              <a:rPr lang="en-GB" sz="1400" b="1" dirty="0" smtClean="0">
                <a:latin typeface="Comic Sans MS" pitchFamily="66" charset="0"/>
              </a:rPr>
              <a:t> the class of 64 as a platform for growth</a:t>
            </a:r>
          </a:p>
          <a:p>
            <a:pPr lvl="0">
              <a:buFont typeface="Arial" pitchFamily="34" charset="0"/>
              <a:buChar char="•"/>
            </a:pPr>
            <a:endParaRPr lang="en-GB" sz="1400" b="1" dirty="0" smtClean="0">
              <a:latin typeface="Comic Sans MS" pitchFamily="66" charset="0"/>
            </a:endParaRPr>
          </a:p>
          <a:p>
            <a:pPr lvl="0">
              <a:buFont typeface="Arial" pitchFamily="34" charset="0"/>
              <a:buChar char="•"/>
            </a:pPr>
            <a:r>
              <a:rPr lang="en-GB" sz="1400" b="1" dirty="0" smtClean="0">
                <a:latin typeface="Comic Sans MS" pitchFamily="66" charset="0"/>
              </a:rPr>
              <a:t> planners, engineers, public managers, political scientists </a:t>
            </a:r>
          </a:p>
          <a:p>
            <a:pPr lvl="0">
              <a:buFont typeface="Arial" pitchFamily="34" charset="0"/>
              <a:buChar char="•"/>
            </a:pPr>
            <a:endParaRPr lang="en-GB" sz="1400" b="1" dirty="0" smtClean="0">
              <a:latin typeface="Comic Sans MS" pitchFamily="66" charset="0"/>
            </a:endParaRPr>
          </a:p>
          <a:p>
            <a:pPr lvl="0">
              <a:buFont typeface="Arial" pitchFamily="34" charset="0"/>
              <a:buChar char="•"/>
            </a:pPr>
            <a:r>
              <a:rPr lang="en-GB" sz="1400" b="1" dirty="0" smtClean="0">
                <a:latin typeface="Comic Sans MS" pitchFamily="66" charset="0"/>
              </a:rPr>
              <a:t> Lincoln conference 1997 as a timely chance to reconnect</a:t>
            </a:r>
          </a:p>
          <a:p>
            <a:pPr lvl="0">
              <a:buFont typeface="Arial" pitchFamily="34" charset="0"/>
              <a:buChar char="•"/>
            </a:pPr>
            <a:endParaRPr lang="en-GB" sz="1400" b="1" dirty="0" smtClean="0">
              <a:latin typeface="Comic Sans MS" pitchFamily="66" charset="0"/>
            </a:endParaRPr>
          </a:p>
          <a:p>
            <a:pPr lvl="0">
              <a:buFont typeface="Arial" pitchFamily="34" charset="0"/>
              <a:buChar char="•"/>
            </a:pPr>
            <a:r>
              <a:rPr lang="en-GB" sz="1400" b="1" dirty="0" smtClean="0">
                <a:latin typeface="Comic Sans MS" pitchFamily="66" charset="0"/>
              </a:rPr>
              <a:t> </a:t>
            </a:r>
            <a:r>
              <a:rPr lang="en-GB" sz="1400" b="1" dirty="0" smtClean="0">
                <a:solidFill>
                  <a:srgbClr val="FF0000"/>
                </a:solidFill>
                <a:latin typeface="Comic Sans MS" pitchFamily="66" charset="0"/>
              </a:rPr>
              <a:t>why should</a:t>
            </a:r>
            <a:r>
              <a:rPr lang="en-GB" sz="1400" b="1" baseline="0" dirty="0" smtClean="0">
                <a:solidFill>
                  <a:srgbClr val="FF0000"/>
                </a:solidFill>
                <a:latin typeface="Comic Sans MS" pitchFamily="66" charset="0"/>
              </a:rPr>
              <a:t> </a:t>
            </a:r>
            <a:r>
              <a:rPr lang="en-GB" sz="1400" b="1" dirty="0" smtClean="0">
                <a:solidFill>
                  <a:srgbClr val="FF0000"/>
                </a:solidFill>
                <a:latin typeface="Comic Sans MS" pitchFamily="66" charset="0"/>
              </a:rPr>
              <a:t>I be the one to tell this story?</a:t>
            </a:r>
          </a:p>
          <a:p>
            <a:pPr lvl="0">
              <a:buFont typeface="Arial" pitchFamily="34" charset="0"/>
              <a:buChar char="•"/>
            </a:pPr>
            <a:endParaRPr lang="en-GB" sz="1400" b="1" dirty="0" smtClean="0">
              <a:latin typeface="Comic Sans MS" pitchFamily="66" charset="0"/>
            </a:endParaRPr>
          </a:p>
          <a:p>
            <a:pPr lvl="0">
              <a:buFont typeface="Arial" pitchFamily="34" charset="0"/>
              <a:buChar char="•"/>
            </a:pPr>
            <a:r>
              <a:rPr lang="en-GB" sz="1400" b="1" dirty="0" smtClean="0">
                <a:latin typeface="Comic Sans MS" pitchFamily="66" charset="0"/>
              </a:rPr>
              <a:t> </a:t>
            </a:r>
            <a:r>
              <a:rPr lang="en-GB" sz="1400" b="1" dirty="0" smtClean="0">
                <a:solidFill>
                  <a:srgbClr val="FF0000"/>
                </a:solidFill>
                <a:latin typeface="Comic Sans MS" pitchFamily="66" charset="0"/>
              </a:rPr>
              <a:t>continuity + publication </a:t>
            </a:r>
            <a:r>
              <a:rPr lang="en-GB" sz="1400" b="1" baseline="0" dirty="0" smtClean="0">
                <a:solidFill>
                  <a:srgbClr val="FF0000"/>
                </a:solidFill>
                <a:latin typeface="Comic Sans MS" pitchFamily="66" charset="0"/>
              </a:rPr>
              <a:t> +</a:t>
            </a:r>
            <a:r>
              <a:rPr lang="en-GB" sz="1400" b="1" dirty="0" smtClean="0">
                <a:solidFill>
                  <a:srgbClr val="FF0000"/>
                </a:solidFill>
                <a:latin typeface="Comic Sans MS" pitchFamily="66" charset="0"/>
              </a:rPr>
              <a:t> founder’s passion </a:t>
            </a:r>
          </a:p>
          <a:p>
            <a:pPr lvl="0">
              <a:buFont typeface="Arial" pitchFamily="34" charset="0"/>
              <a:buChar char="•"/>
            </a:pPr>
            <a:endParaRPr lang="en-GB" sz="1400" b="1" dirty="0" smtClean="0">
              <a:latin typeface="Comic Sans MS" pitchFamily="66" charset="0"/>
            </a:endParaRPr>
          </a:p>
          <a:p>
            <a:pPr lvl="0">
              <a:buFont typeface="Arial" pitchFamily="34" charset="0"/>
              <a:buNone/>
            </a:pPr>
            <a:r>
              <a:rPr lang="en-GB" sz="1400" b="1" dirty="0" smtClean="0">
                <a:solidFill>
                  <a:srgbClr val="0070C0"/>
                </a:solidFill>
                <a:latin typeface="Comic Sans MS" pitchFamily="66" charset="0"/>
              </a:rPr>
              <a:t>-----------------------------------------------</a:t>
            </a:r>
          </a:p>
          <a:p>
            <a:pPr lvl="0">
              <a:buFont typeface="Arial" pitchFamily="34" charset="0"/>
              <a:buNone/>
            </a:pPr>
            <a:r>
              <a:rPr lang="en-GB" sz="1100" b="1" i="1" dirty="0" smtClean="0">
                <a:solidFill>
                  <a:srgbClr val="0070C0"/>
                </a:solidFill>
                <a:latin typeface="Arial Narrow" pitchFamily="34" charset="0"/>
              </a:rPr>
              <a:t>Conference papers (1979):</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100" b="0" i="1" baseline="0" dirty="0" smtClean="0">
                <a:solidFill>
                  <a:srgbClr val="0070C0"/>
                </a:solidFill>
                <a:latin typeface="Arial Narrow" pitchFamily="34" charset="0"/>
              </a:rPr>
              <a:t> </a:t>
            </a:r>
            <a:r>
              <a:rPr lang="en-US" sz="1100" b="0" i="1" u="none" kern="1200" dirty="0" smtClean="0">
                <a:solidFill>
                  <a:srgbClr val="0070C0"/>
                </a:solidFill>
                <a:latin typeface="Arial Narrow" pitchFamily="34" charset="0"/>
                <a:ea typeface="+mn-ea"/>
                <a:cs typeface="+mn-cs"/>
              </a:rPr>
              <a:t>http://www.theorsociety.com/DocumentRepository/Browse.aspx?ID=289</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100" b="1" i="1" kern="1200" dirty="0" smtClean="0">
                <a:solidFill>
                  <a:srgbClr val="0070C0"/>
                </a:solidFill>
                <a:latin typeface="Arial Narrow" pitchFamily="34" charset="0"/>
                <a:ea typeface="+mn-ea"/>
                <a:cs typeface="+mn-cs"/>
              </a:rPr>
              <a:t>Lincoln conference (1997):</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0" i="1" u="none" kern="1200" dirty="0" smtClean="0">
                <a:solidFill>
                  <a:srgbClr val="0070C0"/>
                </a:solidFill>
                <a:latin typeface="Arial Narrow" pitchFamily="34" charset="0"/>
                <a:ea typeface="+mn-ea"/>
                <a:cs typeface="+mn-cs"/>
              </a:rPr>
              <a:t>http://www.theorsociety.com/DocumentRepository/Browse.aspx?ID=283</a:t>
            </a:r>
            <a:endParaRPr lang="en-GB" sz="1100" b="1" i="1" baseline="0" dirty="0" smtClean="0">
              <a:solidFill>
                <a:srgbClr val="0070C0"/>
              </a:solidFill>
              <a:latin typeface="Arial Narrow" pitchFamily="34" charset="0"/>
            </a:endParaRPr>
          </a:p>
          <a:p>
            <a:pPr lvl="0">
              <a:buFont typeface="Arial" pitchFamily="34" charset="0"/>
              <a:buNone/>
            </a:pPr>
            <a:endParaRPr lang="en-GB" sz="1100" b="0" i="1" dirty="0">
              <a:solidFill>
                <a:srgbClr val="0070C0"/>
              </a:solidFill>
              <a:latin typeface="Arial Narrow" pitchFamily="34" charset="0"/>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b="1" dirty="0" smtClean="0">
                <a:latin typeface="Comic Sans MS" pitchFamily="66" charset="0"/>
              </a:rPr>
              <a:t> a story of widen</a:t>
            </a:r>
            <a:r>
              <a:rPr lang="en-GB" sz="1400" b="1" dirty="0" smtClean="0">
                <a:latin typeface="Comic Sans MS" pitchFamily="66" charset="0"/>
              </a:rPr>
              <a:t>ing geographical horizons over 50 years</a:t>
            </a:r>
          </a:p>
          <a:p>
            <a:pPr>
              <a:buFont typeface="Arial" pitchFamily="34" charset="0"/>
              <a:buChar char="•"/>
            </a:pPr>
            <a:endParaRPr lang="en-GB" b="1" dirty="0" smtClean="0">
              <a:latin typeface="Comic Sans MS" pitchFamily="66" charset="0"/>
            </a:endParaRPr>
          </a:p>
          <a:p>
            <a:pPr>
              <a:buFont typeface="Arial" pitchFamily="34" charset="0"/>
              <a:buChar char="•"/>
            </a:pPr>
            <a:r>
              <a:rPr lang="en-GB" b="1" dirty="0" smtClean="0">
                <a:latin typeface="Comic Sans MS" pitchFamily="66" charset="0"/>
              </a:rPr>
              <a:t> </a:t>
            </a:r>
            <a:r>
              <a:rPr lang="en-GB" sz="1400" b="1" dirty="0" smtClean="0">
                <a:latin typeface="Comic Sans MS" pitchFamily="66" charset="0"/>
              </a:rPr>
              <a:t>network of champions has</a:t>
            </a:r>
            <a:r>
              <a:rPr lang="en-GB" sz="1400" b="1" baseline="0" dirty="0" smtClean="0">
                <a:latin typeface="Comic Sans MS" pitchFamily="66" charset="0"/>
              </a:rPr>
              <a:t> now become</a:t>
            </a:r>
            <a:r>
              <a:rPr lang="en-GB" sz="1400" b="1" dirty="0" smtClean="0">
                <a:latin typeface="Comic Sans MS" pitchFamily="66" charset="0"/>
              </a:rPr>
              <a:t> now largely non-OR</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some active clusters – but not currently in UK </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e.g. Sweden: water policy with </a:t>
            </a:r>
            <a:r>
              <a:rPr lang="en-GB" sz="1400" b="1" dirty="0" err="1" smtClean="0">
                <a:latin typeface="Comic Sans MS" pitchFamily="66" charset="0"/>
              </a:rPr>
              <a:t>peri</a:t>
            </a:r>
            <a:r>
              <a:rPr lang="en-GB" sz="1400" b="1" dirty="0" smtClean="0">
                <a:latin typeface="Comic Sans MS" pitchFamily="66" charset="0"/>
              </a:rPr>
              <a:t>-urban sanitation focus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also wide continuing networks in Netherlands – water</a:t>
            </a:r>
            <a:r>
              <a:rPr lang="en-GB" sz="1400" b="1" baseline="0" dirty="0" smtClean="0">
                <a:latin typeface="Comic Sans MS" pitchFamily="66" charset="0"/>
              </a:rPr>
              <a:t> links</a:t>
            </a:r>
            <a:r>
              <a:rPr lang="en-GB" sz="1400" b="1" dirty="0" smtClean="0">
                <a:latin typeface="Comic Sans MS" pitchFamily="66" charset="0"/>
              </a:rPr>
              <a:t> </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a:t>
            </a:r>
            <a:r>
              <a:rPr lang="en-GB" sz="1400" b="1" dirty="0" smtClean="0">
                <a:solidFill>
                  <a:srgbClr val="FF0000"/>
                </a:solidFill>
                <a:latin typeface="Comic Sans MS" pitchFamily="66" charset="0"/>
              </a:rPr>
              <a:t>recent further indications of interest: China? Peru Iran</a:t>
            </a:r>
          </a:p>
          <a:p>
            <a:pPr>
              <a:buFont typeface="Arial" pitchFamily="34" charset="0"/>
              <a:buChar char="•"/>
            </a:pPr>
            <a:endParaRPr lang="en-GB" sz="1400" b="1" dirty="0" smtClean="0">
              <a:solidFill>
                <a:srgbClr val="FF0000"/>
              </a:solidFill>
              <a:latin typeface="Comic Sans MS" pitchFamily="66" charset="0"/>
            </a:endParaRPr>
          </a:p>
          <a:p>
            <a:pPr>
              <a:buFont typeface="Arial" pitchFamily="34" charset="0"/>
              <a:buChar char="•"/>
            </a:pPr>
            <a:r>
              <a:rPr lang="en-GB" sz="1400" b="1" dirty="0" smtClean="0">
                <a:solidFill>
                  <a:srgbClr val="FF0000"/>
                </a:solidFill>
                <a:latin typeface="Comic Sans MS" pitchFamily="66" charset="0"/>
              </a:rPr>
              <a:t> any future co-ordinating/guiding role for UK OR?</a:t>
            </a:r>
          </a:p>
          <a:p>
            <a:pPr>
              <a:buFont typeface="Arial" pitchFamily="34" charset="0"/>
              <a:buChar char="•"/>
            </a:pPr>
            <a:endParaRPr lang="en-GB" b="1" dirty="0" smtClean="0">
              <a:latin typeface="Comic Sans MS" pitchFamily="66" charset="0"/>
            </a:endParaRPr>
          </a:p>
          <a:p>
            <a:pPr>
              <a:buFont typeface="Arial" pitchFamily="34" charset="0"/>
              <a:buNone/>
            </a:pPr>
            <a:r>
              <a:rPr lang="en-GB" sz="1100" b="1" dirty="0" smtClean="0">
                <a:solidFill>
                  <a:srgbClr val="0070C0"/>
                </a:solidFill>
                <a:latin typeface="Arial Narrow" pitchFamily="34" charset="0"/>
              </a:rPr>
              <a:t>-------------------------------------------------</a:t>
            </a:r>
          </a:p>
          <a:p>
            <a:pPr>
              <a:buFont typeface="Arial" pitchFamily="34" charset="0"/>
              <a:buNone/>
            </a:pPr>
            <a:r>
              <a:rPr lang="en-GB" sz="1100" b="1" i="1" baseline="0" dirty="0" smtClean="0">
                <a:solidFill>
                  <a:srgbClr val="0070C0"/>
                </a:solidFill>
                <a:latin typeface="Arial Narrow" pitchFamily="34" charset="0"/>
              </a:rPr>
              <a:t>Reports from other countries: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100" b="1" i="1" kern="1200" dirty="0" smtClean="0">
                <a:solidFill>
                  <a:srgbClr val="0070C0"/>
                </a:solidFill>
                <a:latin typeface="Arial Narrow" pitchFamily="34" charset="0"/>
                <a:ea typeface="+mn-ea"/>
                <a:cs typeface="+mn-cs"/>
              </a:rPr>
              <a:t>2004</a:t>
            </a:r>
            <a:r>
              <a:rPr lang="en-GB" sz="1100" i="1" kern="1200" dirty="0" smtClean="0">
                <a:solidFill>
                  <a:srgbClr val="0070C0"/>
                </a:solidFill>
                <a:latin typeface="Arial Narrow" pitchFamily="34" charset="0"/>
                <a:ea typeface="+mn-ea"/>
                <a:cs typeface="+mn-cs"/>
              </a:rPr>
              <a:t> Friend JK and </a:t>
            </a:r>
            <a:r>
              <a:rPr lang="en-GB" sz="1100" i="1" kern="1200" dirty="0" err="1" smtClean="0">
                <a:solidFill>
                  <a:srgbClr val="0070C0"/>
                </a:solidFill>
                <a:latin typeface="Arial Narrow" pitchFamily="34" charset="0"/>
                <a:ea typeface="+mn-ea"/>
                <a:cs typeface="+mn-cs"/>
              </a:rPr>
              <a:t>Hickling</a:t>
            </a:r>
            <a:r>
              <a:rPr lang="en-GB" sz="1100" i="1" kern="1200" dirty="0" smtClean="0">
                <a:solidFill>
                  <a:srgbClr val="0070C0"/>
                </a:solidFill>
                <a:latin typeface="Arial Narrow" pitchFamily="34" charset="0"/>
                <a:ea typeface="+mn-ea"/>
                <a:cs typeface="+mn-cs"/>
              </a:rPr>
              <a:t> DA.</a:t>
            </a:r>
            <a:r>
              <a:rPr lang="en-GB" sz="1100" b="1" i="1" kern="1200" dirty="0" smtClean="0">
                <a:solidFill>
                  <a:srgbClr val="0070C0"/>
                </a:solidFill>
                <a:latin typeface="Arial Narrow" pitchFamily="34" charset="0"/>
                <a:ea typeface="+mn-ea"/>
                <a:cs typeface="+mn-cs"/>
              </a:rPr>
              <a:t>  Planning under Pressure: the Strategic Choice Approach</a:t>
            </a:r>
            <a:r>
              <a:rPr lang="en-GB" sz="1100" i="1" kern="1200" dirty="0" smtClean="0">
                <a:solidFill>
                  <a:srgbClr val="0070C0"/>
                </a:solidFill>
                <a:latin typeface="Arial Narrow" pitchFamily="34" charset="0"/>
                <a:ea typeface="+mn-ea"/>
                <a:cs typeface="+mn-cs"/>
              </a:rPr>
              <a:t>. </a:t>
            </a:r>
            <a:r>
              <a:rPr lang="en-GB" sz="1100" b="1" i="1" kern="1200" dirty="0" smtClean="0">
                <a:solidFill>
                  <a:srgbClr val="0070C0"/>
                </a:solidFill>
                <a:latin typeface="Arial Narrow" pitchFamily="34" charset="0"/>
                <a:ea typeface="+mn-ea"/>
                <a:cs typeface="+mn-cs"/>
              </a:rPr>
              <a:t>Third edition</a:t>
            </a:r>
            <a:r>
              <a:rPr lang="en-GB" sz="1100" i="1" kern="1200" dirty="0" smtClean="0">
                <a:solidFill>
                  <a:srgbClr val="0070C0"/>
                </a:solidFill>
                <a:latin typeface="Arial Narrow" pitchFamily="34" charset="0"/>
                <a:ea typeface="+mn-ea"/>
                <a:cs typeface="+mn-cs"/>
              </a:rPr>
              <a:t> with 21 additional invited contributions from users, 2004. London: </a:t>
            </a:r>
            <a:r>
              <a:rPr lang="en-GB" sz="1100" i="1" kern="1200" dirty="0" err="1" smtClean="0">
                <a:solidFill>
                  <a:srgbClr val="0070C0"/>
                </a:solidFill>
                <a:latin typeface="Arial Narrow" pitchFamily="34" charset="0"/>
                <a:ea typeface="+mn-ea"/>
                <a:cs typeface="+mn-cs"/>
              </a:rPr>
              <a:t>Routledge</a:t>
            </a:r>
            <a:r>
              <a:rPr lang="en-GB" sz="1100" i="1" kern="1200" dirty="0" smtClean="0">
                <a:solidFill>
                  <a:srgbClr val="0070C0"/>
                </a:solidFill>
                <a:latin typeface="Arial Narrow" pitchFamily="34" charset="0"/>
                <a:ea typeface="+mn-ea"/>
                <a:cs typeface="+mn-cs"/>
              </a:rPr>
              <a:t>.   Pp. 308-311,</a:t>
            </a:r>
            <a:r>
              <a:rPr lang="en-GB" sz="1100" i="1" kern="1200" baseline="0" dirty="0" smtClean="0">
                <a:solidFill>
                  <a:srgbClr val="0070C0"/>
                </a:solidFill>
                <a:latin typeface="Arial Narrow" pitchFamily="34" charset="0"/>
                <a:ea typeface="+mn-ea"/>
                <a:cs typeface="+mn-cs"/>
              </a:rPr>
              <a:t> 315-318, 357-360 [Netherlands]; 303-307 [Sweden}; pp 322-326 [Italy]; pp 353-356 [South Africa]; pp 345-348  [Venezuela].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1" u="none" kern="1200" dirty="0" smtClean="0">
                <a:solidFill>
                  <a:srgbClr val="0070C0"/>
                </a:solidFill>
                <a:latin typeface="Arial Narrow" pitchFamily="34" charset="0"/>
                <a:ea typeface="+mn-ea"/>
                <a:cs typeface="+mn-cs"/>
              </a:rPr>
              <a:t>Also </a:t>
            </a:r>
            <a:r>
              <a:rPr lang="en-US" sz="1100" b="0" i="1" u="none" kern="1200" dirty="0" smtClean="0">
                <a:solidFill>
                  <a:srgbClr val="0070C0"/>
                </a:solidFill>
                <a:latin typeface="Arial Narrow" pitchFamily="34" charset="0"/>
                <a:ea typeface="+mn-ea"/>
                <a:cs typeface="+mn-cs"/>
              </a:rPr>
              <a:t>http://www.theorsociety.com/DocumentRepository/Browse.aspx?ID=278</a:t>
            </a:r>
            <a:r>
              <a:rPr lang="en-US" sz="1100" b="0" i="1" u="none" kern="1200" baseline="0" dirty="0" smtClean="0">
                <a:solidFill>
                  <a:srgbClr val="0070C0"/>
                </a:solidFill>
                <a:latin typeface="Arial Narrow" pitchFamily="34" charset="0"/>
                <a:ea typeface="+mn-ea"/>
                <a:cs typeface="+mn-cs"/>
              </a:rPr>
              <a:t> [Brazil];  ID=824 [Indonesia]; ID=185  [Venezuela]; ID=317  [New Zealand]</a:t>
            </a:r>
            <a:endParaRPr lang="en-GB" sz="1100" i="1" u="none" kern="1200" dirty="0" smtClean="0">
              <a:solidFill>
                <a:srgbClr val="0070C0"/>
              </a:solidFill>
              <a:latin typeface="Arial Narrow" pitchFamily="34" charset="0"/>
              <a:ea typeface="+mn-ea"/>
              <a:cs typeface="+mn-cs"/>
            </a:endParaRPr>
          </a:p>
          <a:p>
            <a:pPr>
              <a:buFont typeface="Arial" pitchFamily="34" charset="0"/>
              <a:buNone/>
            </a:pPr>
            <a:endParaRPr lang="en-GB" sz="1100" b="1" u="none" baseline="0" dirty="0" smtClean="0">
              <a:solidFill>
                <a:srgbClr val="0070C0"/>
              </a:solidFill>
              <a:latin typeface="Arial Narrow" pitchFamily="34" charset="0"/>
            </a:endParaRPr>
          </a:p>
          <a:p>
            <a:pPr>
              <a:buFont typeface="Arial" pitchFamily="34" charset="0"/>
              <a:buNone/>
            </a:pPr>
            <a:endParaRPr lang="en-GB" sz="1100" b="1" baseline="0" dirty="0" smtClean="0">
              <a:solidFill>
                <a:srgbClr val="0070C0"/>
              </a:solidFill>
              <a:latin typeface="Arial Narrow" pitchFamily="34" charset="0"/>
            </a:endParaRPr>
          </a:p>
          <a:p>
            <a:pPr>
              <a:buFont typeface="Arial" pitchFamily="34" charset="0"/>
              <a:buNone/>
            </a:pPr>
            <a:endParaRPr lang="en-GB" sz="1100" b="1" dirty="0" smtClean="0">
              <a:solidFill>
                <a:srgbClr val="0070C0"/>
              </a:solidFill>
              <a:latin typeface="Arial Narrow" pitchFamily="34" charset="0"/>
            </a:endParaRPr>
          </a:p>
          <a:p>
            <a:pPr>
              <a:buFont typeface="Arial" pitchFamily="34" charset="0"/>
              <a:buNone/>
            </a:pPr>
            <a:r>
              <a:rPr lang="en-GB" sz="1100" b="1" dirty="0" smtClean="0">
                <a:solidFill>
                  <a:srgbClr val="0070C0"/>
                </a:solidFill>
                <a:latin typeface="Arial Narrow" pitchFamily="34" charset="0"/>
              </a:rPr>
              <a:t>	</a:t>
            </a:r>
            <a:endParaRPr lang="en-GB" sz="1100" b="1" dirty="0">
              <a:solidFill>
                <a:srgbClr val="0070C0"/>
              </a:solidFill>
              <a:latin typeface="Arial Narrow" pitchFamily="34" charset="0"/>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4379">
              <a:buFont typeface="Arial" pitchFamily="34" charset="0"/>
              <a:buChar char="•"/>
            </a:pPr>
            <a:r>
              <a:rPr lang="en-GB" b="1" dirty="0" smtClean="0">
                <a:solidFill>
                  <a:srgbClr val="B136BA"/>
                </a:solidFill>
                <a:latin typeface="Comic Sans MS" pitchFamily="66" charset="0"/>
              </a:rPr>
              <a:t> </a:t>
            </a:r>
            <a:r>
              <a:rPr lang="en-GB" sz="1400" b="1" dirty="0" smtClean="0">
                <a:latin typeface="Comic Sans MS" pitchFamily="66" charset="0"/>
              </a:rPr>
              <a:t>A set of linked innovations </a:t>
            </a:r>
            <a:r>
              <a:rPr lang="en-GB" sz="1400" b="1" kern="1200" dirty="0" smtClean="0">
                <a:solidFill>
                  <a:schemeClr val="tx1"/>
                </a:solidFill>
                <a:latin typeface="Comic Sans MS" pitchFamily="66" charset="0"/>
                <a:ea typeface="+mn-ea"/>
                <a:cs typeface="+mn-cs"/>
              </a:rPr>
              <a:t>over more than 50 years   </a:t>
            </a:r>
          </a:p>
          <a:p>
            <a:pPr defTabSz="914379">
              <a:buFont typeface="Arial" pitchFamily="34" charset="0"/>
              <a:buNone/>
            </a:pPr>
            <a:endParaRPr lang="en-GB" sz="1400" b="1" kern="1200" dirty="0" smtClean="0">
              <a:solidFill>
                <a:schemeClr val="tx1"/>
              </a:solidFill>
              <a:latin typeface="Comic Sans MS" pitchFamily="66" charset="0"/>
              <a:ea typeface="+mn-ea"/>
              <a:cs typeface="+mn-cs"/>
            </a:endParaRPr>
          </a:p>
          <a:p>
            <a:pPr marL="0" algn="l" defTabSz="914379" rtl="0" eaLnBrk="1" latinLnBrk="0" hangingPunct="1">
              <a:buFont typeface="Arial" pitchFamily="34" charset="0"/>
              <a:buChar char="•"/>
            </a:pPr>
            <a:r>
              <a:rPr lang="en-GB" sz="1400" b="1" kern="1200" dirty="0" smtClean="0">
                <a:solidFill>
                  <a:schemeClr val="tx1"/>
                </a:solidFill>
                <a:latin typeface="Comic Sans MS" pitchFamily="66" charset="0"/>
                <a:ea typeface="+mn-ea"/>
                <a:cs typeface="+mn-cs"/>
              </a:rPr>
              <a:t> together, BUILDING BLOCKS for further advances </a:t>
            </a:r>
          </a:p>
          <a:p>
            <a:pPr marL="0" algn="l" defTabSz="914379" rtl="0" eaLnBrk="1" latinLnBrk="0" hangingPunct="1">
              <a:buFont typeface="Arial" pitchFamily="34" charset="0"/>
              <a:buChar char="•"/>
            </a:pPr>
            <a:endParaRPr lang="en-GB" sz="1400" b="1" kern="1200" dirty="0" smtClean="0">
              <a:solidFill>
                <a:schemeClr val="tx1"/>
              </a:solidFill>
              <a:latin typeface="Comic Sans MS" pitchFamily="66" charset="0"/>
              <a:ea typeface="+mn-ea"/>
              <a:cs typeface="+mn-cs"/>
            </a:endParaRPr>
          </a:p>
          <a:p>
            <a:pPr marL="0" algn="l" defTabSz="914379" rtl="0" eaLnBrk="1" latinLnBrk="0" hangingPunct="1">
              <a:buFont typeface="Arial" pitchFamily="34" charset="0"/>
              <a:buChar char="•"/>
            </a:pPr>
            <a:r>
              <a:rPr lang="en-GB" sz="1400" b="1" kern="1200" dirty="0" smtClean="0">
                <a:solidFill>
                  <a:schemeClr val="tx1"/>
                </a:solidFill>
                <a:latin typeface="Comic Sans MS" pitchFamily="66" charset="0"/>
                <a:ea typeface="+mn-ea"/>
                <a:cs typeface="+mn-cs"/>
              </a:rPr>
              <a:t> towards a</a:t>
            </a:r>
            <a:r>
              <a:rPr lang="en-GB" sz="1400" b="1" kern="1200" baseline="0" dirty="0" smtClean="0">
                <a:solidFill>
                  <a:schemeClr val="tx1"/>
                </a:solidFill>
                <a:latin typeface="Comic Sans MS" pitchFamily="66" charset="0"/>
                <a:ea typeface="+mn-ea"/>
                <a:cs typeface="+mn-cs"/>
              </a:rPr>
              <a:t> USEFUL </a:t>
            </a:r>
            <a:r>
              <a:rPr lang="en-GB" sz="1400" b="1" kern="1200" dirty="0" smtClean="0">
                <a:solidFill>
                  <a:schemeClr val="tx1"/>
                </a:solidFill>
                <a:latin typeface="Comic Sans MS" pitchFamily="66" charset="0"/>
                <a:ea typeface="+mn-ea"/>
                <a:cs typeface="+mn-cs"/>
              </a:rPr>
              <a:t>SCIENCE of public </a:t>
            </a:r>
            <a:r>
              <a:rPr lang="en-GB" sz="1400" b="1" dirty="0" smtClean="0">
                <a:latin typeface="Comic Sans MS" pitchFamily="66" charset="0"/>
              </a:rPr>
              <a:t>policy choice</a:t>
            </a:r>
          </a:p>
          <a:p>
            <a:pPr defTabSz="914379"/>
            <a:r>
              <a:rPr lang="en-GB" sz="1400" b="1" dirty="0" smtClean="0">
                <a:latin typeface="Comic Sans MS" pitchFamily="66" charset="0"/>
              </a:rPr>
              <a:t> </a:t>
            </a:r>
          </a:p>
          <a:p>
            <a:pPr defTabSz="914379">
              <a:buFont typeface="Arial" pitchFamily="34" charset="0"/>
              <a:buChar char="•"/>
            </a:pPr>
            <a:r>
              <a:rPr lang="en-GB" sz="1400" b="1" dirty="0" smtClean="0">
                <a:latin typeface="Comic Sans MS" pitchFamily="66" charset="0"/>
              </a:rPr>
              <a:t> 1st 4 blocks: </a:t>
            </a:r>
            <a:r>
              <a:rPr lang="en-GB" sz="1400" b="1" baseline="0" dirty="0" smtClean="0">
                <a:latin typeface="Comic Sans MS" pitchFamily="66" charset="0"/>
              </a:rPr>
              <a:t>elements of </a:t>
            </a:r>
            <a:r>
              <a:rPr lang="en-GB" sz="1400" b="1" dirty="0" smtClean="0">
                <a:latin typeface="Comic Sans MS" pitchFamily="66" charset="0"/>
              </a:rPr>
              <a:t>Strategic Choice Approach</a:t>
            </a:r>
          </a:p>
          <a:p>
            <a:pPr defTabSz="914379">
              <a:buFont typeface="Arial" pitchFamily="34" charset="0"/>
              <a:buChar char="•"/>
            </a:pPr>
            <a:endParaRPr lang="en-GB" sz="1400" b="1" dirty="0" smtClean="0">
              <a:latin typeface="Comic Sans MS" pitchFamily="66" charset="0"/>
            </a:endParaRPr>
          </a:p>
          <a:p>
            <a:pPr defTabSz="914379">
              <a:buFont typeface="Arial" pitchFamily="34" charset="0"/>
              <a:buChar char="•"/>
            </a:pPr>
            <a:r>
              <a:rPr lang="en-GB" sz="1400" b="1" dirty="0" smtClean="0">
                <a:latin typeface="Comic Sans MS" pitchFamily="66" charset="0"/>
              </a:rPr>
              <a:t> but differing ORIGINS so it’s useful to DECONSTRUCT </a:t>
            </a:r>
          </a:p>
          <a:p>
            <a:pPr defTabSz="914379">
              <a:buFont typeface="Arial" pitchFamily="34" charset="0"/>
              <a:buChar char="•"/>
            </a:pPr>
            <a:endParaRPr lang="en-GB" sz="1400" b="1" dirty="0" smtClean="0">
              <a:latin typeface="Comic Sans MS" pitchFamily="66" charset="0"/>
            </a:endParaRPr>
          </a:p>
          <a:p>
            <a:pPr defTabSz="914379">
              <a:buFont typeface="Arial" pitchFamily="34" charset="0"/>
              <a:buChar char="•"/>
            </a:pPr>
            <a:r>
              <a:rPr lang="en-GB" sz="1400" b="1" dirty="0" smtClean="0">
                <a:latin typeface="Comic Sans MS" pitchFamily="66" charset="0"/>
              </a:rPr>
              <a:t> NEXT 2 BLOCKS relate specifically to PUBLIC POLICY</a:t>
            </a:r>
          </a:p>
          <a:p>
            <a:pPr defTabSz="914379">
              <a:buFont typeface="Arial" pitchFamily="34" charset="0"/>
              <a:buChar char="•"/>
            </a:pPr>
            <a:endParaRPr lang="en-GB" sz="1400" b="1" dirty="0" smtClean="0">
              <a:latin typeface="Comic Sans MS" pitchFamily="66" charset="0"/>
            </a:endParaRPr>
          </a:p>
          <a:p>
            <a:pPr defTabSz="914379">
              <a:buFont typeface="Arial" pitchFamily="34" charset="0"/>
              <a:buChar char="•"/>
            </a:pPr>
            <a:r>
              <a:rPr lang="en-GB" sz="1400" b="1" dirty="0" smtClean="0">
                <a:latin typeface="Comic Sans MS" pitchFamily="66" charset="0"/>
              </a:rPr>
              <a:t> First 6 blocks are now more developed/widely tested</a:t>
            </a:r>
          </a:p>
          <a:p>
            <a:pPr defTabSz="914379">
              <a:buFont typeface="Arial" pitchFamily="34" charset="0"/>
              <a:buChar char="•"/>
            </a:pPr>
            <a:endParaRPr lang="en-GB" sz="1400" b="1" dirty="0" smtClean="0">
              <a:latin typeface="Comic Sans MS" pitchFamily="66" charset="0"/>
            </a:endParaRPr>
          </a:p>
          <a:p>
            <a:pPr defTabSz="914379">
              <a:buFont typeface="Arial" pitchFamily="34" charset="0"/>
              <a:buChar char="•"/>
            </a:pPr>
            <a:r>
              <a:rPr lang="en-GB" sz="1400" b="1" dirty="0" smtClean="0">
                <a:latin typeface="Comic Sans MS" pitchFamily="66" charset="0"/>
              </a:rPr>
              <a:t> Yet scope for changes of wording: English/other languages</a:t>
            </a:r>
          </a:p>
          <a:p>
            <a:pPr defTabSz="914379"/>
            <a:r>
              <a:rPr lang="en-GB" sz="1400" b="1" dirty="0" smtClean="0">
                <a:latin typeface="Comic Sans MS" pitchFamily="66" charset="0"/>
              </a:rPr>
              <a:t> </a:t>
            </a:r>
          </a:p>
          <a:p>
            <a:pPr defTabSz="914379">
              <a:buFont typeface="Arial" pitchFamily="34" charset="0"/>
              <a:buChar char="•"/>
            </a:pPr>
            <a:r>
              <a:rPr lang="en-GB" sz="1400" b="1" dirty="0" smtClean="0">
                <a:latin typeface="Comic Sans MS" pitchFamily="66" charset="0"/>
              </a:rPr>
              <a:t> last six blocks currently more TENTATIVE  </a:t>
            </a:r>
          </a:p>
          <a:p>
            <a:pPr defTabSz="914379"/>
            <a:endParaRPr lang="en-GB" sz="1400" b="1" dirty="0" smtClean="0">
              <a:latin typeface="Comic Sans MS" pitchFamily="66" charset="0"/>
            </a:endParaRPr>
          </a:p>
          <a:p>
            <a:pPr defTabSz="914379">
              <a:buFont typeface="Arial" pitchFamily="34" charset="0"/>
              <a:buChar char="•"/>
            </a:pPr>
            <a:r>
              <a:rPr lang="en-GB" sz="1400" b="1" dirty="0" smtClean="0">
                <a:latin typeface="Comic Sans MS" pitchFamily="66" charset="0"/>
              </a:rPr>
              <a:t> So brief SUMMARIES only to be offered here</a:t>
            </a:r>
            <a:r>
              <a:rPr lang="en-GB" sz="1400" b="1" baseline="0" dirty="0" smtClean="0">
                <a:latin typeface="Comic Sans MS" pitchFamily="66" charset="0"/>
              </a:rPr>
              <a:t> </a:t>
            </a:r>
            <a:r>
              <a:rPr lang="en-GB" sz="1400" b="1" dirty="0" smtClean="0">
                <a:latin typeface="Comic Sans MS" pitchFamily="66" charset="0"/>
              </a:rPr>
              <a:t>[later] </a:t>
            </a:r>
          </a:p>
          <a:p>
            <a:pPr defTabSz="914379">
              <a:buFont typeface="Arial" pitchFamily="34" charset="0"/>
              <a:buChar char="•"/>
            </a:pPr>
            <a:endParaRPr lang="en-GB" sz="1400" b="1" dirty="0" smtClean="0">
              <a:latin typeface="Comic Sans MS" pitchFamily="66" charset="0"/>
            </a:endParaRPr>
          </a:p>
          <a:p>
            <a:pPr defTabSz="914379">
              <a:buFont typeface="Arial" pitchFamily="34" charset="0"/>
              <a:buChar char="•"/>
            </a:pPr>
            <a:r>
              <a:rPr lang="en-GB" sz="1400" b="1" dirty="0" smtClean="0">
                <a:latin typeface="Comic Sans MS" pitchFamily="66" charset="0"/>
              </a:rPr>
              <a:t> </a:t>
            </a:r>
            <a:r>
              <a:rPr lang="en-GB" sz="1400" b="1" dirty="0" smtClean="0">
                <a:solidFill>
                  <a:srgbClr val="FF0000"/>
                </a:solidFill>
                <a:latin typeface="Comic Sans MS" pitchFamily="66" charset="0"/>
              </a:rPr>
              <a:t>scope for design of a new</a:t>
            </a:r>
            <a:r>
              <a:rPr lang="en-GB" sz="1400" b="1" baseline="0" dirty="0" smtClean="0">
                <a:solidFill>
                  <a:srgbClr val="FF0000"/>
                </a:solidFill>
                <a:latin typeface="Comic Sans MS" pitchFamily="66" charset="0"/>
              </a:rPr>
              <a:t> </a:t>
            </a:r>
            <a:r>
              <a:rPr lang="en-GB" sz="1400" b="1" dirty="0" smtClean="0">
                <a:solidFill>
                  <a:srgbClr val="FF0000"/>
                </a:solidFill>
                <a:latin typeface="Comic Sans MS" pitchFamily="66" charset="0"/>
              </a:rPr>
              <a:t>MASTERS PROGRAMME</a:t>
            </a:r>
          </a:p>
          <a:p>
            <a:pPr defTabSz="914379">
              <a:buFont typeface="Arial" pitchFamily="34" charset="0"/>
              <a:buChar char="•"/>
            </a:pPr>
            <a:endParaRPr lang="en-GB" sz="1400" b="1" dirty="0" smtClean="0">
              <a:solidFill>
                <a:srgbClr val="FF0000"/>
              </a:solidFill>
              <a:latin typeface="Comic Sans MS" pitchFamily="66" charset="0"/>
            </a:endParaRPr>
          </a:p>
          <a:p>
            <a:pPr defTabSz="914379">
              <a:buFont typeface="Arial" pitchFamily="34" charset="0"/>
              <a:buChar char="•"/>
            </a:pPr>
            <a:r>
              <a:rPr lang="en-GB" sz="1400" b="1" dirty="0" smtClean="0">
                <a:solidFill>
                  <a:srgbClr val="FF0000"/>
                </a:solidFill>
                <a:latin typeface="Comic Sans MS" pitchFamily="66" charset="0"/>
              </a:rPr>
              <a:t> in</a:t>
            </a:r>
            <a:r>
              <a:rPr lang="en-GB" sz="1400" b="1" baseline="0" dirty="0" smtClean="0">
                <a:solidFill>
                  <a:srgbClr val="FF0000"/>
                </a:solidFill>
                <a:latin typeface="Comic Sans MS" pitchFamily="66" charset="0"/>
              </a:rPr>
              <a:t> Public Policy Design with an OR core </a:t>
            </a:r>
            <a:r>
              <a:rPr lang="en-GB" sz="1400" b="1" dirty="0" smtClean="0">
                <a:solidFill>
                  <a:srgbClr val="FF0000"/>
                </a:solidFill>
                <a:latin typeface="Comic Sans MS" pitchFamily="66" charset="0"/>
              </a:rPr>
              <a:t> </a:t>
            </a:r>
          </a:p>
          <a:p>
            <a:pPr defTabSz="914379">
              <a:buFont typeface="Arial" pitchFamily="34" charset="0"/>
              <a:buNone/>
            </a:pPr>
            <a:r>
              <a:rPr lang="en-GB" sz="1200" b="1" dirty="0" smtClean="0">
                <a:solidFill>
                  <a:srgbClr val="0070C0"/>
                </a:solidFill>
                <a:latin typeface="Comic Sans MS" pitchFamily="66" charset="0"/>
              </a:rPr>
              <a:t>-----------------------------------------</a:t>
            </a:r>
          </a:p>
          <a:p>
            <a:r>
              <a:rPr lang="en-GB" sz="1200" b="0" i="0" u="none" kern="1200" dirty="0" smtClean="0">
                <a:solidFill>
                  <a:srgbClr val="0070C0"/>
                </a:solidFill>
                <a:latin typeface="Arial Narrow" pitchFamily="34" charset="0"/>
                <a:ea typeface="+mn-ea"/>
                <a:cs typeface="+mn-cs"/>
              </a:rPr>
              <a:t>For discussion see </a:t>
            </a:r>
            <a:r>
              <a:rPr lang="en-GB" sz="1200" b="0" i="1" u="none" kern="1200" dirty="0" smtClean="0">
                <a:solidFill>
                  <a:srgbClr val="0070C0"/>
                </a:solidFill>
                <a:latin typeface="Arial Narrow" pitchFamily="34" charset="0"/>
                <a:ea typeface="+mn-ea"/>
                <a:cs typeface="+mn-cs"/>
              </a:rPr>
              <a:t>http://www.theorsociety.com/DocumentRepository/Browse.aspx?ID=509 </a:t>
            </a:r>
          </a:p>
        </p:txBody>
      </p:sp>
      <p:sp>
        <p:nvSpPr>
          <p:cNvPr id="4" name="Slide Number Placeholder 3"/>
          <p:cNvSpPr>
            <a:spLocks noGrp="1"/>
          </p:cNvSpPr>
          <p:nvPr>
            <p:ph type="sldNum" sz="quarter" idx="10"/>
          </p:nvPr>
        </p:nvSpPr>
        <p:spPr/>
        <p:txBody>
          <a:bodyPr/>
          <a:lstStyle/>
          <a:p>
            <a:fld id="{B68B2D6D-1E16-4C97-9439-0240188A858C}"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b="1" dirty="0" smtClean="0">
                <a:solidFill>
                  <a:srgbClr val="B136BA"/>
                </a:solidFill>
                <a:latin typeface="Comic Sans MS" pitchFamily="66" charset="0"/>
              </a:rPr>
              <a:t> </a:t>
            </a:r>
            <a:r>
              <a:rPr lang="en-GB" sz="1400" b="1" dirty="0" smtClean="0">
                <a:latin typeface="Comic Sans MS" pitchFamily="66" charset="0"/>
              </a:rPr>
              <a:t>EARLIEST building block in SCA toolkit 1965</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simple GRAPHICS for mapping connected decision areas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emerged c. 1965 from IOR project on BUILDING</a:t>
            </a:r>
          </a:p>
          <a:p>
            <a:pPr>
              <a:buFont typeface="Arial" pitchFamily="34" charset="0"/>
              <a:buNone/>
            </a:pPr>
            <a:r>
              <a:rPr lang="en-GB" sz="1400" b="1" dirty="0" smtClean="0">
                <a:latin typeface="Comic Sans MS" pitchFamily="66" charset="0"/>
              </a:rPr>
              <a:t> </a:t>
            </a:r>
          </a:p>
          <a:p>
            <a:pPr>
              <a:buFont typeface="Arial" pitchFamily="34" charset="0"/>
              <a:buChar char="•"/>
            </a:pPr>
            <a:r>
              <a:rPr lang="en-GB" sz="1400" b="1" dirty="0" smtClean="0">
                <a:latin typeface="Comic Sans MS" pitchFamily="66" charset="0"/>
              </a:rPr>
              <a:t> within each decision area, what OPTIONS are available? </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choice of criteria</a:t>
            </a:r>
            <a:r>
              <a:rPr lang="en-GB" sz="1400" b="1" baseline="0" dirty="0" smtClean="0">
                <a:latin typeface="Comic Sans MS" pitchFamily="66" charset="0"/>
              </a:rPr>
              <a:t> </a:t>
            </a:r>
            <a:r>
              <a:rPr lang="en-GB" sz="1400" b="1" dirty="0" smtClean="0">
                <a:latin typeface="Comic Sans MS" pitchFamily="66" charset="0"/>
              </a:rPr>
              <a:t>to select “best” ; or a good subset??</a:t>
            </a:r>
          </a:p>
          <a:p>
            <a:pPr>
              <a:buFont typeface="Arial" pitchFamily="34" charset="0"/>
              <a:buChar char="•"/>
            </a:pPr>
            <a:endParaRPr lang="en-GB" sz="1400" b="1" dirty="0" smtClean="0">
              <a:latin typeface="Comic Sans MS" pitchFamily="66"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b="1" dirty="0" smtClean="0">
                <a:latin typeface="Comic Sans MS" pitchFamily="66" charset="0"/>
              </a:rPr>
              <a:t> how to LABEL each DECISION AREA?</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400" b="1" dirty="0" smtClean="0">
              <a:latin typeface="Comic Sans MS" pitchFamily="66"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b="1" dirty="0" smtClean="0">
                <a:latin typeface="Comic Sans MS" pitchFamily="66" charset="0"/>
              </a:rPr>
              <a:t> labels sometimes readily agreed – but often NOT!</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in policy, choices converge from diverse agendas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complementary to systems modelling/thinking – ser/</a:t>
            </a:r>
            <a:r>
              <a:rPr lang="en-GB" sz="1400" b="1" dirty="0" err="1" smtClean="0">
                <a:latin typeface="Comic Sans MS" pitchFamily="66" charset="0"/>
              </a:rPr>
              <a:t>estar</a:t>
            </a:r>
            <a:endParaRPr lang="en-GB" sz="1400" b="1" dirty="0" smtClean="0">
              <a:latin typeface="Comic Sans MS" pitchFamily="66" charset="0"/>
            </a:endParaRP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solidFill>
                  <a:srgbClr val="FF0000"/>
                </a:solidFill>
                <a:latin typeface="Comic Sans MS" pitchFamily="66" charset="0"/>
              </a:rPr>
              <a:t> discussion over labelling of decision areas can be crucial</a:t>
            </a:r>
          </a:p>
          <a:p>
            <a:pPr>
              <a:buFont typeface="Arial" pitchFamily="34" charset="0"/>
              <a:buChar char="•"/>
            </a:pPr>
            <a:endParaRPr lang="en-GB" sz="1400" b="1" dirty="0" smtClean="0">
              <a:latin typeface="Comic Sans MS" pitchFamily="66" charset="0"/>
            </a:endParaRPr>
          </a:p>
          <a:p>
            <a:pPr>
              <a:buFont typeface="Arial" pitchFamily="34" charset="0"/>
              <a:buNone/>
            </a:pPr>
            <a:r>
              <a:rPr lang="en-GB" sz="1200" b="1" dirty="0" smtClean="0">
                <a:solidFill>
                  <a:srgbClr val="0070C0"/>
                </a:solidFill>
                <a:latin typeface="Comic Sans MS" pitchFamily="66" charset="0"/>
              </a:rPr>
              <a:t>--------------------------------------------------</a:t>
            </a: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GB" sz="1100" i="1" kern="1200" dirty="0" smtClean="0">
                <a:solidFill>
                  <a:srgbClr val="0070C0"/>
                </a:solidFill>
                <a:latin typeface="+mn-lt"/>
                <a:ea typeface="+mn-ea"/>
                <a:cs typeface="+mn-cs"/>
              </a:rPr>
              <a:t>Friend JK and </a:t>
            </a:r>
            <a:r>
              <a:rPr lang="en-GB" sz="1100" i="1" kern="1200" dirty="0" err="1" smtClean="0">
                <a:solidFill>
                  <a:srgbClr val="0070C0"/>
                </a:solidFill>
                <a:latin typeface="+mn-lt"/>
                <a:ea typeface="+mn-ea"/>
                <a:cs typeface="+mn-cs"/>
              </a:rPr>
              <a:t>Hickling</a:t>
            </a:r>
            <a:r>
              <a:rPr lang="en-GB" sz="1100" i="1" kern="1200" dirty="0" smtClean="0">
                <a:solidFill>
                  <a:srgbClr val="0070C0"/>
                </a:solidFill>
                <a:latin typeface="+mn-lt"/>
                <a:ea typeface="+mn-ea"/>
                <a:cs typeface="+mn-cs"/>
              </a:rPr>
              <a:t> DA.</a:t>
            </a:r>
            <a:r>
              <a:rPr lang="en-GB" sz="1100" b="1" i="1" kern="1200" dirty="0" smtClean="0">
                <a:solidFill>
                  <a:srgbClr val="0070C0"/>
                </a:solidFill>
                <a:latin typeface="+mn-lt"/>
                <a:ea typeface="+mn-ea"/>
                <a:cs typeface="+mn-cs"/>
              </a:rPr>
              <a:t> </a:t>
            </a:r>
            <a:r>
              <a:rPr lang="en-GB" sz="1100" b="0" i="1" kern="1200" dirty="0" smtClean="0">
                <a:solidFill>
                  <a:srgbClr val="0070C0"/>
                </a:solidFill>
                <a:latin typeface="+mn-lt"/>
                <a:ea typeface="+mn-ea"/>
                <a:cs typeface="+mn-cs"/>
              </a:rPr>
              <a:t>[2005].</a:t>
            </a:r>
            <a:r>
              <a:rPr lang="en-GB" sz="1100" b="0" i="1" kern="1200" baseline="0" dirty="0" smtClean="0">
                <a:solidFill>
                  <a:srgbClr val="0070C0"/>
                </a:solidFill>
                <a:latin typeface="+mn-lt"/>
                <a:ea typeface="+mn-ea"/>
                <a:cs typeface="+mn-cs"/>
              </a:rPr>
              <a:t> </a:t>
            </a:r>
            <a:r>
              <a:rPr lang="en-GB" sz="1100" b="1" i="1" kern="1200" dirty="0" smtClean="0">
                <a:solidFill>
                  <a:srgbClr val="0070C0"/>
                </a:solidFill>
                <a:latin typeface="+mn-lt"/>
                <a:ea typeface="+mn-ea"/>
                <a:cs typeface="+mn-cs"/>
              </a:rPr>
              <a:t> Planning under Pressure: the Strategic Choice Approach</a:t>
            </a:r>
            <a:r>
              <a:rPr lang="en-GB" sz="1100" i="1" kern="1200" dirty="0" smtClean="0">
                <a:solidFill>
                  <a:srgbClr val="0070C0"/>
                </a:solidFill>
                <a:latin typeface="+mn-lt"/>
                <a:ea typeface="+mn-ea"/>
                <a:cs typeface="+mn-cs"/>
              </a:rPr>
              <a:t>. </a:t>
            </a:r>
            <a:r>
              <a:rPr lang="en-GB" sz="1100" b="1" i="1" kern="1200" dirty="0" smtClean="0">
                <a:solidFill>
                  <a:srgbClr val="0070C0"/>
                </a:solidFill>
                <a:latin typeface="+mn-lt"/>
                <a:ea typeface="+mn-ea"/>
                <a:cs typeface="+mn-cs"/>
              </a:rPr>
              <a:t>Third edition</a:t>
            </a:r>
            <a:r>
              <a:rPr lang="en-GB" sz="1100" i="1" kern="1200" dirty="0" smtClean="0">
                <a:solidFill>
                  <a:srgbClr val="0070C0"/>
                </a:solidFill>
                <a:latin typeface="+mn-lt"/>
                <a:ea typeface="+mn-ea"/>
                <a:cs typeface="+mn-cs"/>
              </a:rPr>
              <a:t> Abingdon: </a:t>
            </a:r>
            <a:r>
              <a:rPr lang="en-GB" sz="1100" i="1" kern="1200" dirty="0" err="1" smtClean="0">
                <a:solidFill>
                  <a:srgbClr val="0070C0"/>
                </a:solidFill>
                <a:latin typeface="+mn-lt"/>
                <a:ea typeface="+mn-ea"/>
                <a:cs typeface="+mn-cs"/>
              </a:rPr>
              <a:t>Routledge</a:t>
            </a:r>
            <a:r>
              <a:rPr lang="en-GB" sz="1100" i="1" kern="1200" dirty="0" smtClean="0">
                <a:solidFill>
                  <a:srgbClr val="0070C0"/>
                </a:solidFill>
                <a:latin typeface="+mn-lt"/>
                <a:ea typeface="+mn-ea"/>
                <a:cs typeface="+mn-cs"/>
              </a:rPr>
              <a:t>.  See chapters 2, 5 &amp; 6.</a:t>
            </a:r>
            <a:endParaRPr lang="en-GB" sz="1400" dirty="0" smtClean="0">
              <a:latin typeface="Comic Sans MS" pitchFamily="66" charset="0"/>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sz="1400" b="1" dirty="0" smtClean="0">
                <a:latin typeface="Comic Sans MS" pitchFamily="66" charset="0"/>
              </a:rPr>
              <a:t> focus here is on a MOMENT OF CHOICE</a:t>
            </a:r>
          </a:p>
          <a:p>
            <a:pPr>
              <a:buFont typeface="Arial" pitchFamily="34" charset="0"/>
              <a:buChar char="•"/>
            </a:pPr>
            <a:endParaRPr lang="en-GB" sz="1400" b="1" baseline="0" dirty="0" smtClean="0">
              <a:solidFill>
                <a:schemeClr val="tx1"/>
              </a:solidFill>
              <a:latin typeface="Comic Sans MS" pitchFamily="66" charset="0"/>
            </a:endParaRPr>
          </a:p>
          <a:p>
            <a:pPr>
              <a:buFont typeface="Arial" pitchFamily="34" charset="0"/>
              <a:buChar char="•"/>
            </a:pPr>
            <a:r>
              <a:rPr lang="en-GB" sz="1400" b="1" baseline="0" dirty="0" smtClean="0">
                <a:solidFill>
                  <a:schemeClr val="tx1"/>
                </a:solidFill>
                <a:latin typeface="Comic Sans MS" pitchFamily="66" charset="0"/>
              </a:rPr>
              <a:t> at which preference is not clear/agreed</a:t>
            </a:r>
          </a:p>
          <a:p>
            <a:pPr>
              <a:buFont typeface="Arial" pitchFamily="34" charset="0"/>
              <a:buChar char="•"/>
            </a:pPr>
            <a:endParaRPr lang="en-GB" sz="1400" b="1" baseline="0" dirty="0" smtClean="0">
              <a:solidFill>
                <a:schemeClr val="tx1"/>
              </a:solidFill>
              <a:latin typeface="Comic Sans MS" pitchFamily="66" charset="0"/>
            </a:endParaRPr>
          </a:p>
          <a:p>
            <a:pPr>
              <a:buFont typeface="Arial" pitchFamily="34" charset="0"/>
              <a:buChar char="•"/>
            </a:pPr>
            <a:r>
              <a:rPr lang="en-GB" sz="1400" b="1" baseline="0" dirty="0" smtClean="0">
                <a:solidFill>
                  <a:schemeClr val="tx1"/>
                </a:solidFill>
                <a:latin typeface="Comic Sans MS" pitchFamily="66" charset="0"/>
              </a:rPr>
              <a:t> diagram shows three CATEGORIES by form of RESPONSE</a:t>
            </a:r>
          </a:p>
          <a:p>
            <a:pPr>
              <a:buFont typeface="Arial" pitchFamily="34" charset="0"/>
              <a:buChar char="•"/>
            </a:pPr>
            <a:endParaRPr lang="en-GB" sz="1400" b="1" baseline="0" dirty="0" smtClean="0">
              <a:solidFill>
                <a:schemeClr val="tx1"/>
              </a:solidFill>
              <a:latin typeface="Comic Sans MS" pitchFamily="66" charset="0"/>
            </a:endParaRPr>
          </a:p>
          <a:p>
            <a:pPr>
              <a:buFont typeface="Arial" pitchFamily="34" charset="0"/>
              <a:buChar char="•"/>
            </a:pPr>
            <a:r>
              <a:rPr lang="en-GB" sz="1400" b="1" baseline="0" dirty="0" smtClean="0">
                <a:solidFill>
                  <a:schemeClr val="tx1"/>
                </a:solidFill>
                <a:latin typeface="Comic Sans MS" pitchFamily="66" charset="0"/>
              </a:rPr>
              <a:t> EVIDENTIAL  &gt; INVESTIGATION for evidence</a:t>
            </a:r>
          </a:p>
          <a:p>
            <a:pPr>
              <a:buFont typeface="Arial" pitchFamily="34" charset="0"/>
              <a:buChar char="•"/>
            </a:pPr>
            <a:r>
              <a:rPr lang="en-GB" sz="1400" b="1" baseline="0" dirty="0" smtClean="0">
                <a:solidFill>
                  <a:schemeClr val="tx1"/>
                </a:solidFill>
                <a:latin typeface="Comic Sans MS" pitchFamily="66" charset="0"/>
              </a:rPr>
              <a:t> POLITICAL &gt; CONSULTATION over values</a:t>
            </a:r>
          </a:p>
          <a:p>
            <a:pPr>
              <a:buFont typeface="Arial" pitchFamily="34" charset="0"/>
              <a:buChar char="•"/>
            </a:pPr>
            <a:r>
              <a:rPr lang="en-GB" sz="1400" b="1" baseline="0" dirty="0" smtClean="0">
                <a:solidFill>
                  <a:schemeClr val="tx1"/>
                </a:solidFill>
                <a:latin typeface="Comic Sans MS" pitchFamily="66" charset="0"/>
              </a:rPr>
              <a:t> STRUCTURAL &gt; NEGOTIATION with other parties</a:t>
            </a:r>
          </a:p>
          <a:p>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invest NOW in any of these 3</a:t>
            </a:r>
            <a:r>
              <a:rPr lang="en-GB" sz="1400" b="1" baseline="0" dirty="0" smtClean="0">
                <a:latin typeface="Comic Sans MS" pitchFamily="66" charset="0"/>
              </a:rPr>
              <a:t> </a:t>
            </a:r>
            <a:r>
              <a:rPr lang="en-GB" sz="1400" b="1" dirty="0" smtClean="0">
                <a:latin typeface="Comic Sans MS" pitchFamily="66" charset="0"/>
              </a:rPr>
              <a:t>types of exploration?</a:t>
            </a:r>
          </a:p>
          <a:p>
            <a:pPr>
              <a:buFont typeface="Arial" pitchFamily="34" charset="0"/>
              <a:buNone/>
            </a:pPr>
            <a:endParaRPr lang="en-GB" b="1" dirty="0" smtClean="0">
              <a:latin typeface="Comic Sans MS" pitchFamily="66" charset="0"/>
            </a:endParaRPr>
          </a:p>
          <a:p>
            <a:pPr>
              <a:buFont typeface="Arial" pitchFamily="34" charset="0"/>
              <a:buChar char="•"/>
            </a:pPr>
            <a:r>
              <a:rPr lang="en-GB" sz="1400" b="1" dirty="0" smtClean="0">
                <a:latin typeface="Comic Sans MS" pitchFamily="66" charset="0"/>
              </a:rPr>
              <a:t> Such choices can be seen as STRATEGIC </a:t>
            </a:r>
          </a:p>
          <a:p>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because they influence the COURSE of the process.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a:t>
            </a:r>
            <a:r>
              <a:rPr lang="en-GB" sz="1400" b="1" dirty="0" smtClean="0">
                <a:solidFill>
                  <a:srgbClr val="FF0000"/>
                </a:solidFill>
                <a:latin typeface="Comic Sans MS" pitchFamily="66" charset="0"/>
              </a:rPr>
              <a:t>people vary in concern</a:t>
            </a:r>
            <a:r>
              <a:rPr lang="en-GB" sz="1400" b="1" baseline="0" dirty="0" smtClean="0">
                <a:solidFill>
                  <a:srgbClr val="FF0000"/>
                </a:solidFill>
                <a:latin typeface="Comic Sans MS" pitchFamily="66" charset="0"/>
              </a:rPr>
              <a:t> for</a:t>
            </a:r>
            <a:r>
              <a:rPr lang="en-GB" sz="1400" b="1" dirty="0" smtClean="0">
                <a:solidFill>
                  <a:srgbClr val="FF0000"/>
                </a:solidFill>
                <a:latin typeface="Comic Sans MS" pitchFamily="66" charset="0"/>
              </a:rPr>
              <a:t> evidence, values, structure</a:t>
            </a:r>
          </a:p>
          <a:p>
            <a:pPr>
              <a:buFont typeface="Arial" pitchFamily="34" charset="0"/>
              <a:buChar char="•"/>
            </a:pPr>
            <a:endParaRPr lang="en-GB" sz="1400" b="1" dirty="0" smtClean="0">
              <a:solidFill>
                <a:srgbClr val="FF0000"/>
              </a:solidFill>
              <a:latin typeface="Comic Sans MS" pitchFamily="66" charset="0"/>
            </a:endParaRPr>
          </a:p>
          <a:p>
            <a:pPr>
              <a:buFont typeface="Arial" pitchFamily="34" charset="0"/>
              <a:buChar char="•"/>
            </a:pPr>
            <a:r>
              <a:rPr lang="en-GB" sz="1400" b="1" dirty="0" smtClean="0">
                <a:solidFill>
                  <a:srgbClr val="FF0000"/>
                </a:solidFill>
                <a:latin typeface="Comic Sans MS" pitchFamily="66" charset="0"/>
              </a:rPr>
              <a:t> Is a concern for evidence-based policy</a:t>
            </a:r>
            <a:r>
              <a:rPr lang="en-GB" sz="1400" b="1" baseline="0" dirty="0" smtClean="0">
                <a:solidFill>
                  <a:srgbClr val="FF0000"/>
                </a:solidFill>
                <a:latin typeface="Comic Sans MS" pitchFamily="66" charset="0"/>
              </a:rPr>
              <a:t> enough? </a:t>
            </a:r>
            <a:endParaRPr lang="en-GB" sz="1400" b="1" dirty="0" smtClean="0">
              <a:solidFill>
                <a:srgbClr val="FF0000"/>
              </a:solidFill>
              <a:latin typeface="Comic Sans MS" pitchFamily="66" charset="0"/>
            </a:endParaRPr>
          </a:p>
          <a:p>
            <a:pPr>
              <a:buFont typeface="Arial" pitchFamily="34" charset="0"/>
              <a:buNone/>
            </a:pPr>
            <a:r>
              <a:rPr lang="en-GB" sz="1100" b="1" dirty="0" smtClean="0">
                <a:solidFill>
                  <a:srgbClr val="0070C0"/>
                </a:solidFill>
                <a:latin typeface="Comic Sans MS" pitchFamily="66" charset="0"/>
              </a:rPr>
              <a:t>--------------------------------------------------</a:t>
            </a:r>
          </a:p>
          <a:p>
            <a:pPr>
              <a:buFont typeface="Arial" pitchFamily="34" charset="0"/>
              <a:buNone/>
            </a:pPr>
            <a:r>
              <a:rPr lang="en-GB" sz="1200" i="1" kern="1200" dirty="0" smtClean="0">
                <a:solidFill>
                  <a:srgbClr val="0070C0"/>
                </a:solidFill>
                <a:latin typeface="+mn-lt"/>
                <a:ea typeface="+mn-ea"/>
                <a:cs typeface="+mn-cs"/>
              </a:rPr>
              <a:t>Friend JK and </a:t>
            </a:r>
            <a:r>
              <a:rPr lang="en-GB" sz="1200" i="1" kern="1200" dirty="0" err="1" smtClean="0">
                <a:solidFill>
                  <a:srgbClr val="0070C0"/>
                </a:solidFill>
                <a:latin typeface="+mn-lt"/>
                <a:ea typeface="+mn-ea"/>
                <a:cs typeface="+mn-cs"/>
              </a:rPr>
              <a:t>Hickling</a:t>
            </a:r>
            <a:r>
              <a:rPr lang="en-GB" sz="1200" i="1" kern="1200" dirty="0" smtClean="0">
                <a:solidFill>
                  <a:srgbClr val="0070C0"/>
                </a:solidFill>
                <a:latin typeface="+mn-lt"/>
                <a:ea typeface="+mn-ea"/>
                <a:cs typeface="+mn-cs"/>
              </a:rPr>
              <a:t> DA. (2005)</a:t>
            </a:r>
            <a:r>
              <a:rPr lang="en-GB" sz="1200" b="1" i="1" kern="1200" dirty="0" smtClean="0">
                <a:solidFill>
                  <a:srgbClr val="0070C0"/>
                </a:solidFill>
                <a:latin typeface="+mn-lt"/>
                <a:ea typeface="+mn-ea"/>
                <a:cs typeface="+mn-cs"/>
              </a:rPr>
              <a:t>    Planning under Pressure: the Strategic Choice Approach</a:t>
            </a:r>
            <a:r>
              <a:rPr lang="en-GB" sz="1200" i="1" kern="1200" dirty="0" smtClean="0">
                <a:solidFill>
                  <a:srgbClr val="0070C0"/>
                </a:solidFill>
                <a:latin typeface="+mn-lt"/>
                <a:ea typeface="+mn-ea"/>
                <a:cs typeface="+mn-cs"/>
              </a:rPr>
              <a:t>. </a:t>
            </a:r>
            <a:r>
              <a:rPr lang="en-GB" sz="1200" b="1" i="1" kern="1200" dirty="0" smtClean="0">
                <a:solidFill>
                  <a:srgbClr val="0070C0"/>
                </a:solidFill>
                <a:latin typeface="+mn-lt"/>
                <a:ea typeface="+mn-ea"/>
                <a:cs typeface="+mn-cs"/>
              </a:rPr>
              <a:t>Third edition</a:t>
            </a:r>
            <a:r>
              <a:rPr lang="en-GB" sz="1200" i="1" kern="1200" dirty="0" smtClean="0">
                <a:solidFill>
                  <a:srgbClr val="0070C0"/>
                </a:solidFill>
                <a:latin typeface="+mn-lt"/>
                <a:ea typeface="+mn-ea"/>
                <a:cs typeface="+mn-cs"/>
              </a:rPr>
              <a:t> Abingdon: </a:t>
            </a:r>
            <a:r>
              <a:rPr lang="en-GB" sz="1200" i="1" kern="1200" dirty="0" err="1" smtClean="0">
                <a:solidFill>
                  <a:srgbClr val="0070C0"/>
                </a:solidFill>
                <a:latin typeface="+mn-lt"/>
                <a:ea typeface="+mn-ea"/>
                <a:cs typeface="+mn-cs"/>
              </a:rPr>
              <a:t>Routledge</a:t>
            </a:r>
            <a:r>
              <a:rPr lang="en-GB" sz="1200" i="1" kern="1200" dirty="0" smtClean="0">
                <a:solidFill>
                  <a:srgbClr val="0070C0"/>
                </a:solidFill>
                <a:latin typeface="+mn-lt"/>
                <a:ea typeface="+mn-ea"/>
                <a:cs typeface="+mn-cs"/>
              </a:rPr>
              <a:t>.  See chapters 1, 4 &amp; 9</a:t>
            </a:r>
            <a:endParaRPr lang="en-GB" sz="1200" dirty="0" smtClean="0">
              <a:latin typeface="Comic Sans MS" pitchFamily="66" charset="0"/>
            </a:endParaRPr>
          </a:p>
          <a:p>
            <a:pPr>
              <a:buFont typeface="Arial" pitchFamily="34" charset="0"/>
              <a:buNone/>
            </a:pPr>
            <a:endParaRPr lang="en-GB" sz="1200" b="1" dirty="0" smtClean="0">
              <a:solidFill>
                <a:schemeClr val="tx1"/>
              </a:solidFill>
              <a:latin typeface="Comic Sans MS" pitchFamily="66" charset="0"/>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sz="1400" b="1" dirty="0" smtClean="0">
                <a:latin typeface="Comic Sans MS" pitchFamily="66" charset="0"/>
              </a:rPr>
              <a:t> grid balances URGENCY vs. UNCERTAINTY now</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through building successive PROGRESS PACKAGES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in a WORKSHOP, a start is often made</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with a BLANK GRID on the wall</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then place suggested actions/explorations on STICKERS</a:t>
            </a:r>
          </a:p>
          <a:p>
            <a:pPr>
              <a:buFont typeface="Arial" pitchFamily="34" charset="0"/>
              <a:buNone/>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enabling debate over where to place on the grid</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baseline="0" dirty="0" smtClean="0">
                <a:latin typeface="Comic Sans MS" pitchFamily="66" charset="0"/>
              </a:rPr>
              <a:t> </a:t>
            </a:r>
            <a:r>
              <a:rPr lang="en-GB" sz="1400" b="1" dirty="0" smtClean="0">
                <a:latin typeface="Comic Sans MS" pitchFamily="66" charset="0"/>
              </a:rPr>
              <a:t>responsibilities for action indicated by rows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further elaborations are often added in practice</a:t>
            </a:r>
          </a:p>
          <a:p>
            <a:pPr>
              <a:buFont typeface="Arial" pitchFamily="34" charset="0"/>
              <a:buChar char="•"/>
            </a:pPr>
            <a:endParaRPr lang="en-GB" sz="1400" b="1" dirty="0" smtClean="0">
              <a:solidFill>
                <a:srgbClr val="FF0000"/>
              </a:solidFill>
              <a:latin typeface="Comic Sans MS" pitchFamily="66" charset="0"/>
            </a:endParaRPr>
          </a:p>
          <a:p>
            <a:pPr>
              <a:buFont typeface="Arial" pitchFamily="34" charset="0"/>
              <a:buChar char="•"/>
            </a:pPr>
            <a:r>
              <a:rPr lang="en-GB" sz="1400" b="1" dirty="0" smtClean="0">
                <a:solidFill>
                  <a:srgbClr val="FF0000"/>
                </a:solidFill>
                <a:latin typeface="Comic Sans MS" pitchFamily="66" charset="0"/>
              </a:rPr>
              <a:t> scope for more development: but keep it simple!</a:t>
            </a:r>
          </a:p>
          <a:p>
            <a:pPr>
              <a:buFont typeface="Arial" pitchFamily="34" charset="0"/>
              <a:buChar char="•"/>
            </a:pPr>
            <a:endParaRPr lang="en-GB" sz="1400" b="1" dirty="0" smtClean="0">
              <a:latin typeface="Comic Sans MS" pitchFamily="66" charset="0"/>
            </a:endParaRPr>
          </a:p>
          <a:p>
            <a:pPr>
              <a:buFont typeface="Arial" pitchFamily="34" charset="0"/>
              <a:buNone/>
            </a:pPr>
            <a:r>
              <a:rPr lang="en-GB" sz="1100" b="1" dirty="0" smtClean="0">
                <a:latin typeface="Comic Sans MS" pitchFamily="66" charset="0"/>
              </a:rPr>
              <a:t>--------------------------------------------------</a:t>
            </a:r>
          </a:p>
          <a:p>
            <a:pPr>
              <a:buFont typeface="Arial" pitchFamily="34" charset="0"/>
              <a:buNone/>
            </a:pPr>
            <a:r>
              <a:rPr lang="en-GB" sz="1100" i="1" kern="1200" dirty="0" smtClean="0">
                <a:solidFill>
                  <a:srgbClr val="0070C0"/>
                </a:solidFill>
                <a:latin typeface="+mn-lt"/>
                <a:ea typeface="+mn-ea"/>
                <a:cs typeface="+mn-cs"/>
              </a:rPr>
              <a:t>Friend JK and </a:t>
            </a:r>
            <a:r>
              <a:rPr lang="en-GB" sz="1100" i="1" kern="1200" dirty="0" err="1" smtClean="0">
                <a:solidFill>
                  <a:srgbClr val="0070C0"/>
                </a:solidFill>
                <a:latin typeface="+mn-lt"/>
                <a:ea typeface="+mn-ea"/>
                <a:cs typeface="+mn-cs"/>
              </a:rPr>
              <a:t>Hickling</a:t>
            </a:r>
            <a:r>
              <a:rPr lang="en-GB" sz="1100" i="1" kern="1200" dirty="0" smtClean="0">
                <a:solidFill>
                  <a:srgbClr val="0070C0"/>
                </a:solidFill>
                <a:latin typeface="+mn-lt"/>
                <a:ea typeface="+mn-ea"/>
                <a:cs typeface="+mn-cs"/>
              </a:rPr>
              <a:t> DA.</a:t>
            </a:r>
            <a:r>
              <a:rPr lang="en-GB" sz="1100" b="1" i="1" kern="1200" dirty="0" smtClean="0">
                <a:solidFill>
                  <a:srgbClr val="0070C0"/>
                </a:solidFill>
                <a:latin typeface="+mn-lt"/>
                <a:ea typeface="+mn-ea"/>
                <a:cs typeface="+mn-cs"/>
              </a:rPr>
              <a:t> </a:t>
            </a:r>
            <a:r>
              <a:rPr lang="en-GB" sz="1100" b="0" i="1" kern="1200" dirty="0" smtClean="0">
                <a:solidFill>
                  <a:srgbClr val="0070C0"/>
                </a:solidFill>
                <a:latin typeface="+mn-lt"/>
                <a:ea typeface="+mn-ea"/>
                <a:cs typeface="+mn-cs"/>
              </a:rPr>
              <a:t>(2005) </a:t>
            </a:r>
            <a:r>
              <a:rPr lang="en-GB" sz="1100" b="1" i="1" kern="1200" dirty="0" smtClean="0">
                <a:solidFill>
                  <a:srgbClr val="0070C0"/>
                </a:solidFill>
                <a:latin typeface="+mn-lt"/>
                <a:ea typeface="+mn-ea"/>
                <a:cs typeface="+mn-cs"/>
              </a:rPr>
              <a:t>Planning under Pressure: the Strategic Choice Approach</a:t>
            </a:r>
            <a:r>
              <a:rPr lang="en-GB" sz="1100" i="1" kern="1200" dirty="0" smtClean="0">
                <a:solidFill>
                  <a:srgbClr val="0070C0"/>
                </a:solidFill>
                <a:latin typeface="+mn-lt"/>
                <a:ea typeface="+mn-ea"/>
                <a:cs typeface="+mn-cs"/>
              </a:rPr>
              <a:t>. </a:t>
            </a:r>
            <a:r>
              <a:rPr lang="en-GB" sz="1100" b="1" i="1" kern="1200" dirty="0" smtClean="0">
                <a:solidFill>
                  <a:srgbClr val="0070C0"/>
                </a:solidFill>
                <a:latin typeface="+mn-lt"/>
                <a:ea typeface="+mn-ea"/>
                <a:cs typeface="+mn-cs"/>
              </a:rPr>
              <a:t>Third edition</a:t>
            </a:r>
            <a:r>
              <a:rPr lang="en-GB" sz="1100" i="1" kern="1200" dirty="0" smtClean="0">
                <a:solidFill>
                  <a:srgbClr val="0070C0"/>
                </a:solidFill>
                <a:latin typeface="+mn-lt"/>
                <a:ea typeface="+mn-ea"/>
                <a:cs typeface="+mn-cs"/>
              </a:rPr>
              <a:t> Abingdon: </a:t>
            </a:r>
            <a:r>
              <a:rPr lang="en-GB" sz="1100" i="1" kern="1200" dirty="0" err="1" smtClean="0">
                <a:solidFill>
                  <a:srgbClr val="0070C0"/>
                </a:solidFill>
                <a:latin typeface="+mn-lt"/>
                <a:ea typeface="+mn-ea"/>
                <a:cs typeface="+mn-cs"/>
              </a:rPr>
              <a:t>Routledge</a:t>
            </a:r>
            <a:r>
              <a:rPr lang="en-GB" sz="1100" i="1" kern="1200" dirty="0" smtClean="0">
                <a:solidFill>
                  <a:srgbClr val="0070C0"/>
                </a:solidFill>
                <a:latin typeface="+mn-lt"/>
                <a:ea typeface="+mn-ea"/>
                <a:cs typeface="+mn-cs"/>
              </a:rPr>
              <a:t>.  See chapters 3 &amp; 6.</a:t>
            </a:r>
            <a:endParaRPr lang="en-GB" sz="1100" dirty="0" smtClean="0">
              <a:latin typeface="Comic Sans MS" pitchFamily="66" charset="0"/>
            </a:endParaRPr>
          </a:p>
          <a:p>
            <a:pPr>
              <a:buFont typeface="Arial" pitchFamily="34" charset="0"/>
              <a:buChar char="•"/>
            </a:pPr>
            <a:endParaRPr lang="en-GB" sz="1400" b="1" dirty="0" smtClean="0">
              <a:latin typeface="Comic Sans MS" pitchFamily="66" charset="0"/>
            </a:endParaRPr>
          </a:p>
          <a:p>
            <a:pPr>
              <a:buFont typeface="Arial" pitchFamily="34" charset="0"/>
              <a:buChar char="•"/>
            </a:pPr>
            <a:endParaRPr lang="en-GB" sz="1400" b="1" dirty="0" smtClean="0">
              <a:latin typeface="Comic Sans MS" pitchFamily="66" charset="0"/>
            </a:endParaRPr>
          </a:p>
          <a:p>
            <a:pPr>
              <a:buFont typeface="Arial" pitchFamily="34" charset="0"/>
              <a:buNone/>
            </a:pPr>
            <a:r>
              <a:rPr lang="en-GB" sz="1400" b="1" dirty="0" smtClean="0">
                <a:latin typeface="Comic Sans MS" pitchFamily="66" charset="0"/>
              </a:rPr>
              <a:t> </a:t>
            </a:r>
          </a:p>
          <a:p>
            <a:pPr>
              <a:buFont typeface="Arial" pitchFamily="34" charset="0"/>
              <a:buNone/>
            </a:pPr>
            <a:endParaRPr lang="en-GB" sz="1400" dirty="0" smtClean="0">
              <a:latin typeface="Comic Sans MS" pitchFamily="66" charset="0"/>
            </a:endParaRPr>
          </a:p>
          <a:p>
            <a:pPr>
              <a:buFont typeface="Arial" pitchFamily="34" charset="0"/>
              <a:buChar char="•"/>
            </a:pPr>
            <a:endParaRPr lang="en-GB" sz="1400" dirty="0" smtClean="0">
              <a:latin typeface="Comic Sans MS" pitchFamily="66" charset="0"/>
            </a:endParaRPr>
          </a:p>
          <a:p>
            <a:endParaRPr lang="en-GB" dirty="0"/>
          </a:p>
        </p:txBody>
      </p:sp>
      <p:sp>
        <p:nvSpPr>
          <p:cNvPr id="4" name="Slide Number Placeholder 3"/>
          <p:cNvSpPr>
            <a:spLocks noGrp="1"/>
          </p:cNvSpPr>
          <p:nvPr>
            <p:ph type="sldNum" sz="quarter" idx="10"/>
          </p:nvPr>
        </p:nvSpPr>
        <p:spPr/>
        <p:txBody>
          <a:bodyPr/>
          <a:lstStyle/>
          <a:p>
            <a:fld id="{B68B2D6D-1E16-4C97-9439-0240188A858C}"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 </a:t>
            </a:r>
            <a:r>
              <a:rPr lang="en-GB" sz="1400" b="1" dirty="0" smtClean="0">
                <a:latin typeface="Comic Sans MS" pitchFamily="66" charset="0"/>
              </a:rPr>
              <a:t>a view of a continuing decision process </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maps on to process diagrams</a:t>
            </a:r>
            <a:r>
              <a:rPr lang="en-GB" sz="1400" b="1" baseline="0" dirty="0" smtClean="0">
                <a:latin typeface="Comic Sans MS" pitchFamily="66" charset="0"/>
              </a:rPr>
              <a:t> of many other origins</a:t>
            </a:r>
            <a:endParaRPr lang="en-GB" sz="1400" b="1" dirty="0" smtClean="0">
              <a:latin typeface="Comic Sans MS" pitchFamily="66" charset="0"/>
            </a:endParaRP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SHAPING and CHOOSING most crucial in public policy</a:t>
            </a:r>
          </a:p>
          <a:p>
            <a:pPr>
              <a:buFont typeface="Arial" pitchFamily="34" charset="0"/>
              <a:buNone/>
            </a:pPr>
            <a:endParaRPr lang="en-GB" sz="1400" b="1" dirty="0" smtClean="0">
              <a:latin typeface="Comic Sans MS" pitchFamily="66"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b="1" dirty="0" smtClean="0">
                <a:latin typeface="Comic Sans MS" pitchFamily="66" charset="0"/>
              </a:rPr>
              <a:t> possible feedback loops at all stages </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structural uncertainty [UR] triggers switch to wider focus</a:t>
            </a:r>
          </a:p>
          <a:p>
            <a:pPr>
              <a:buFont typeface="Arial" pitchFamily="34" charset="0"/>
              <a:buNone/>
            </a:pPr>
            <a:endParaRPr lang="en-GB" sz="1400" b="1" dirty="0" smtClean="0">
              <a:latin typeface="Comic Sans MS" pitchFamily="66" charset="0"/>
            </a:endParaRPr>
          </a:p>
          <a:p>
            <a:pPr>
              <a:buFont typeface="Arial" pitchFamily="34" charset="0"/>
              <a:buChar char="•"/>
            </a:pPr>
            <a:r>
              <a:rPr lang="en-GB" sz="1400" b="1" baseline="0" dirty="0" smtClean="0">
                <a:latin typeface="Comic Sans MS" pitchFamily="66" charset="0"/>
              </a:rPr>
              <a:t> facilitation role is crucial in guiding switches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solidFill>
                  <a:srgbClr val="FF0000"/>
                </a:solidFill>
                <a:latin typeface="Comic Sans MS" pitchFamily="66" charset="0"/>
              </a:rPr>
              <a:t> skill needed to balance Interaction/Method/Progress [IMP]</a:t>
            </a:r>
          </a:p>
          <a:p>
            <a:pPr>
              <a:buFont typeface="Arial" pitchFamily="34" charset="0"/>
              <a:buChar char="•"/>
            </a:pPr>
            <a:endParaRPr lang="en-GB" sz="1400" b="1" dirty="0" smtClean="0">
              <a:latin typeface="Comic Sans MS" pitchFamily="66" charset="0"/>
            </a:endParaRPr>
          </a:p>
          <a:p>
            <a:pPr>
              <a:buFont typeface="Arial" pitchFamily="34" charset="0"/>
              <a:buNone/>
            </a:pPr>
            <a:r>
              <a:rPr lang="en-GB" sz="1200" b="1" dirty="0" smtClean="0">
                <a:solidFill>
                  <a:srgbClr val="0070C0"/>
                </a:solidFill>
                <a:latin typeface="Comic Sans MS" pitchFamily="66" charset="0"/>
              </a:rPr>
              <a:t>-------------------------------------------</a:t>
            </a: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i="1" kern="1200" dirty="0" smtClean="0">
                <a:solidFill>
                  <a:srgbClr val="0070C0"/>
                </a:solidFill>
                <a:latin typeface="+mn-lt"/>
                <a:ea typeface="+mn-ea"/>
                <a:cs typeface="+mn-cs"/>
              </a:rPr>
              <a:t>Friend JK and </a:t>
            </a:r>
            <a:r>
              <a:rPr lang="en-GB" sz="1200" i="1" kern="1200" dirty="0" err="1" smtClean="0">
                <a:solidFill>
                  <a:srgbClr val="0070C0"/>
                </a:solidFill>
                <a:latin typeface="+mn-lt"/>
                <a:ea typeface="+mn-ea"/>
                <a:cs typeface="+mn-cs"/>
              </a:rPr>
              <a:t>Hickling</a:t>
            </a:r>
            <a:r>
              <a:rPr lang="en-GB" sz="1200" i="1" kern="1200" dirty="0" smtClean="0">
                <a:solidFill>
                  <a:srgbClr val="0070C0"/>
                </a:solidFill>
                <a:latin typeface="+mn-lt"/>
                <a:ea typeface="+mn-ea"/>
                <a:cs typeface="+mn-cs"/>
              </a:rPr>
              <a:t> DA. (2005).</a:t>
            </a:r>
            <a:r>
              <a:rPr lang="en-GB" sz="1200" b="1" i="1" kern="1200" dirty="0" smtClean="0">
                <a:solidFill>
                  <a:srgbClr val="0070C0"/>
                </a:solidFill>
                <a:latin typeface="+mn-lt"/>
                <a:ea typeface="+mn-ea"/>
                <a:cs typeface="+mn-cs"/>
              </a:rPr>
              <a:t>  Planning under Pressure: the Strategic Choice Approach</a:t>
            </a:r>
            <a:r>
              <a:rPr lang="en-GB" sz="1200" i="1" kern="1200" dirty="0" smtClean="0">
                <a:solidFill>
                  <a:srgbClr val="0070C0"/>
                </a:solidFill>
                <a:latin typeface="+mn-lt"/>
                <a:ea typeface="+mn-ea"/>
                <a:cs typeface="+mn-cs"/>
              </a:rPr>
              <a:t>. </a:t>
            </a:r>
            <a:r>
              <a:rPr lang="en-GB" sz="1200" b="1" i="1" kern="1200" dirty="0" smtClean="0">
                <a:solidFill>
                  <a:srgbClr val="0070C0"/>
                </a:solidFill>
                <a:latin typeface="+mn-lt"/>
                <a:ea typeface="+mn-ea"/>
                <a:cs typeface="+mn-cs"/>
              </a:rPr>
              <a:t>Third edition</a:t>
            </a:r>
            <a:r>
              <a:rPr lang="en-GB" sz="1200" i="1" kern="1200" dirty="0" smtClean="0">
                <a:solidFill>
                  <a:srgbClr val="0070C0"/>
                </a:solidFill>
                <a:latin typeface="+mn-lt"/>
                <a:ea typeface="+mn-ea"/>
                <a:cs typeface="+mn-cs"/>
              </a:rPr>
              <a:t> Abingdon: </a:t>
            </a:r>
            <a:r>
              <a:rPr lang="en-GB" sz="1200" i="1" kern="1200" dirty="0" err="1" smtClean="0">
                <a:solidFill>
                  <a:srgbClr val="0070C0"/>
                </a:solidFill>
                <a:latin typeface="+mn-lt"/>
                <a:ea typeface="+mn-ea"/>
                <a:cs typeface="+mn-cs"/>
              </a:rPr>
              <a:t>Routledge</a:t>
            </a:r>
            <a:r>
              <a:rPr lang="en-GB" sz="1200" i="1" kern="1200" dirty="0" smtClean="0">
                <a:solidFill>
                  <a:srgbClr val="0070C0"/>
                </a:solidFill>
                <a:latin typeface="+mn-lt"/>
                <a:ea typeface="+mn-ea"/>
                <a:cs typeface="+mn-cs"/>
              </a:rPr>
              <a:t>.  See chapters 1, 4, 9</a:t>
            </a:r>
            <a:endParaRPr lang="en-GB" sz="1200" b="1" dirty="0">
              <a:solidFill>
                <a:srgbClr val="0070C0"/>
              </a:solidFill>
              <a:latin typeface="Comic Sans MS" pitchFamily="66" charset="0"/>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sz="1400" b="1" dirty="0" smtClean="0">
                <a:latin typeface="Comic Sans MS" pitchFamily="66" charset="0"/>
              </a:rPr>
              <a:t> value</a:t>
            </a:r>
            <a:r>
              <a:rPr lang="en-GB" sz="1400" b="1" baseline="0" dirty="0" smtClean="0">
                <a:latin typeface="Comic Sans MS" pitchFamily="66" charset="0"/>
              </a:rPr>
              <a:t> of designing</a:t>
            </a:r>
            <a:r>
              <a:rPr lang="en-GB" sz="1400" b="1" dirty="0" smtClean="0">
                <a:latin typeface="Comic Sans MS" pitchFamily="66" charset="0"/>
              </a:rPr>
              <a:t> principles for mapping policy relations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nesting of public policy systems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roles of different</a:t>
            </a:r>
            <a:r>
              <a:rPr lang="en-GB" sz="1400" b="1" baseline="0" dirty="0" smtClean="0">
                <a:latin typeface="Comic Sans MS" pitchFamily="66" charset="0"/>
              </a:rPr>
              <a:t> </a:t>
            </a:r>
            <a:r>
              <a:rPr lang="en-GB" sz="1400" b="1" dirty="0" smtClean="0">
                <a:latin typeface="Comic Sans MS" pitchFamily="66" charset="0"/>
              </a:rPr>
              <a:t>agents [people] within agencies </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baseline="0" dirty="0" smtClean="0">
                <a:latin typeface="Comic Sans MS" pitchFamily="66" charset="0"/>
              </a:rPr>
              <a:t> </a:t>
            </a:r>
            <a:r>
              <a:rPr lang="en-GB" sz="1400" b="1" dirty="0" smtClean="0">
                <a:latin typeface="Comic Sans MS" pitchFamily="66" charset="0"/>
              </a:rPr>
              <a:t>plotting roles in relation to agendas – e.g. partnerships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an early example of use in building maps follow later</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solidFill>
                  <a:srgbClr val="FF0000"/>
                </a:solidFill>
                <a:latin typeface="Comic Sans MS" pitchFamily="66" charset="0"/>
              </a:rPr>
              <a:t>  scope for multi-dimensional</a:t>
            </a:r>
            <a:r>
              <a:rPr lang="en-GB" sz="1400" b="1" baseline="0" dirty="0" smtClean="0">
                <a:solidFill>
                  <a:srgbClr val="FF0000"/>
                </a:solidFill>
                <a:latin typeface="Comic Sans MS" pitchFamily="66" charset="0"/>
              </a:rPr>
              <a:t> data bases through IT [GIS]</a:t>
            </a:r>
            <a:endParaRPr lang="en-GB" sz="1400" b="1" dirty="0" smtClean="0">
              <a:latin typeface="Comic Sans MS" pitchFamily="66" charset="0"/>
            </a:endParaRPr>
          </a:p>
          <a:p>
            <a:pPr>
              <a:buFont typeface="Arial" pitchFamily="34" charset="0"/>
              <a:buNone/>
            </a:pPr>
            <a:r>
              <a:rPr lang="en-GB" sz="1100" b="1" i="1" dirty="0" smtClean="0">
                <a:solidFill>
                  <a:srgbClr val="0070C0"/>
                </a:solidFill>
                <a:latin typeface="Arial Narrow" pitchFamily="34" charset="0"/>
              </a:rPr>
              <a:t>-----------------------------------------</a:t>
            </a:r>
          </a:p>
          <a:p>
            <a:pPr>
              <a:buFont typeface="Arial" pitchFamily="34" charset="0"/>
              <a:buNone/>
            </a:pPr>
            <a:r>
              <a:rPr lang="en-GB" sz="1100" b="1" i="1" kern="1200" dirty="0" smtClean="0">
                <a:solidFill>
                  <a:srgbClr val="0070C0"/>
                </a:solidFill>
                <a:latin typeface="Arial Narrow" pitchFamily="34" charset="0"/>
                <a:ea typeface="+mn-ea"/>
                <a:cs typeface="+mn-cs"/>
              </a:rPr>
              <a:t>Main reference:</a:t>
            </a:r>
            <a:r>
              <a:rPr lang="en-GB" sz="1100" i="1" kern="1200" dirty="0" smtClean="0">
                <a:solidFill>
                  <a:srgbClr val="0070C0"/>
                </a:solidFill>
                <a:latin typeface="Arial Narrow" pitchFamily="34" charset="0"/>
                <a:ea typeface="+mn-ea"/>
                <a:cs typeface="+mn-cs"/>
              </a:rPr>
              <a:t> </a:t>
            </a:r>
            <a:r>
              <a:rPr lang="en-GB" sz="1100" i="0" kern="1200" dirty="0" smtClean="0">
                <a:solidFill>
                  <a:srgbClr val="0070C0"/>
                </a:solidFill>
                <a:latin typeface="Arial Narrow" pitchFamily="34" charset="0"/>
                <a:ea typeface="+mn-ea"/>
                <a:cs typeface="+mn-cs"/>
              </a:rPr>
              <a:t>Friend JK, Power JM and Yewlett CJL. (1974)  </a:t>
            </a:r>
            <a:r>
              <a:rPr lang="en-GB" sz="1100" b="1" i="1" kern="1200" dirty="0" smtClean="0">
                <a:solidFill>
                  <a:srgbClr val="0070C0"/>
                </a:solidFill>
                <a:latin typeface="Arial Narrow" pitchFamily="34" charset="0"/>
                <a:ea typeface="+mn-ea"/>
                <a:cs typeface="+mn-cs"/>
              </a:rPr>
              <a:t>Public Planning: the Inter-Corporate Dimension</a:t>
            </a:r>
            <a:r>
              <a:rPr lang="en-GB" sz="1100" i="1" kern="1200" dirty="0" smtClean="0">
                <a:solidFill>
                  <a:srgbClr val="0070C0"/>
                </a:solidFill>
                <a:latin typeface="Arial Narrow" pitchFamily="34" charset="0"/>
                <a:ea typeface="+mn-ea"/>
                <a:cs typeface="+mn-cs"/>
              </a:rPr>
              <a:t>. London: Tavistock Publications. </a:t>
            </a:r>
            <a:r>
              <a:rPr lang="en-GB" sz="1100" b="1" i="1" kern="1200" dirty="0" smtClean="0">
                <a:solidFill>
                  <a:srgbClr val="0070C0"/>
                </a:solidFill>
                <a:latin typeface="Arial Narrow" pitchFamily="34" charset="0"/>
                <a:ea typeface="+mn-ea"/>
                <a:cs typeface="+mn-cs"/>
              </a:rPr>
              <a:t>Reprinted:</a:t>
            </a:r>
            <a:r>
              <a:rPr lang="en-GB" sz="1100" i="1" kern="1200" dirty="0" smtClean="0">
                <a:solidFill>
                  <a:srgbClr val="0070C0"/>
                </a:solidFill>
                <a:latin typeface="Arial Narrow" pitchFamily="34" charset="0"/>
                <a:ea typeface="+mn-ea"/>
                <a:cs typeface="+mn-cs"/>
              </a:rPr>
              <a:t> Abingdon: </a:t>
            </a:r>
            <a:r>
              <a:rPr lang="en-GB" sz="1100" i="1" kern="1200" dirty="0" err="1" smtClean="0">
                <a:solidFill>
                  <a:srgbClr val="0070C0"/>
                </a:solidFill>
                <a:latin typeface="Arial Narrow" pitchFamily="34" charset="0"/>
                <a:ea typeface="+mn-ea"/>
                <a:cs typeface="+mn-cs"/>
              </a:rPr>
              <a:t>Routledge</a:t>
            </a:r>
            <a:r>
              <a:rPr lang="en-GB" sz="1100" i="1" kern="1200" dirty="0" smtClean="0">
                <a:solidFill>
                  <a:srgbClr val="0070C0"/>
                </a:solidFill>
                <a:latin typeface="Arial Narrow" pitchFamily="34" charset="0"/>
                <a:ea typeface="+mn-ea"/>
                <a:cs typeface="+mn-cs"/>
              </a:rPr>
              <a:t> 2001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100" b="1" i="1" kern="1200" dirty="0" smtClean="0">
                <a:solidFill>
                  <a:srgbClr val="0070C0"/>
                </a:solidFill>
                <a:latin typeface="Arial Narrow" pitchFamily="34" charset="0"/>
                <a:ea typeface="+mn-ea"/>
                <a:cs typeface="+mn-cs"/>
              </a:rPr>
              <a:t>See also:</a:t>
            </a:r>
            <a:r>
              <a:rPr lang="en-GB" sz="1100" dirty="0" smtClean="0">
                <a:solidFill>
                  <a:srgbClr val="0070C0"/>
                </a:solidFill>
                <a:latin typeface="Arial Narrow" pitchFamily="34" charset="0"/>
              </a:rPr>
              <a:t> Friend JK (2006). </a:t>
            </a:r>
            <a:r>
              <a:rPr lang="en-GB" sz="1100" i="1" dirty="0" smtClean="0">
                <a:solidFill>
                  <a:srgbClr val="0070C0"/>
                </a:solidFill>
                <a:latin typeface="Arial Narrow" pitchFamily="34" charset="0"/>
              </a:rPr>
              <a:t>Partnership meets Politics: Managing within the Maze</a:t>
            </a:r>
            <a:r>
              <a:rPr lang="en-GB" sz="1100" dirty="0" smtClean="0">
                <a:solidFill>
                  <a:srgbClr val="0070C0"/>
                </a:solidFill>
                <a:latin typeface="Arial Narrow" pitchFamily="34" charset="0"/>
              </a:rPr>
              <a:t>.  In International Journal of Public Sector Management, 19: 3, 261-77.</a:t>
            </a:r>
          </a:p>
          <a:p>
            <a:pPr>
              <a:buFont typeface="Arial" pitchFamily="34" charset="0"/>
              <a:buNone/>
            </a:pPr>
            <a:endParaRPr lang="en-GB" sz="1100" b="1" i="1" kern="1200" dirty="0" smtClean="0">
              <a:solidFill>
                <a:srgbClr val="0070C0"/>
              </a:solidFill>
              <a:latin typeface="Arial Narrow" pitchFamily="34" charset="0"/>
              <a:ea typeface="+mn-ea"/>
              <a:cs typeface="+mn-cs"/>
            </a:endParaRPr>
          </a:p>
          <a:p>
            <a:pPr>
              <a:buFont typeface="Arial" pitchFamily="34" charset="0"/>
              <a:buChar char="•"/>
            </a:pPr>
            <a:endParaRPr lang="en-GB" sz="1100" b="1" i="1" dirty="0" smtClean="0">
              <a:solidFill>
                <a:srgbClr val="0070C0"/>
              </a:solidFill>
              <a:latin typeface="Arial Narrow" pitchFamily="34" charset="0"/>
            </a:endParaRPr>
          </a:p>
          <a:p>
            <a:endParaRPr lang="en-GB" sz="1100" b="1" i="1" dirty="0">
              <a:solidFill>
                <a:srgbClr val="0070C0"/>
              </a:solidFill>
              <a:latin typeface="Arial Narrow" pitchFamily="34" charset="0"/>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Wingdings" pitchFamily="2" charset="2"/>
              <a:buChar char="§"/>
            </a:pPr>
            <a:r>
              <a:rPr lang="en-GB" sz="1400" dirty="0" smtClean="0">
                <a:latin typeface="Comic Sans MS" pitchFamily="66" charset="0"/>
              </a:rPr>
              <a:t> </a:t>
            </a:r>
            <a:r>
              <a:rPr lang="en-GB" sz="1400" b="1" dirty="0" smtClean="0">
                <a:latin typeface="Comic Sans MS" pitchFamily="66" charset="0"/>
              </a:rPr>
              <a:t>POLICY DYNAMICS is driven by an interplay of forces</a:t>
            </a:r>
          </a:p>
          <a:p>
            <a:pPr>
              <a:buFont typeface="Wingdings" pitchFamily="2" charset="2"/>
              <a:buChar char="§"/>
            </a:pPr>
            <a:endParaRPr lang="en-GB" sz="1400" b="1" dirty="0" smtClean="0">
              <a:latin typeface="Comic Sans MS" pitchFamily="66" charset="0"/>
            </a:endParaRPr>
          </a:p>
          <a:p>
            <a:pPr>
              <a:buFont typeface="Wingdings" pitchFamily="2" charset="2"/>
              <a:buChar char="§"/>
            </a:pPr>
            <a:r>
              <a:rPr lang="en-GB" sz="1400" b="1" dirty="0" smtClean="0">
                <a:latin typeface="Comic Sans MS" pitchFamily="66" charset="0"/>
              </a:rPr>
              <a:t> a dual perspective is essential</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the view</a:t>
            </a:r>
            <a:r>
              <a:rPr lang="en-GB" sz="1400" b="1" baseline="0" dirty="0" smtClean="0">
                <a:latin typeface="Comic Sans MS" pitchFamily="66" charset="0"/>
              </a:rPr>
              <a:t> </a:t>
            </a:r>
            <a:r>
              <a:rPr lang="en-GB" sz="1400" b="1" dirty="0" smtClean="0">
                <a:latin typeface="Comic Sans MS" pitchFamily="66" charset="0"/>
              </a:rPr>
              <a:t>from above “IMPLEMENTATION” </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the view from below “INTERFERENCE”</a:t>
            </a:r>
          </a:p>
          <a:p>
            <a:endParaRPr lang="en-GB" baseline="0" dirty="0" smtClean="0"/>
          </a:p>
          <a:p>
            <a:pPr>
              <a:buFont typeface="Arial" pitchFamily="34" charset="0"/>
              <a:buChar char="•"/>
            </a:pPr>
            <a:r>
              <a:rPr lang="en-GB" sz="1400" b="1" dirty="0" smtClean="0">
                <a:latin typeface="Comic Sans MS" pitchFamily="66" charset="0"/>
              </a:rPr>
              <a:t> policy source[s]  &lt; </a:t>
            </a:r>
            <a:r>
              <a:rPr lang="en-GB" sz="1400" b="1" i="1" dirty="0" smtClean="0">
                <a:latin typeface="Comic Sans MS" pitchFamily="66" charset="0"/>
              </a:rPr>
              <a:t>policy guidelines</a:t>
            </a:r>
            <a:r>
              <a:rPr lang="en-GB" sz="1400" b="1" dirty="0" smtClean="0">
                <a:latin typeface="Comic Sans MS" pitchFamily="66" charset="0"/>
              </a:rPr>
              <a:t> &gt; policy agent[s] </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i="0" dirty="0" smtClean="0">
                <a:latin typeface="Comic Sans MS" pitchFamily="66" charset="0"/>
              </a:rPr>
              <a:t>a state of POLICY STRESS frequently develops</a:t>
            </a:r>
          </a:p>
          <a:p>
            <a:pPr>
              <a:buFont typeface="Arial" pitchFamily="34" charset="0"/>
              <a:buNone/>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e.g. Pressure to maintain standards vs. reduce costs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forces of POLICY EROSION/DECAY </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baseline="0" dirty="0" smtClean="0">
                <a:latin typeface="Comic Sans MS" pitchFamily="66" charset="0"/>
              </a:rPr>
              <a:t> </a:t>
            </a:r>
            <a:r>
              <a:rPr lang="en-GB" sz="1400" b="1" dirty="0" smtClean="0">
                <a:latin typeface="Comic Sans MS" pitchFamily="66" charset="0"/>
              </a:rPr>
              <a:t>the dental metaphor: “policies with teeth”</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a:t>
            </a:r>
            <a:r>
              <a:rPr lang="en-GB" sz="1400" b="1" dirty="0" smtClean="0">
                <a:solidFill>
                  <a:srgbClr val="FF0000"/>
                </a:solidFill>
                <a:latin typeface="Comic Sans MS" pitchFamily="66" charset="0"/>
              </a:rPr>
              <a:t>dynamics not widely discussed in OR circles</a:t>
            </a:r>
          </a:p>
          <a:p>
            <a:pPr>
              <a:buFont typeface="Arial" pitchFamily="34" charset="0"/>
              <a:buChar char="•"/>
            </a:pPr>
            <a:endParaRPr lang="en-GB" sz="1400" b="1" dirty="0" smtClean="0">
              <a:solidFill>
                <a:srgbClr val="FF0000"/>
              </a:solidFill>
              <a:latin typeface="Comic Sans MS" pitchFamily="66" charset="0"/>
            </a:endParaRPr>
          </a:p>
          <a:p>
            <a:pPr>
              <a:buFont typeface="Arial" pitchFamily="34" charset="0"/>
              <a:buChar char="•"/>
            </a:pPr>
            <a:r>
              <a:rPr lang="en-GB" sz="1400" b="1" dirty="0" smtClean="0">
                <a:solidFill>
                  <a:srgbClr val="FF0000"/>
                </a:solidFill>
                <a:latin typeface="Comic Sans MS" pitchFamily="66" charset="0"/>
              </a:rPr>
              <a:t> but understood [if tacitly] in policy circles</a:t>
            </a:r>
          </a:p>
          <a:p>
            <a:pPr>
              <a:buFont typeface="Arial" pitchFamily="34" charset="0"/>
              <a:buChar char="•"/>
            </a:pPr>
            <a:endParaRPr lang="en-GB" sz="1400" b="1" dirty="0" smtClean="0">
              <a:latin typeface="Comic Sans MS" pitchFamily="66" charset="0"/>
            </a:endParaRPr>
          </a:p>
          <a:p>
            <a:pPr lvl="0">
              <a:buFont typeface="Arial" pitchFamily="34" charset="0"/>
              <a:buNone/>
            </a:pPr>
            <a:r>
              <a:rPr lang="en-GB" sz="1200" b="1" dirty="0" smtClean="0">
                <a:solidFill>
                  <a:srgbClr val="0070C0"/>
                </a:solidFill>
                <a:latin typeface="Comic Sans MS" pitchFamily="66" charset="0"/>
              </a:rPr>
              <a:t>-----------------------------------------------</a:t>
            </a:r>
          </a:p>
          <a:p>
            <a:pPr lvl="0">
              <a:buFont typeface="Arial" pitchFamily="34" charset="0"/>
              <a:buNone/>
            </a:pPr>
            <a:r>
              <a:rPr lang="en-GB" sz="1200" b="1" i="1" dirty="0" smtClean="0">
                <a:solidFill>
                  <a:srgbClr val="0070C0"/>
                </a:solidFill>
                <a:latin typeface="Arial Narrow" pitchFamily="34" charset="0"/>
              </a:rPr>
              <a:t>Discussion</a:t>
            </a:r>
            <a:r>
              <a:rPr lang="en-GB" sz="1200" b="1" i="1" baseline="0" dirty="0" smtClean="0">
                <a:solidFill>
                  <a:srgbClr val="0070C0"/>
                </a:solidFill>
                <a:latin typeface="Arial Narrow" pitchFamily="34" charset="0"/>
              </a:rPr>
              <a:t> of dual perspective on policy dynamics:</a:t>
            </a:r>
            <a:endParaRPr lang="en-GB" sz="1200" b="1" i="1" dirty="0" smtClean="0">
              <a:solidFill>
                <a:srgbClr val="0070C0"/>
              </a:solidFill>
              <a:latin typeface="Arial Narrow"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b="0" i="1" u="none" baseline="0" dirty="0" smtClean="0">
                <a:solidFill>
                  <a:srgbClr val="0070C0"/>
                </a:solidFill>
                <a:latin typeface="Arial Narrow" pitchFamily="34" charset="0"/>
              </a:rPr>
              <a:t> </a:t>
            </a:r>
            <a:r>
              <a:rPr lang="en-US" sz="1200" b="0" i="1" u="none" kern="1200" dirty="0" smtClean="0">
                <a:solidFill>
                  <a:srgbClr val="0070C0"/>
                </a:solidFill>
                <a:latin typeface="Arial Narrow" pitchFamily="34" charset="0"/>
                <a:ea typeface="+mn-ea"/>
                <a:cs typeface="+mn-cs"/>
              </a:rPr>
              <a:t>http://www.theorsociety.com/DocumentRepository/Browse.aspx?ID=236  LINKAGE  2 pp 4-7</a:t>
            </a:r>
            <a:endParaRPr lang="en-GB" sz="1200" b="0" i="1" u="none" kern="1200" dirty="0" smtClean="0">
              <a:solidFill>
                <a:srgbClr val="0070C0"/>
              </a:solidFill>
              <a:latin typeface="Arial Narrow" pitchFamily="34" charset="0"/>
              <a:ea typeface="+mn-ea"/>
              <a:cs typeface="+mn-cs"/>
            </a:endParaRPr>
          </a:p>
          <a:p>
            <a:pPr lvl="0">
              <a:buFont typeface="Arial" pitchFamily="34" charset="0"/>
              <a:buNone/>
            </a:pPr>
            <a:endParaRPr lang="en-GB" sz="1200" b="1" i="1" baseline="0" dirty="0" smtClean="0">
              <a:solidFill>
                <a:srgbClr val="0070C0"/>
              </a:solidFill>
              <a:latin typeface="Arial Narrow" pitchFamily="34" charset="0"/>
            </a:endParaRPr>
          </a:p>
          <a:p>
            <a:pPr lvl="0">
              <a:buFont typeface="Arial" pitchFamily="34" charset="0"/>
              <a:buNone/>
            </a:pPr>
            <a:endParaRPr lang="en-GB" sz="1200" b="0" i="1" dirty="0" smtClean="0">
              <a:solidFill>
                <a:srgbClr val="0070C0"/>
              </a:solidFill>
              <a:latin typeface="Arial Narrow" pitchFamily="34" charset="0"/>
            </a:endParaRPr>
          </a:p>
          <a:p>
            <a:pPr>
              <a:buFont typeface="Arial" pitchFamily="34" charset="0"/>
              <a:buNone/>
            </a:pPr>
            <a:endParaRPr lang="en-GB" sz="1200" b="1" dirty="0" smtClean="0">
              <a:latin typeface="Comic Sans MS" pitchFamily="66" charset="0"/>
            </a:endParaRPr>
          </a:p>
          <a:p>
            <a:pPr>
              <a:buFont typeface="Arial" pitchFamily="34" charset="0"/>
              <a:buChar char="•"/>
            </a:pPr>
            <a:endParaRPr lang="en-GB" sz="1200" b="1" dirty="0" smtClean="0">
              <a:latin typeface="Comic Sans MS" pitchFamily="66" charset="0"/>
            </a:endParaRPr>
          </a:p>
          <a:p>
            <a:pPr>
              <a:buFont typeface="Arial" pitchFamily="34" charset="0"/>
              <a:buChar char="•"/>
            </a:pPr>
            <a:endParaRPr lang="en-GB" sz="1200" b="1" dirty="0" smtClean="0">
              <a:latin typeface="Comic Sans MS" pitchFamily="66" charset="0"/>
            </a:endParaRPr>
          </a:p>
          <a:p>
            <a:endParaRPr lang="en-GB" sz="1200" b="1" dirty="0" smtClean="0">
              <a:latin typeface="Comic Sans MS" pitchFamily="66" charset="0"/>
            </a:endParaRPr>
          </a:p>
          <a:p>
            <a:endParaRPr lang="en-GB" sz="1200" b="1" dirty="0">
              <a:latin typeface="Comic Sans MS" pitchFamily="66" charset="0"/>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b="1" dirty="0" smtClean="0">
                <a:latin typeface="Comic Sans MS" pitchFamily="66" charset="0"/>
              </a:rPr>
              <a:t> further blocks – </a:t>
            </a:r>
            <a:r>
              <a:rPr lang="en-GB" b="1" baseline="0" dirty="0" smtClean="0">
                <a:latin typeface="Comic Sans MS" pitchFamily="66" charset="0"/>
              </a:rPr>
              <a:t>currently more fluid in shape : [half baked]</a:t>
            </a:r>
          </a:p>
          <a:p>
            <a:pPr>
              <a:buFont typeface="Arial" pitchFamily="34" charset="0"/>
              <a:buChar char="•"/>
            </a:pPr>
            <a:endParaRPr lang="en-GB" b="1" baseline="0" dirty="0" smtClean="0">
              <a:latin typeface="Comic Sans MS" pitchFamily="66" charset="0"/>
            </a:endParaRPr>
          </a:p>
          <a:p>
            <a:pPr>
              <a:buFont typeface="Arial" pitchFamily="34" charset="0"/>
              <a:buChar char="•"/>
            </a:pPr>
            <a:r>
              <a:rPr lang="en-GB" b="1" baseline="0" dirty="0" smtClean="0">
                <a:latin typeface="Comic Sans MS" pitchFamily="66" charset="0"/>
              </a:rPr>
              <a:t> 7. negotiated project engagement [already introduced]</a:t>
            </a:r>
          </a:p>
          <a:p>
            <a:pPr>
              <a:buFont typeface="Arial" pitchFamily="34" charset="0"/>
              <a:buChar char="•"/>
            </a:pPr>
            <a:endParaRPr lang="en-GB" b="1" baseline="0" dirty="0" smtClean="0">
              <a:latin typeface="Comic Sans MS" pitchFamily="66" charset="0"/>
            </a:endParaRPr>
          </a:p>
          <a:p>
            <a:pPr>
              <a:buFont typeface="Arial" pitchFamily="34" charset="0"/>
              <a:buChar char="•"/>
            </a:pPr>
            <a:r>
              <a:rPr lang="en-GB" b="1" baseline="0" dirty="0" smtClean="0">
                <a:latin typeface="Comic Sans MS" pitchFamily="66" charset="0"/>
              </a:rPr>
              <a:t> wide potential for export from OR for project review  </a:t>
            </a:r>
          </a:p>
          <a:p>
            <a:pPr>
              <a:buFont typeface="Arial" pitchFamily="34" charset="0"/>
              <a:buNone/>
            </a:pPr>
            <a:endParaRPr lang="en-GB" b="1" baseline="0" dirty="0" smtClean="0">
              <a:latin typeface="Comic Sans MS" pitchFamily="66" charset="0"/>
            </a:endParaRPr>
          </a:p>
          <a:p>
            <a:pPr>
              <a:buFont typeface="Arial" pitchFamily="34" charset="0"/>
              <a:buChar char="•"/>
            </a:pPr>
            <a:r>
              <a:rPr lang="en-GB" b="1" baseline="0" dirty="0" smtClean="0">
                <a:latin typeface="Comic Sans MS" pitchFamily="66" charset="0"/>
              </a:rPr>
              <a:t> 8. structuring engagement: see chapters 11 &amp; 12 of PUP</a:t>
            </a:r>
          </a:p>
          <a:p>
            <a:pPr>
              <a:buFont typeface="Arial" pitchFamily="34" charset="0"/>
              <a:buChar char="•"/>
            </a:pPr>
            <a:endParaRPr lang="en-GB" b="1" baseline="0" dirty="0" smtClean="0">
              <a:latin typeface="Comic Sans MS" pitchFamily="66" charset="0"/>
            </a:endParaRPr>
          </a:p>
          <a:p>
            <a:pPr>
              <a:buFont typeface="Arial" pitchFamily="34" charset="0"/>
              <a:buChar char="•"/>
            </a:pPr>
            <a:r>
              <a:rPr lang="en-GB" b="1" baseline="0" dirty="0" smtClean="0">
                <a:latin typeface="Comic Sans MS" pitchFamily="66" charset="0"/>
              </a:rPr>
              <a:t> wide experience of Allen </a:t>
            </a:r>
            <a:r>
              <a:rPr lang="en-GB" b="1" baseline="0" dirty="0" err="1" smtClean="0">
                <a:latin typeface="Comic Sans MS" pitchFamily="66" charset="0"/>
              </a:rPr>
              <a:t>Hickling</a:t>
            </a:r>
            <a:r>
              <a:rPr lang="en-GB" b="1" baseline="0" dirty="0" smtClean="0">
                <a:latin typeface="Comic Sans MS" pitchFamily="66" charset="0"/>
              </a:rPr>
              <a:t> in Europe, environment </a:t>
            </a:r>
          </a:p>
          <a:p>
            <a:pPr>
              <a:buFont typeface="Arial" pitchFamily="34" charset="0"/>
              <a:buChar char="•"/>
            </a:pPr>
            <a:endParaRPr lang="en-GB" b="1" baseline="0" dirty="0" smtClean="0">
              <a:latin typeface="Comic Sans MS" pitchFamily="66" charset="0"/>
            </a:endParaRPr>
          </a:p>
          <a:p>
            <a:pPr>
              <a:buFont typeface="Arial" pitchFamily="34" charset="0"/>
              <a:buChar char="•"/>
            </a:pPr>
            <a:r>
              <a:rPr lang="en-GB" b="1" baseline="0" dirty="0" smtClean="0">
                <a:latin typeface="Comic Sans MS" pitchFamily="66" charset="0"/>
              </a:rPr>
              <a:t> 9. planning as responsible scheming: a paradox?</a:t>
            </a:r>
          </a:p>
          <a:p>
            <a:pPr>
              <a:buFont typeface="Arial" pitchFamily="34" charset="0"/>
              <a:buChar char="•"/>
            </a:pPr>
            <a:endParaRPr lang="en-GB" b="1" baseline="0" dirty="0" smtClean="0">
              <a:latin typeface="Comic Sans MS" pitchFamily="66" charset="0"/>
            </a:endParaRPr>
          </a:p>
          <a:p>
            <a:pPr>
              <a:buFont typeface="Arial" pitchFamily="34" charset="0"/>
              <a:buChar char="•"/>
            </a:pPr>
            <a:r>
              <a:rPr lang="en-GB" b="1" baseline="0" dirty="0" smtClean="0">
                <a:latin typeface="Comic Sans MS" pitchFamily="66" charset="0"/>
              </a:rPr>
              <a:t> 10. building trust via trading in indiscretions</a:t>
            </a:r>
          </a:p>
          <a:p>
            <a:pPr>
              <a:buFont typeface="Arial" pitchFamily="34" charset="0"/>
              <a:buChar char="•"/>
            </a:pPr>
            <a:endParaRPr lang="en-GB" b="1" baseline="0" dirty="0" smtClean="0">
              <a:latin typeface="Comic Sans MS" pitchFamily="66" charset="0"/>
            </a:endParaRPr>
          </a:p>
          <a:p>
            <a:pPr>
              <a:buFont typeface="Arial" pitchFamily="34" charset="0"/>
              <a:buChar char="•"/>
            </a:pPr>
            <a:r>
              <a:rPr lang="en-GB" b="1" baseline="0" dirty="0" smtClean="0">
                <a:latin typeface="Comic Sans MS" pitchFamily="66" charset="0"/>
              </a:rPr>
              <a:t> 9 &amp; 10 attract interest of political science communities </a:t>
            </a:r>
          </a:p>
          <a:p>
            <a:pPr>
              <a:buFont typeface="Arial" pitchFamily="34" charset="0"/>
              <a:buChar char="•"/>
            </a:pPr>
            <a:endParaRPr lang="en-GB" b="1" baseline="0" dirty="0" smtClean="0">
              <a:latin typeface="Comic Sans MS" pitchFamily="66" charset="0"/>
            </a:endParaRPr>
          </a:p>
          <a:p>
            <a:pPr>
              <a:buFont typeface="Arial" pitchFamily="34" charset="0"/>
              <a:buChar char="•"/>
            </a:pPr>
            <a:r>
              <a:rPr lang="en-GB" b="1" baseline="0" dirty="0" smtClean="0">
                <a:latin typeface="Comic Sans MS" pitchFamily="66" charset="0"/>
              </a:rPr>
              <a:t>11. levels of linkage investment as a strategic issue</a:t>
            </a:r>
          </a:p>
          <a:p>
            <a:pPr>
              <a:buFont typeface="Arial" pitchFamily="34" charset="0"/>
              <a:buChar char="•"/>
            </a:pPr>
            <a:endParaRPr lang="en-GB" b="1" baseline="0" dirty="0" smtClean="0">
              <a:latin typeface="Comic Sans MS" pitchFamily="66" charset="0"/>
            </a:endParaRPr>
          </a:p>
          <a:p>
            <a:pPr>
              <a:buFont typeface="Arial" pitchFamily="34" charset="0"/>
              <a:buChar char="•"/>
            </a:pPr>
            <a:r>
              <a:rPr lang="en-GB" b="1" baseline="0" dirty="0" smtClean="0">
                <a:latin typeface="Comic Sans MS" pitchFamily="66" charset="0"/>
              </a:rPr>
              <a:t> </a:t>
            </a:r>
            <a:r>
              <a:rPr lang="en-GB" b="1" baseline="0" dirty="0" smtClean="0">
                <a:solidFill>
                  <a:srgbClr val="FF0000"/>
                </a:solidFill>
                <a:latin typeface="Comic Sans MS" pitchFamily="66" charset="0"/>
              </a:rPr>
              <a:t>12. scope for collaboration OR/public policy experts</a:t>
            </a:r>
          </a:p>
          <a:p>
            <a:pPr>
              <a:buFont typeface="Arial" pitchFamily="34" charset="0"/>
              <a:buChar char="•"/>
            </a:pPr>
            <a:endParaRPr lang="en-GB" b="1" baseline="0" dirty="0" smtClean="0">
              <a:solidFill>
                <a:srgbClr val="FF0000"/>
              </a:solidFill>
              <a:latin typeface="Comic Sans MS" pitchFamily="66" charset="0"/>
            </a:endParaRPr>
          </a:p>
          <a:p>
            <a:pPr>
              <a:buFont typeface="Arial" pitchFamily="34" charset="0"/>
              <a:buChar char="•"/>
            </a:pPr>
            <a:r>
              <a:rPr lang="en-GB" b="1" baseline="0" dirty="0" smtClean="0">
                <a:solidFill>
                  <a:srgbClr val="FF0000"/>
                </a:solidFill>
                <a:latin typeface="Comic Sans MS" pitchFamily="66" charset="0"/>
              </a:rPr>
              <a:t> e.g. in designing interactive masters programmes  </a:t>
            </a:r>
          </a:p>
          <a:p>
            <a:pPr marL="179992">
              <a:buFont typeface="Arial" pitchFamily="34" charset="0"/>
              <a:buNone/>
            </a:pPr>
            <a:r>
              <a:rPr lang="en-GB" sz="1200" b="1" dirty="0" smtClean="0">
                <a:solidFill>
                  <a:srgbClr val="0070C0"/>
                </a:solidFill>
                <a:latin typeface="Arial Narrow" pitchFamily="34" charset="0"/>
              </a:rPr>
              <a:t>-----------------------------------------</a:t>
            </a:r>
          </a:p>
          <a:p>
            <a:pPr marL="179992"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b="1" i="1" baseline="0" dirty="0" smtClean="0">
                <a:solidFill>
                  <a:srgbClr val="324FC8"/>
                </a:solidFill>
                <a:latin typeface="Arial Narrow" pitchFamily="34" charset="0"/>
              </a:rPr>
              <a:t>Levels of Linkage investment: </a:t>
            </a:r>
            <a:r>
              <a:rPr lang="en-GB" sz="1200" i="1" dirty="0" smtClean="0">
                <a:solidFill>
                  <a:srgbClr val="324FC8"/>
                </a:solidFill>
                <a:latin typeface="Arial Narrow" pitchFamily="34" charset="0"/>
              </a:rPr>
              <a:t>www.theorsociety.com/DocumentRepository/Browse.aspx?ID=323  Linkage 3 pp 53-66</a:t>
            </a:r>
            <a:endParaRPr lang="en-GB" sz="1200" b="1" dirty="0" smtClean="0">
              <a:latin typeface="Arial Narrow" pitchFamily="34" charset="0"/>
            </a:endParaRPr>
          </a:p>
          <a:p>
            <a:pPr>
              <a:buFont typeface="Arial" pitchFamily="34" charset="0"/>
              <a:buNone/>
            </a:pPr>
            <a:endParaRPr lang="en-GB" b="1" baseline="0" dirty="0" smtClean="0">
              <a:latin typeface="Comic Sans MS" pitchFamily="66" charset="0"/>
            </a:endParaRPr>
          </a:p>
          <a:p>
            <a:pPr>
              <a:buFont typeface="Arial" pitchFamily="34" charset="0"/>
              <a:buNone/>
            </a:pPr>
            <a:endParaRPr lang="en-GB" b="1" dirty="0" smtClean="0">
              <a:latin typeface="Comic Sans MS" pitchFamily="66" charset="0"/>
            </a:endParaRPr>
          </a:p>
          <a:p>
            <a:pPr>
              <a:buFont typeface="Arial" pitchFamily="34" charset="0"/>
              <a:buNone/>
            </a:pPr>
            <a:endParaRPr lang="en-GB" b="1" dirty="0" smtClean="0">
              <a:latin typeface="Comic Sans MS" pitchFamily="66" charset="0"/>
            </a:endParaRPr>
          </a:p>
          <a:p>
            <a:pPr>
              <a:buFont typeface="Arial" pitchFamily="34" charset="0"/>
              <a:buNone/>
            </a:pPr>
            <a:endParaRPr lang="en-GB" b="1" dirty="0">
              <a:latin typeface="Comic Sans MS" pitchFamily="66" charset="0"/>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Aft>
                <a:spcPts val="300"/>
              </a:spcAft>
              <a:buFont typeface="Arial" pitchFamily="34" charset="0"/>
              <a:buChar char="•"/>
            </a:pPr>
            <a:r>
              <a:rPr lang="en-GB" sz="2000" b="1" i="1" dirty="0" smtClean="0">
                <a:solidFill>
                  <a:srgbClr val="324FC8"/>
                </a:solidFill>
                <a:latin typeface="Arial Narrow" pitchFamily="34" charset="0"/>
              </a:rPr>
              <a:t> </a:t>
            </a:r>
            <a:r>
              <a:rPr lang="en-GB" sz="1400" b="1" dirty="0" smtClean="0">
                <a:latin typeface="Comic Sans MS" pitchFamily="66" charset="0"/>
              </a:rPr>
              <a:t>banner – PUBLIC POLICY DESIGN: constructive</a:t>
            </a:r>
          </a:p>
          <a:p>
            <a:pPr>
              <a:spcAft>
                <a:spcPts val="300"/>
              </a:spcAft>
              <a:buFont typeface="Arial" pitchFamily="34" charset="0"/>
              <a:buChar char="•"/>
            </a:pPr>
            <a:endParaRPr lang="en-GB" sz="1400" b="1" dirty="0" smtClean="0">
              <a:latin typeface="Comic Sans MS" pitchFamily="66" charset="0"/>
            </a:endParaRPr>
          </a:p>
          <a:p>
            <a:pPr marL="0" marR="0" indent="0" algn="l" defTabSz="914400" rtl="0" eaLnBrk="1" fontAlgn="auto" latinLnBrk="0" hangingPunct="1">
              <a:lnSpc>
                <a:spcPct val="100000"/>
              </a:lnSpc>
              <a:spcBef>
                <a:spcPts val="0"/>
              </a:spcBef>
              <a:spcAft>
                <a:spcPts val="300"/>
              </a:spcAft>
              <a:buClrTx/>
              <a:buSzTx/>
              <a:buFont typeface="Arial" pitchFamily="34" charset="0"/>
              <a:buChar char="•"/>
              <a:tabLst/>
              <a:defRPr/>
            </a:pPr>
            <a:r>
              <a:rPr lang="en-GB" sz="1400" b="1" baseline="0" dirty="0" smtClean="0">
                <a:solidFill>
                  <a:schemeClr val="tx1"/>
                </a:solidFill>
                <a:latin typeface="Comic Sans MS" pitchFamily="66" charset="0"/>
              </a:rPr>
              <a:t>  </a:t>
            </a:r>
            <a:r>
              <a:rPr lang="en-GB" sz="1400" b="1" kern="1200" baseline="0" dirty="0" smtClean="0">
                <a:solidFill>
                  <a:schemeClr val="tx1"/>
                </a:solidFill>
                <a:latin typeface="Comic Sans MS" pitchFamily="66" charset="0"/>
                <a:ea typeface="+mn-ea"/>
                <a:cs typeface="+mn-cs"/>
              </a:rPr>
              <a:t>An emergent practice - </a:t>
            </a:r>
            <a:r>
              <a:rPr lang="en-GB" sz="1400" b="1" baseline="0" dirty="0" smtClean="0">
                <a:latin typeface="Comic Sans MS" pitchFamily="66" charset="0"/>
              </a:rPr>
              <a:t>distinctive </a:t>
            </a:r>
            <a:r>
              <a:rPr lang="en-GB" sz="1400" b="1" dirty="0" smtClean="0">
                <a:latin typeface="Comic Sans MS" pitchFamily="66" charset="0"/>
              </a:rPr>
              <a:t>challenges</a:t>
            </a:r>
          </a:p>
          <a:p>
            <a:pPr>
              <a:spcAft>
                <a:spcPts val="300"/>
              </a:spcAft>
              <a:buFont typeface="Arial" pitchFamily="34" charset="0"/>
              <a:buNone/>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a 50 year OR record – not well known here </a:t>
            </a: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Partners needed</a:t>
            </a:r>
            <a:r>
              <a:rPr lang="en-GB" sz="1400" b="1" baseline="0" dirty="0" smtClean="0">
                <a:latin typeface="Comic Sans MS" pitchFamily="66" charset="0"/>
              </a:rPr>
              <a:t> – with</a:t>
            </a:r>
            <a:r>
              <a:rPr lang="en-GB" sz="1400" b="1" dirty="0" smtClean="0">
                <a:latin typeface="Comic Sans MS" pitchFamily="66" charset="0"/>
              </a:rPr>
              <a:t> public policy awareness</a:t>
            </a: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baseline="0" dirty="0" smtClean="0">
                <a:latin typeface="Comic Sans MS" pitchFamily="66" charset="0"/>
              </a:rPr>
              <a:t> contrast big data – info [&amp; u/c] in heads of representatives</a:t>
            </a:r>
          </a:p>
          <a:p>
            <a:pPr>
              <a:spcAft>
                <a:spcPts val="300"/>
              </a:spcAft>
              <a:buFont typeface="Arial" pitchFamily="34" charset="0"/>
              <a:buChar char="•"/>
            </a:pPr>
            <a:endParaRPr lang="en-GB" sz="1400" b="1" baseline="0" dirty="0" smtClean="0">
              <a:latin typeface="Comic Sans MS" pitchFamily="66" charset="0"/>
            </a:endParaRPr>
          </a:p>
          <a:p>
            <a:pPr marL="0" marR="0" indent="0" algn="l" defTabSz="914400" rtl="0" eaLnBrk="1" fontAlgn="auto" latinLnBrk="0" hangingPunct="1">
              <a:lnSpc>
                <a:spcPct val="100000"/>
              </a:lnSpc>
              <a:spcBef>
                <a:spcPts val="0"/>
              </a:spcBef>
              <a:spcAft>
                <a:spcPts val="300"/>
              </a:spcAft>
              <a:buClrTx/>
              <a:buSzTx/>
              <a:buFont typeface="Arial" pitchFamily="34" charset="0"/>
              <a:buChar char="•"/>
              <a:tabLst/>
              <a:defRPr/>
            </a:pPr>
            <a:r>
              <a:rPr lang="en-GB" sz="1400" b="1" baseline="0" dirty="0" smtClean="0">
                <a:latin typeface="Comic Sans MS" pitchFamily="66" charset="0"/>
              </a:rPr>
              <a:t> </a:t>
            </a:r>
            <a:r>
              <a:rPr lang="en-GB" sz="1400" b="1" dirty="0" smtClean="0">
                <a:latin typeface="Comic Sans MS" pitchFamily="66" charset="0"/>
              </a:rPr>
              <a:t> My sequence: 1. STRANDS</a:t>
            </a:r>
            <a:r>
              <a:rPr lang="en-GB" sz="1400" b="1" baseline="0" dirty="0" smtClean="0">
                <a:latin typeface="Comic Sans MS" pitchFamily="66" charset="0"/>
              </a:rPr>
              <a:t>   2. BLOCKS   3. PLATFORMS</a:t>
            </a:r>
          </a:p>
          <a:p>
            <a:pPr>
              <a:spcAft>
                <a:spcPts val="300"/>
              </a:spcAft>
              <a:buFont typeface="Arial" pitchFamily="34" charset="0"/>
              <a:buChar char="•"/>
            </a:pPr>
            <a:endParaRPr lang="en-GB" sz="1400" b="1" baseline="0" dirty="0" smtClean="0">
              <a:latin typeface="Comic Sans MS" pitchFamily="66" charset="0"/>
            </a:endParaRPr>
          </a:p>
          <a:p>
            <a:pPr>
              <a:spcAft>
                <a:spcPts val="300"/>
              </a:spcAft>
              <a:buFont typeface="Arial" pitchFamily="34" charset="0"/>
              <a:buChar char="•"/>
            </a:pPr>
            <a:r>
              <a:rPr lang="en-GB" sz="1400" b="1" baseline="0" dirty="0" smtClean="0">
                <a:latin typeface="Comic Sans MS" pitchFamily="66" charset="0"/>
              </a:rPr>
              <a:t>  </a:t>
            </a:r>
            <a:r>
              <a:rPr lang="en-GB" sz="1400" b="1" baseline="0" dirty="0" smtClean="0">
                <a:solidFill>
                  <a:srgbClr val="FF0000"/>
                </a:solidFill>
                <a:latin typeface="Comic Sans MS" pitchFamily="66" charset="0"/>
              </a:rPr>
              <a:t>will cover STRANDS quickly: more detail in notes&gt;references </a:t>
            </a:r>
          </a:p>
          <a:p>
            <a:pPr>
              <a:spcAft>
                <a:spcPts val="300"/>
              </a:spcAft>
              <a:buFont typeface="Arial" pitchFamily="34" charset="0"/>
              <a:buChar char="•"/>
            </a:pPr>
            <a:r>
              <a:rPr lang="en-GB" sz="1400" b="1" i="1" dirty="0" smtClean="0">
                <a:solidFill>
                  <a:srgbClr val="324FC8"/>
                </a:solidFill>
                <a:latin typeface="Arial Narrow" pitchFamily="34" charset="0"/>
              </a:rPr>
              <a:t>--------------------------------------------------------------</a:t>
            </a:r>
          </a:p>
          <a:p>
            <a:r>
              <a:rPr lang="en-GB" sz="1100" b="1" i="1" dirty="0" smtClean="0">
                <a:solidFill>
                  <a:srgbClr val="324FC8"/>
                </a:solidFill>
                <a:latin typeface="Arial Narrow" pitchFamily="34" charset="0"/>
              </a:rPr>
              <a:t>Discussion</a:t>
            </a:r>
            <a:r>
              <a:rPr lang="en-GB" sz="1100" b="1" i="1" baseline="0" dirty="0" smtClean="0">
                <a:solidFill>
                  <a:srgbClr val="324FC8"/>
                </a:solidFill>
                <a:latin typeface="Arial Narrow" pitchFamily="34" charset="0"/>
              </a:rPr>
              <a:t> paper: </a:t>
            </a:r>
            <a:r>
              <a:rPr lang="en-GB" sz="1100" i="1" dirty="0" smtClean="0">
                <a:solidFill>
                  <a:srgbClr val="324FC8"/>
                </a:solidFill>
                <a:latin typeface="Arial Narrow" pitchFamily="34" charset="0"/>
              </a:rPr>
              <a:t>www.theorsociety.com/DocumentRepository/Browse.aspx?ID=543  </a:t>
            </a:r>
            <a:r>
              <a:rPr lang="en-US" sz="1100" i="0" kern="1200" dirty="0" smtClean="0">
                <a:solidFill>
                  <a:srgbClr val="324FC8"/>
                </a:solidFill>
                <a:latin typeface="Arial Narrow" pitchFamily="34" charset="0"/>
                <a:ea typeface="+mn-ea"/>
                <a:cs typeface="+mn-cs"/>
              </a:rPr>
              <a:t>Starting to build a useful science of public policy choice</a:t>
            </a:r>
            <a:endParaRPr lang="en-GB" sz="1100" i="0" kern="1200" dirty="0" smtClean="0">
              <a:solidFill>
                <a:srgbClr val="324FC8"/>
              </a:solidFill>
              <a:latin typeface="Arial Narrow" pitchFamily="34" charset="0"/>
              <a:ea typeface="+mn-ea"/>
              <a:cs typeface="+mn-cs"/>
            </a:endParaRPr>
          </a:p>
          <a:p>
            <a:r>
              <a:rPr lang="en-US" sz="1400" i="0" kern="1200" dirty="0" smtClean="0">
                <a:solidFill>
                  <a:srgbClr val="324FC8"/>
                </a:solidFill>
                <a:latin typeface="Arial Narrow" pitchFamily="34" charset="0"/>
                <a:ea typeface="+mn-ea"/>
                <a:cs typeface="+mn-cs"/>
              </a:rPr>
              <a:t> </a:t>
            </a:r>
            <a:endParaRPr lang="en-GB" sz="1400" i="0" kern="1200" dirty="0" smtClean="0">
              <a:solidFill>
                <a:srgbClr val="324FC8"/>
              </a:solidFill>
              <a:latin typeface="Arial Narrow" pitchFamily="34" charset="0"/>
              <a:ea typeface="+mn-ea"/>
              <a:cs typeface="+mn-cs"/>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689" y="4740793"/>
            <a:ext cx="5183060" cy="4572308"/>
          </a:xfrm>
        </p:spPr>
        <p:txBody>
          <a:bodyPr>
            <a:noAutofit/>
          </a:bodyPr>
          <a:lstStyle/>
          <a:p>
            <a:pPr marL="179992"/>
            <a:endParaRPr lang="en-GB" sz="2400" b="1" dirty="0" smtClean="0">
              <a:solidFill>
                <a:srgbClr val="7030A0"/>
              </a:solidFill>
              <a:latin typeface="Comic Sans MS" pitchFamily="66" charset="0"/>
            </a:endParaRPr>
          </a:p>
          <a:p>
            <a:pPr marL="179992">
              <a:buFont typeface="Arial" pitchFamily="34" charset="0"/>
              <a:buChar char="•"/>
            </a:pPr>
            <a:r>
              <a:rPr lang="en-GB" sz="1400" b="1" dirty="0" smtClean="0">
                <a:solidFill>
                  <a:srgbClr val="7030A0"/>
                </a:solidFill>
                <a:latin typeface="Comic Sans MS" pitchFamily="66" charset="0"/>
              </a:rPr>
              <a:t> </a:t>
            </a:r>
            <a:r>
              <a:rPr lang="en-GB" sz="1200" b="1" dirty="0" smtClean="0">
                <a:latin typeface="Comic Sans MS" pitchFamily="66" charset="0"/>
              </a:rPr>
              <a:t>diffusion/sharing of experiences via complementary channels</a:t>
            </a:r>
          </a:p>
          <a:p>
            <a:pPr marL="179992"/>
            <a:endParaRPr lang="en-GB" sz="1200" b="1" dirty="0" smtClean="0">
              <a:solidFill>
                <a:srgbClr val="7030A0"/>
              </a:solidFill>
              <a:latin typeface="Comic Sans MS" pitchFamily="66" charset="0"/>
            </a:endParaRPr>
          </a:p>
          <a:p>
            <a:pPr marL="179992">
              <a:buFont typeface="Arial" pitchFamily="34" charset="0"/>
              <a:buChar char="•"/>
            </a:pPr>
            <a:r>
              <a:rPr lang="en-GB" sz="1200" b="1" dirty="0" smtClean="0">
                <a:solidFill>
                  <a:srgbClr val="7030A0"/>
                </a:solidFill>
                <a:latin typeface="Comic Sans MS" pitchFamily="66" charset="0"/>
              </a:rPr>
              <a:t> </a:t>
            </a:r>
            <a:r>
              <a:rPr lang="en-GB" sz="1200" b="1" dirty="0" smtClean="0">
                <a:latin typeface="Comic Sans MS" pitchFamily="66" charset="0"/>
              </a:rPr>
              <a:t>books, workshops, courses: later software, profile sharing</a:t>
            </a:r>
          </a:p>
          <a:p>
            <a:pPr marL="179992">
              <a:buFont typeface="Arial" pitchFamily="34" charset="0"/>
              <a:buChar char="•"/>
            </a:pPr>
            <a:endParaRPr lang="en-GB" sz="1200" b="1" dirty="0" smtClean="0">
              <a:latin typeface="Comic Sans MS" pitchFamily="66" charset="0"/>
            </a:endParaRPr>
          </a:p>
          <a:p>
            <a:pPr marL="179992"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1" dirty="0" smtClean="0">
                <a:latin typeface="Comic Sans MS" pitchFamily="66" charset="0"/>
              </a:rPr>
              <a:t> can</a:t>
            </a:r>
            <a:r>
              <a:rPr lang="en-GB" sz="1200" b="1" baseline="0" dirty="0" smtClean="0">
                <a:latin typeface="Comic Sans MS" pitchFamily="66" charset="0"/>
              </a:rPr>
              <a:t> use </a:t>
            </a:r>
            <a:r>
              <a:rPr lang="en-GB" sz="1200" b="1" dirty="0" smtClean="0">
                <a:latin typeface="Comic Sans MS" pitchFamily="66" charset="0"/>
              </a:rPr>
              <a:t>combination of channels </a:t>
            </a:r>
          </a:p>
          <a:p>
            <a:pPr marL="179992"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200" b="1" baseline="0" dirty="0" smtClean="0">
              <a:latin typeface="Comic Sans MS" pitchFamily="66" charset="0"/>
            </a:endParaRPr>
          </a:p>
          <a:p>
            <a:pPr marL="179992"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1" baseline="0" dirty="0" smtClean="0">
                <a:latin typeface="Comic Sans MS" pitchFamily="66" charset="0"/>
              </a:rPr>
              <a:t>in </a:t>
            </a:r>
            <a:r>
              <a:rPr lang="en-GB" sz="1200" b="1" dirty="0" smtClean="0">
                <a:latin typeface="Comic Sans MS" pitchFamily="66" charset="0"/>
              </a:rPr>
              <a:t>introducing approaches</a:t>
            </a:r>
            <a:r>
              <a:rPr lang="en-GB" sz="1200" b="1" baseline="0" dirty="0" smtClean="0">
                <a:latin typeface="Comic Sans MS" pitchFamily="66" charset="0"/>
              </a:rPr>
              <a:t> to new groups</a:t>
            </a:r>
            <a:endParaRPr lang="en-GB" sz="1200" b="1" dirty="0" smtClean="0">
              <a:latin typeface="Comic Sans MS" pitchFamily="66" charset="0"/>
            </a:endParaRPr>
          </a:p>
          <a:p>
            <a:pPr marL="179992"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200" b="1" dirty="0" smtClean="0">
              <a:latin typeface="Comic Sans MS" pitchFamily="66" charset="0"/>
            </a:endParaRPr>
          </a:p>
          <a:p>
            <a:pPr marL="179992"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1" baseline="0" dirty="0" smtClean="0">
                <a:latin typeface="Comic Sans MS" pitchFamily="66" charset="0"/>
              </a:rPr>
              <a:t> value of engaging with local communities  </a:t>
            </a:r>
          </a:p>
          <a:p>
            <a:pPr marL="179992"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200" b="1" baseline="0" dirty="0" smtClean="0">
              <a:latin typeface="Comic Sans MS" pitchFamily="66" charset="0"/>
            </a:endParaRPr>
          </a:p>
          <a:p>
            <a:pPr marL="179992"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1" baseline="0" dirty="0" smtClean="0">
                <a:solidFill>
                  <a:srgbClr val="FF0000"/>
                </a:solidFill>
                <a:latin typeface="Comic Sans MS" pitchFamily="66" charset="0"/>
              </a:rPr>
              <a:t> potential for wider sharing through new media</a:t>
            </a:r>
            <a:endParaRPr lang="en-GB" sz="1200" b="1" dirty="0" smtClean="0">
              <a:solidFill>
                <a:srgbClr val="FF0000"/>
              </a:solidFill>
              <a:latin typeface="Comic Sans MS" pitchFamily="66" charset="0"/>
            </a:endParaRPr>
          </a:p>
          <a:p>
            <a:pPr marL="179992">
              <a:buFont typeface="Arial" pitchFamily="34" charset="0"/>
              <a:buNone/>
            </a:pPr>
            <a:r>
              <a:rPr lang="en-GB" sz="1200" b="1" dirty="0" smtClean="0">
                <a:solidFill>
                  <a:srgbClr val="0070C0"/>
                </a:solidFill>
                <a:latin typeface="Arial Narrow" pitchFamily="34" charset="0"/>
              </a:rPr>
              <a:t>-----------------------------------------</a:t>
            </a:r>
          </a:p>
          <a:p>
            <a:pPr marL="179992"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b="1" i="1" baseline="0" dirty="0" smtClean="0">
                <a:solidFill>
                  <a:srgbClr val="324FC8"/>
                </a:solidFill>
                <a:latin typeface="Arial Narrow" pitchFamily="34" charset="0"/>
              </a:rPr>
              <a:t>Brief review: </a:t>
            </a:r>
            <a:r>
              <a:rPr lang="en-GB" sz="1200" i="1" dirty="0" smtClean="0">
                <a:solidFill>
                  <a:srgbClr val="324FC8"/>
                </a:solidFill>
                <a:latin typeface="Arial Narrow" pitchFamily="34" charset="0"/>
              </a:rPr>
              <a:t>www.theorsociety.com/DocumentRepository/Browse.aspx?ID=509</a:t>
            </a:r>
            <a:endParaRPr lang="en-GB" sz="1200" b="1" dirty="0" smtClean="0">
              <a:latin typeface="Arial Narrow" pitchFamily="34" charset="0"/>
            </a:endParaRPr>
          </a:p>
        </p:txBody>
      </p:sp>
      <p:sp>
        <p:nvSpPr>
          <p:cNvPr id="4" name="Slide Number Placeholder 3"/>
          <p:cNvSpPr>
            <a:spLocks noGrp="1"/>
          </p:cNvSpPr>
          <p:nvPr>
            <p:ph type="sldNum" sz="quarter" idx="10"/>
          </p:nvPr>
        </p:nvSpPr>
        <p:spPr/>
        <p:txBody>
          <a:bodyPr/>
          <a:lstStyle/>
          <a:p>
            <a:fld id="{080C6B11-0F6D-4F49-B831-39856D7B1F68}"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sz="1400" b="1" dirty="0" smtClean="0">
                <a:latin typeface="Comic Sans MS" pitchFamily="66" charset="0"/>
              </a:rPr>
              <a:t> the next 7 slides offer examples</a:t>
            </a:r>
            <a:r>
              <a:rPr lang="en-GB" sz="1400" b="1" baseline="0" dirty="0" smtClean="0">
                <a:latin typeface="Comic Sans MS" pitchFamily="66" charset="0"/>
              </a:rPr>
              <a:t>  of past breakthroughs</a:t>
            </a:r>
          </a:p>
          <a:p>
            <a:pPr>
              <a:buFont typeface="Arial" pitchFamily="34" charset="0"/>
              <a:buChar char="•"/>
            </a:pPr>
            <a:endParaRPr lang="en-GB" sz="1400" b="1" baseline="0" dirty="0" smtClean="0">
              <a:latin typeface="Comic Sans MS" pitchFamily="66" charset="0"/>
            </a:endParaRPr>
          </a:p>
          <a:p>
            <a:pPr>
              <a:buFont typeface="Arial" pitchFamily="34" charset="0"/>
              <a:buChar char="•"/>
            </a:pPr>
            <a:r>
              <a:rPr lang="en-GB" sz="1400" b="1" dirty="0" smtClean="0">
                <a:latin typeface="Comic Sans MS" pitchFamily="66" charset="0"/>
              </a:rPr>
              <a:t> which suggest PLATFORMS for future innovators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in contributing</a:t>
            </a:r>
            <a:r>
              <a:rPr lang="en-GB" sz="1400" b="1" baseline="0" dirty="0" smtClean="0">
                <a:latin typeface="Comic Sans MS" pitchFamily="66" charset="0"/>
              </a:rPr>
              <a:t> further to a useful science</a:t>
            </a:r>
          </a:p>
          <a:p>
            <a:pPr>
              <a:buFont typeface="Arial" pitchFamily="34" charset="0"/>
              <a:buChar char="•"/>
            </a:pPr>
            <a:endParaRPr lang="en-GB" sz="1400" b="1" baseline="0" dirty="0" smtClean="0">
              <a:latin typeface="Comic Sans MS" pitchFamily="66" charset="0"/>
            </a:endParaRPr>
          </a:p>
          <a:p>
            <a:pPr>
              <a:buFont typeface="Arial" pitchFamily="34" charset="0"/>
              <a:buChar char="•"/>
            </a:pPr>
            <a:r>
              <a:rPr lang="en-GB" sz="1400" b="1" baseline="0" dirty="0" smtClean="0">
                <a:latin typeface="Comic Sans MS" pitchFamily="66" charset="0"/>
              </a:rPr>
              <a:t> of</a:t>
            </a:r>
            <a:r>
              <a:rPr lang="en-GB" sz="1400" b="1" dirty="0" smtClean="0">
                <a:latin typeface="Comic Sans MS" pitchFamily="66" charset="0"/>
              </a:rPr>
              <a:t> PUBLIC POLICY DESIGN</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solidFill>
                  <a:schemeClr val="tx1"/>
                </a:solidFill>
                <a:latin typeface="Comic Sans MS" pitchFamily="66" charset="0"/>
              </a:rPr>
              <a:t> </a:t>
            </a:r>
            <a:r>
              <a:rPr lang="en-GB" sz="1400" b="1" baseline="0" dirty="0" smtClean="0">
                <a:solidFill>
                  <a:schemeClr val="tx1"/>
                </a:solidFill>
                <a:latin typeface="Comic Sans MS" pitchFamily="66" charset="0"/>
              </a:rPr>
              <a:t>drawing on accumulated experiences </a:t>
            </a:r>
          </a:p>
          <a:p>
            <a:pPr>
              <a:buFont typeface="Arial" pitchFamily="34" charset="0"/>
              <a:buChar char="•"/>
            </a:pPr>
            <a:endParaRPr lang="en-GB" sz="1400" b="1" baseline="0" dirty="0" smtClean="0">
              <a:solidFill>
                <a:srgbClr val="FF0000"/>
              </a:solidFill>
              <a:latin typeface="Comic Sans MS" pitchFamily="66" charset="0"/>
            </a:endParaRPr>
          </a:p>
          <a:p>
            <a:pPr>
              <a:buFont typeface="Arial" pitchFamily="34" charset="0"/>
              <a:buChar char="•"/>
            </a:pPr>
            <a:r>
              <a:rPr lang="en-GB" sz="1400" b="1" baseline="0" dirty="0" smtClean="0">
                <a:solidFill>
                  <a:srgbClr val="FF0000"/>
                </a:solidFill>
                <a:latin typeface="Comic Sans MS" pitchFamily="66" charset="0"/>
              </a:rPr>
              <a:t> </a:t>
            </a:r>
            <a:r>
              <a:rPr lang="en-GB" sz="1400" b="1" baseline="0" dirty="0" smtClean="0">
                <a:solidFill>
                  <a:schemeClr val="tx1"/>
                </a:solidFill>
                <a:latin typeface="Comic Sans MS" pitchFamily="66" charset="0"/>
              </a:rPr>
              <a:t>including those of the “IOR school” </a:t>
            </a:r>
          </a:p>
          <a:p>
            <a:pPr>
              <a:buFont typeface="Arial" pitchFamily="34" charset="0"/>
              <a:buChar char="•"/>
            </a:pPr>
            <a:endParaRPr lang="en-GB" sz="1400" b="1" baseline="0" dirty="0" smtClean="0">
              <a:solidFill>
                <a:schemeClr val="tx1"/>
              </a:solidFill>
              <a:latin typeface="Comic Sans MS" pitchFamily="66" charset="0"/>
            </a:endParaRPr>
          </a:p>
          <a:p>
            <a:pPr>
              <a:buFont typeface="Arial" pitchFamily="34" charset="0"/>
              <a:buChar char="•"/>
            </a:pPr>
            <a:r>
              <a:rPr lang="en-GB" sz="1400" b="1" baseline="0" dirty="0" smtClean="0">
                <a:solidFill>
                  <a:schemeClr val="tx1"/>
                </a:solidFill>
                <a:latin typeface="Comic Sans MS" pitchFamily="66" charset="0"/>
              </a:rPr>
              <a:t> </a:t>
            </a:r>
            <a:r>
              <a:rPr lang="en-GB" sz="1400" b="1" baseline="0" dirty="0" smtClean="0">
                <a:solidFill>
                  <a:srgbClr val="FF0000"/>
                </a:solidFill>
                <a:latin typeface="Comic Sans MS" pitchFamily="66" charset="0"/>
              </a:rPr>
              <a:t>my aim is for these platforms to be freely accessible</a:t>
            </a:r>
          </a:p>
          <a:p>
            <a:pPr>
              <a:buFont typeface="Arial" pitchFamily="34" charset="0"/>
              <a:buChar char="•"/>
            </a:pPr>
            <a:endParaRPr lang="en-GB" sz="1400" b="1" baseline="0" dirty="0" smtClean="0">
              <a:solidFill>
                <a:srgbClr val="FF0000"/>
              </a:solidFill>
              <a:latin typeface="Comic Sans MS" pitchFamily="66" charset="0"/>
            </a:endParaRPr>
          </a:p>
          <a:p>
            <a:pPr>
              <a:buFont typeface="Arial" pitchFamily="34" charset="0"/>
              <a:buChar char="•"/>
            </a:pPr>
            <a:r>
              <a:rPr lang="en-GB" sz="1400" b="1" baseline="0" dirty="0" smtClean="0">
                <a:solidFill>
                  <a:srgbClr val="FF0000"/>
                </a:solidFill>
                <a:latin typeface="Comic Sans MS" pitchFamily="66" charset="0"/>
              </a:rPr>
              <a:t> to OR schools and partners in this country and beyond</a:t>
            </a:r>
            <a:endParaRPr lang="en-GB" sz="1400" b="1" baseline="0" dirty="0" smtClean="0">
              <a:solidFill>
                <a:schemeClr val="tx1"/>
              </a:solidFill>
              <a:latin typeface="Comic Sans MS" pitchFamily="66" charset="0"/>
            </a:endParaRPr>
          </a:p>
          <a:p>
            <a:pPr>
              <a:buFont typeface="Arial" pitchFamily="34" charset="0"/>
              <a:buChar char="•"/>
            </a:pPr>
            <a:endParaRPr lang="en-GB" sz="1400" b="1" baseline="0" dirty="0" smtClean="0">
              <a:solidFill>
                <a:srgbClr val="FF0000"/>
              </a:solidFill>
              <a:latin typeface="Comic Sans MS" pitchFamily="66" charset="0"/>
            </a:endParaRPr>
          </a:p>
          <a:p>
            <a:pPr marL="179992">
              <a:buFont typeface="Arial" pitchFamily="34" charset="0"/>
              <a:buNone/>
            </a:pPr>
            <a:r>
              <a:rPr lang="en-GB" sz="1400" b="1" dirty="0" smtClean="0">
                <a:solidFill>
                  <a:srgbClr val="0070C0"/>
                </a:solidFill>
                <a:latin typeface="Arial Narrow" pitchFamily="34" charset="0"/>
              </a:rPr>
              <a:t>-----------------------------------------</a:t>
            </a:r>
          </a:p>
          <a:p>
            <a:pPr marL="179992"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b="1" i="1" baseline="0" dirty="0" smtClean="0">
                <a:solidFill>
                  <a:srgbClr val="0070C0"/>
                </a:solidFill>
                <a:latin typeface="Arial Narrow" pitchFamily="34" charset="0"/>
              </a:rPr>
              <a:t>Discussion at OR Society 2014 conference: </a:t>
            </a:r>
            <a:r>
              <a:rPr lang="en-GB" sz="1200" i="1" dirty="0" smtClean="0">
                <a:solidFill>
                  <a:srgbClr val="0070C0"/>
                </a:solidFill>
                <a:latin typeface="Arial Narrow" pitchFamily="34" charset="0"/>
              </a:rPr>
              <a:t>www.theorsociety.com/DocumentRepository/Browse.aspx?ID=543</a:t>
            </a:r>
            <a:endParaRPr lang="en-GB" sz="1200" b="1" dirty="0" smtClean="0">
              <a:solidFill>
                <a:srgbClr val="0070C0"/>
              </a:solidFill>
              <a:latin typeface="Arial Narrow" pitchFamily="34" charset="0"/>
            </a:endParaRPr>
          </a:p>
          <a:p>
            <a:pPr>
              <a:buFont typeface="Arial" pitchFamily="34" charset="0"/>
              <a:buNone/>
            </a:pPr>
            <a:endParaRPr lang="en-GB" sz="1400" b="1" baseline="0" dirty="0" smtClean="0">
              <a:solidFill>
                <a:srgbClr val="0070C0"/>
              </a:solidFill>
              <a:latin typeface="Comic Sans MS" pitchFamily="66" charset="0"/>
            </a:endParaRPr>
          </a:p>
          <a:p>
            <a:pPr>
              <a:buFont typeface="Arial" pitchFamily="34" charset="0"/>
              <a:buChar char="•"/>
            </a:pPr>
            <a:endParaRPr lang="en-GB" sz="1400" b="1" baseline="0" dirty="0" smtClean="0">
              <a:solidFill>
                <a:srgbClr val="0070C0"/>
              </a:solidFill>
              <a:latin typeface="Comic Sans MS" pitchFamily="66" charset="0"/>
            </a:endParaRPr>
          </a:p>
          <a:p>
            <a:pPr>
              <a:buFont typeface="Arial" pitchFamily="34" charset="0"/>
              <a:buNone/>
            </a:pPr>
            <a:endParaRPr lang="en-GB" sz="1400" b="1" dirty="0">
              <a:solidFill>
                <a:srgbClr val="FF0000"/>
              </a:solidFill>
              <a:latin typeface="Comic Sans MS" pitchFamily="66" charset="0"/>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79">
              <a:buFont typeface="Arial" pitchFamily="34" charset="0"/>
              <a:buChar char="•"/>
              <a:defRPr/>
            </a:pPr>
            <a:r>
              <a:rPr lang="en-GB" sz="1400" b="1" dirty="0" smtClean="0">
                <a:latin typeface="Comic Sans MS" pitchFamily="66" charset="0"/>
              </a:rPr>
              <a:t> One of many FAN CHARTS overlaid on same BASE MAP</a:t>
            </a:r>
          </a:p>
          <a:p>
            <a:pPr defTabSz="914379">
              <a:defRPr/>
            </a:pPr>
            <a:endParaRPr lang="en-GB" sz="1400" b="1" dirty="0" smtClean="0">
              <a:latin typeface="Comic Sans MS" pitchFamily="66" charset="0"/>
            </a:endParaRPr>
          </a:p>
          <a:p>
            <a:pPr defTabSz="914379">
              <a:buFont typeface="Arial" pitchFamily="34" charset="0"/>
              <a:buChar char="•"/>
              <a:defRPr/>
            </a:pPr>
            <a:r>
              <a:rPr lang="en-GB" sz="1400" b="1" dirty="0" smtClean="0">
                <a:latin typeface="Comic Sans MS" pitchFamily="66" charset="0"/>
              </a:rPr>
              <a:t> from IOR’s SSRC-funded </a:t>
            </a:r>
            <a:r>
              <a:rPr lang="en-GB" sz="1400" b="1" dirty="0" err="1" smtClean="0">
                <a:latin typeface="Comic Sans MS" pitchFamily="66" charset="0"/>
              </a:rPr>
              <a:t>Droitwich</a:t>
            </a:r>
            <a:r>
              <a:rPr lang="en-GB" sz="1400" b="1" dirty="0" smtClean="0">
                <a:latin typeface="Comic Sans MS" pitchFamily="66" charset="0"/>
              </a:rPr>
              <a:t> project [1968-73]</a:t>
            </a:r>
          </a:p>
          <a:p>
            <a:pPr defTabSz="914379">
              <a:defRPr/>
            </a:pPr>
            <a:endParaRPr lang="en-GB" sz="1400" b="1" dirty="0" smtClean="0">
              <a:latin typeface="Comic Sans MS" pitchFamily="66" charset="0"/>
            </a:endParaRPr>
          </a:p>
          <a:p>
            <a:pPr defTabSz="914379">
              <a:buFont typeface="Arial" pitchFamily="34" charset="0"/>
              <a:buChar char="•"/>
              <a:defRPr/>
            </a:pPr>
            <a:r>
              <a:rPr lang="en-GB" sz="1400" b="1" dirty="0" smtClean="0">
                <a:latin typeface="Comic Sans MS" pitchFamily="66" charset="0"/>
              </a:rPr>
              <a:t> to map relations  around a development partnership</a:t>
            </a:r>
          </a:p>
          <a:p>
            <a:pPr defTabSz="914379">
              <a:buFont typeface="Arial" pitchFamily="34" charset="0"/>
              <a:buChar char="•"/>
              <a:defRPr/>
            </a:pPr>
            <a:endParaRPr lang="en-GB" sz="1400" b="1" dirty="0" smtClean="0">
              <a:latin typeface="Comic Sans MS" pitchFamily="66" charset="0"/>
            </a:endParaRPr>
          </a:p>
          <a:p>
            <a:pPr defTabSz="914379">
              <a:buFont typeface="Arial" pitchFamily="34" charset="0"/>
              <a:buChar char="•"/>
              <a:defRPr/>
            </a:pPr>
            <a:r>
              <a:rPr lang="en-GB" sz="1400" b="1" dirty="0" smtClean="0">
                <a:latin typeface="Comic Sans MS" pitchFamily="66" charset="0"/>
              </a:rPr>
              <a:t> involved in a town development partnership</a:t>
            </a:r>
            <a:r>
              <a:rPr lang="en-GB" b="1" dirty="0" smtClean="0">
                <a:latin typeface="Comic Sans MS" pitchFamily="66" charset="0"/>
              </a:rPr>
              <a:t>.  </a:t>
            </a:r>
          </a:p>
          <a:p>
            <a:pPr defTabSz="914379">
              <a:defRPr/>
            </a:pPr>
            <a:endParaRPr lang="en-GB" b="1" dirty="0" smtClean="0">
              <a:latin typeface="Comic Sans MS" pitchFamily="66" charset="0"/>
            </a:endParaRPr>
          </a:p>
          <a:p>
            <a:pPr defTabSz="914379">
              <a:buFont typeface="Arial" pitchFamily="34" charset="0"/>
              <a:buChar char="•"/>
              <a:defRPr/>
            </a:pPr>
            <a:r>
              <a:rPr lang="en-GB" b="1" dirty="0" smtClean="0">
                <a:latin typeface="Comic Sans MS" pitchFamily="66" charset="0"/>
              </a:rPr>
              <a:t> each</a:t>
            </a:r>
            <a:r>
              <a:rPr lang="en-GB" b="1" baseline="0" dirty="0" smtClean="0">
                <a:latin typeface="Comic Sans MS" pitchFamily="66" charset="0"/>
              </a:rPr>
              <a:t> overlay maps responses of a different person</a:t>
            </a:r>
          </a:p>
          <a:p>
            <a:pPr defTabSz="914379">
              <a:buFont typeface="Arial" pitchFamily="34" charset="0"/>
              <a:buChar char="•"/>
              <a:defRPr/>
            </a:pPr>
            <a:endParaRPr lang="en-GB" b="1" i="0" baseline="0" dirty="0" smtClean="0">
              <a:latin typeface="Comic Sans MS" pitchFamily="66" charset="0"/>
            </a:endParaRPr>
          </a:p>
          <a:p>
            <a:pPr defTabSz="914379">
              <a:buFont typeface="Arial" pitchFamily="34" charset="0"/>
              <a:buChar char="•"/>
              <a:defRPr/>
            </a:pPr>
            <a:r>
              <a:rPr lang="en-GB" b="1" i="0" baseline="0" dirty="0" smtClean="0">
                <a:latin typeface="Comic Sans MS" pitchFamily="66" charset="0"/>
              </a:rPr>
              <a:t> links, groupings relating to some field of decision</a:t>
            </a:r>
          </a:p>
          <a:p>
            <a:pPr defTabSz="914379">
              <a:buFont typeface="Arial" pitchFamily="34" charset="0"/>
              <a:buChar char="•"/>
              <a:defRPr/>
            </a:pPr>
            <a:endParaRPr lang="en-GB" b="1" i="0" baseline="0" dirty="0" smtClean="0">
              <a:latin typeface="Comic Sans MS" pitchFamily="66" charset="0"/>
            </a:endParaRPr>
          </a:p>
          <a:p>
            <a:pPr defTabSz="914379">
              <a:buFont typeface="Arial" pitchFamily="34" charset="0"/>
              <a:buChar char="•"/>
              <a:defRPr/>
            </a:pPr>
            <a:r>
              <a:rPr lang="en-GB" b="1" i="0" baseline="0" dirty="0" smtClean="0">
                <a:latin typeface="Comic Sans MS" pitchFamily="66" charset="0"/>
              </a:rPr>
              <a:t> </a:t>
            </a:r>
            <a:r>
              <a:rPr lang="en-GB" b="1" i="0" baseline="0" dirty="0" smtClean="0">
                <a:solidFill>
                  <a:srgbClr val="FF0000"/>
                </a:solidFill>
                <a:latin typeface="Comic Sans MS" pitchFamily="66" charset="0"/>
              </a:rPr>
              <a:t>clear scope for developing further via IT – as in GIS</a:t>
            </a:r>
          </a:p>
          <a:p>
            <a:pPr defTabSz="914379">
              <a:buFont typeface="Arial" pitchFamily="34" charset="0"/>
              <a:buChar char="•"/>
              <a:defRPr/>
            </a:pPr>
            <a:endParaRPr lang="en-GB" b="1" i="0" baseline="0" dirty="0" smtClean="0">
              <a:solidFill>
                <a:srgbClr val="FF0000"/>
              </a:solidFill>
              <a:latin typeface="Comic Sans MS" pitchFamily="66" charset="0"/>
            </a:endParaRPr>
          </a:p>
          <a:p>
            <a:pPr marL="179992">
              <a:buFont typeface="Arial" pitchFamily="34" charset="0"/>
              <a:buNone/>
            </a:pPr>
            <a:r>
              <a:rPr lang="en-GB" sz="1400" b="1" dirty="0" smtClean="0">
                <a:solidFill>
                  <a:srgbClr val="0070C0"/>
                </a:solidFill>
                <a:latin typeface="Arial Narrow" pitchFamily="34" charset="0"/>
              </a:rPr>
              <a:t>-----------------------------------------</a:t>
            </a:r>
          </a:p>
          <a:p>
            <a:pPr marL="0" marR="0" indent="0" algn="l" defTabSz="914379" rtl="0" eaLnBrk="1" fontAlgn="auto" latinLnBrk="0" hangingPunct="1">
              <a:lnSpc>
                <a:spcPct val="100000"/>
              </a:lnSpc>
              <a:spcBef>
                <a:spcPts val="0"/>
              </a:spcBef>
              <a:spcAft>
                <a:spcPts val="0"/>
              </a:spcAft>
              <a:buClrTx/>
              <a:buSzTx/>
              <a:buFont typeface="Arial" pitchFamily="34" charset="0"/>
              <a:buNone/>
              <a:tabLst/>
              <a:defRPr/>
            </a:pPr>
            <a:r>
              <a:rPr lang="en-GB" sz="1200" b="1" i="1" kern="1200" dirty="0" smtClean="0">
                <a:solidFill>
                  <a:srgbClr val="0070C0"/>
                </a:solidFill>
                <a:latin typeface="Arial Narrow" pitchFamily="34" charset="0"/>
                <a:ea typeface="+mn-ea"/>
                <a:cs typeface="+mn-cs"/>
              </a:rPr>
              <a:t>Main reference: </a:t>
            </a:r>
            <a:r>
              <a:rPr lang="en-GB" sz="1200" i="1" kern="1200" dirty="0" smtClean="0">
                <a:solidFill>
                  <a:srgbClr val="0070C0"/>
                </a:solidFill>
                <a:latin typeface="Arial Narrow" pitchFamily="34" charset="0"/>
                <a:ea typeface="+mn-ea"/>
                <a:cs typeface="+mn-cs"/>
              </a:rPr>
              <a:t>Friend JK, Power JM and Yewlett CJL (1974).  </a:t>
            </a:r>
            <a:r>
              <a:rPr lang="en-GB" sz="1200" b="1" i="1" kern="1200" dirty="0" smtClean="0">
                <a:solidFill>
                  <a:srgbClr val="0070C0"/>
                </a:solidFill>
                <a:latin typeface="Arial Narrow" pitchFamily="34" charset="0"/>
                <a:ea typeface="+mn-ea"/>
                <a:cs typeface="+mn-cs"/>
              </a:rPr>
              <a:t>Public Planning: the Inter-Corporate Dimension</a:t>
            </a:r>
            <a:r>
              <a:rPr lang="en-GB" sz="1200" i="1" kern="1200" dirty="0" smtClean="0">
                <a:solidFill>
                  <a:srgbClr val="0070C0"/>
                </a:solidFill>
                <a:latin typeface="Arial Narrow" pitchFamily="34" charset="0"/>
                <a:ea typeface="+mn-ea"/>
                <a:cs typeface="+mn-cs"/>
              </a:rPr>
              <a:t>. London: Tavistock Publications. </a:t>
            </a:r>
            <a:r>
              <a:rPr lang="en-GB" sz="1200" b="1" i="1" kern="1200" dirty="0" smtClean="0">
                <a:solidFill>
                  <a:srgbClr val="0070C0"/>
                </a:solidFill>
                <a:latin typeface="Arial Narrow" pitchFamily="34" charset="0"/>
                <a:ea typeface="+mn-ea"/>
                <a:cs typeface="+mn-cs"/>
              </a:rPr>
              <a:t>Reprinted:</a:t>
            </a:r>
            <a:r>
              <a:rPr lang="en-GB" sz="1200" i="1" kern="1200" dirty="0" smtClean="0">
                <a:solidFill>
                  <a:srgbClr val="0070C0"/>
                </a:solidFill>
                <a:latin typeface="Arial Narrow" pitchFamily="34" charset="0"/>
                <a:ea typeface="+mn-ea"/>
                <a:cs typeface="+mn-cs"/>
              </a:rPr>
              <a:t> Abingdon: </a:t>
            </a:r>
            <a:r>
              <a:rPr lang="en-GB" sz="1200" i="1" kern="1200" dirty="0" err="1" smtClean="0">
                <a:solidFill>
                  <a:srgbClr val="0070C0"/>
                </a:solidFill>
                <a:latin typeface="Arial Narrow" pitchFamily="34" charset="0"/>
                <a:ea typeface="+mn-ea"/>
                <a:cs typeface="+mn-cs"/>
              </a:rPr>
              <a:t>Routledge</a:t>
            </a:r>
            <a:r>
              <a:rPr lang="en-GB" sz="1200" i="1" kern="1200" dirty="0" smtClean="0">
                <a:solidFill>
                  <a:srgbClr val="0070C0"/>
                </a:solidFill>
                <a:latin typeface="Arial Narrow" pitchFamily="34" charset="0"/>
                <a:ea typeface="+mn-ea"/>
                <a:cs typeface="+mn-cs"/>
              </a:rPr>
              <a:t> 2001</a:t>
            </a:r>
          </a:p>
          <a:p>
            <a:pPr marL="0" marR="0" indent="0" algn="l" defTabSz="914379" rtl="0" eaLnBrk="1" fontAlgn="auto" latinLnBrk="0" hangingPunct="1">
              <a:lnSpc>
                <a:spcPct val="100000"/>
              </a:lnSpc>
              <a:spcBef>
                <a:spcPts val="0"/>
              </a:spcBef>
              <a:spcAft>
                <a:spcPts val="0"/>
              </a:spcAft>
              <a:buClrTx/>
              <a:buSzTx/>
              <a:buFont typeface="Arial" pitchFamily="34" charset="0"/>
              <a:buNone/>
              <a:tabLst/>
              <a:defRPr/>
            </a:pPr>
            <a:r>
              <a:rPr lang="en-GB" sz="1200" b="1" i="1" kern="1200" baseline="0" dirty="0" smtClean="0">
                <a:solidFill>
                  <a:srgbClr val="0070C0"/>
                </a:solidFill>
                <a:latin typeface="Arial Narrow" pitchFamily="34" charset="0"/>
                <a:ea typeface="+mn-ea"/>
                <a:cs typeface="+mn-cs"/>
              </a:rPr>
              <a:t>See also discussion:</a:t>
            </a:r>
            <a:endParaRPr lang="en-GB" sz="1200" b="1" i="0" kern="1200" baseline="0" dirty="0" smtClean="0">
              <a:solidFill>
                <a:srgbClr val="0070C0"/>
              </a:solidFill>
              <a:latin typeface="Arial Narrow" pitchFamily="34" charset="0"/>
              <a:ea typeface="+mn-ea"/>
              <a:cs typeface="+mn-cs"/>
            </a:endParaRPr>
          </a:p>
          <a:p>
            <a:pPr marL="0" marR="0" indent="0" algn="l" defTabSz="914379" rtl="0" eaLnBrk="1" fontAlgn="auto" latinLnBrk="0" hangingPunct="1">
              <a:lnSpc>
                <a:spcPct val="100000"/>
              </a:lnSpc>
              <a:spcBef>
                <a:spcPts val="0"/>
              </a:spcBef>
              <a:spcAft>
                <a:spcPts val="0"/>
              </a:spcAft>
              <a:buClrTx/>
              <a:buSzTx/>
              <a:buFont typeface="Arial" pitchFamily="34" charset="0"/>
              <a:buNone/>
              <a:tabLst/>
              <a:defRPr/>
            </a:pPr>
            <a:r>
              <a:rPr lang="en-GB" sz="1200" i="1" dirty="0" smtClean="0">
                <a:solidFill>
                  <a:srgbClr val="324FC8"/>
                </a:solidFill>
                <a:latin typeface="Arial Narrow" pitchFamily="34" charset="0"/>
              </a:rPr>
              <a:t>www.theorsociety.com/DocumentRepository/Browse.aspx?ID=510</a:t>
            </a:r>
            <a:endParaRPr lang="en-GB" sz="1200" b="1" dirty="0" smtClean="0">
              <a:latin typeface="Arial Narrow" pitchFamily="34" charset="0"/>
            </a:endParaRPr>
          </a:p>
          <a:p>
            <a:pPr defTabSz="914379">
              <a:buFont typeface="Arial" pitchFamily="34" charset="0"/>
              <a:buNone/>
              <a:defRPr/>
            </a:pPr>
            <a:endParaRPr lang="en-GB" b="1" i="0" baseline="0" dirty="0" smtClean="0">
              <a:latin typeface="Comic Sans MS" pitchFamily="66" charset="0"/>
            </a:endParaRPr>
          </a:p>
          <a:p>
            <a:pPr defTabSz="914379">
              <a:defRPr/>
            </a:pPr>
            <a:endParaRPr lang="en-GB" b="1" dirty="0" smtClean="0"/>
          </a:p>
          <a:p>
            <a:endParaRPr lang="en-GB" dirty="0"/>
          </a:p>
        </p:txBody>
      </p:sp>
      <p:sp>
        <p:nvSpPr>
          <p:cNvPr id="4" name="Slide Number Placeholder 3"/>
          <p:cNvSpPr>
            <a:spLocks noGrp="1"/>
          </p:cNvSpPr>
          <p:nvPr>
            <p:ph type="sldNum" sz="quarter" idx="10"/>
          </p:nvPr>
        </p:nvSpPr>
        <p:spPr/>
        <p:txBody>
          <a:bodyPr/>
          <a:lstStyle/>
          <a:p>
            <a:fld id="{B68B2D6D-1E16-4C97-9439-0240188A858C}"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Char char="•"/>
            </a:pPr>
            <a:r>
              <a:rPr lang="en-GB" sz="1400" b="1" dirty="0" smtClean="0">
                <a:latin typeface="Comic Sans MS" pitchFamily="66" charset="0"/>
              </a:rPr>
              <a:t> guidance available on handling WORKSHOPS [</a:t>
            </a:r>
            <a:r>
              <a:rPr lang="en-GB" sz="1400" b="1" dirty="0" err="1" smtClean="0">
                <a:latin typeface="Comic Sans MS" pitchFamily="66" charset="0"/>
              </a:rPr>
              <a:t>PuP</a:t>
            </a:r>
            <a:r>
              <a:rPr lang="en-GB" sz="1400" b="1" dirty="0" smtClean="0">
                <a:latin typeface="Comic Sans MS" pitchFamily="66" charset="0"/>
              </a:rPr>
              <a:t> Ch 9]</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photos from an early [1984] bilingual workshop in Brazil </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young team at an early stage in 6-month project</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JKF + 2 Brazilian facilitators; use of flip charts/pens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comment – “anarchist”;   I have</a:t>
            </a:r>
            <a:r>
              <a:rPr lang="en-GB" sz="1400" b="1" baseline="0" dirty="0" smtClean="0">
                <a:latin typeface="Comic Sans MS" pitchFamily="66" charset="0"/>
              </a:rPr>
              <a:t> a </a:t>
            </a:r>
            <a:r>
              <a:rPr lang="en-GB" sz="1400" b="1" dirty="0" smtClean="0">
                <a:latin typeface="Comic Sans MS" pitchFamily="66" charset="0"/>
              </a:rPr>
              <a:t>certificate!</a:t>
            </a:r>
          </a:p>
          <a:p>
            <a:pPr>
              <a:buFont typeface="Arial" pitchFamily="34" charset="0"/>
              <a:buNone/>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workshops in many countries on varied problems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wide scope for future improvement/experiment </a:t>
            </a:r>
          </a:p>
          <a:p>
            <a:pPr>
              <a:buFont typeface="Arial" pitchFamily="34" charset="0"/>
              <a:buNone/>
            </a:pPr>
            <a:r>
              <a:rPr lang="en-GB" sz="1400" b="1" dirty="0" smtClean="0">
                <a:latin typeface="Comic Sans MS" pitchFamily="66" charset="0"/>
              </a:rPr>
              <a:t> </a:t>
            </a:r>
          </a:p>
          <a:p>
            <a:pPr>
              <a:buFont typeface="Arial" pitchFamily="34" charset="0"/>
              <a:buChar char="•"/>
            </a:pPr>
            <a:r>
              <a:rPr lang="en-GB" sz="1400" b="1" dirty="0" smtClean="0">
                <a:solidFill>
                  <a:srgbClr val="FF0000"/>
                </a:solidFill>
                <a:latin typeface="Comic Sans MS" pitchFamily="66" charset="0"/>
              </a:rPr>
              <a:t> experiment can initially be small scale/local </a:t>
            </a:r>
          </a:p>
          <a:p>
            <a:pPr>
              <a:buFont typeface="Arial" pitchFamily="34" charset="0"/>
              <a:buChar char="•"/>
            </a:pPr>
            <a:endParaRPr lang="en-GB" sz="1400" b="1" dirty="0" smtClean="0">
              <a:solidFill>
                <a:srgbClr val="FF0000"/>
              </a:solidFill>
              <a:latin typeface="Comic Sans MS" pitchFamily="66" charset="0"/>
            </a:endParaRPr>
          </a:p>
          <a:p>
            <a:pPr>
              <a:buFont typeface="Arial" pitchFamily="34" charset="0"/>
              <a:buChar char="•"/>
            </a:pPr>
            <a:r>
              <a:rPr lang="en-GB" sz="1400" b="1" dirty="0" smtClean="0">
                <a:solidFill>
                  <a:srgbClr val="FF0000"/>
                </a:solidFill>
                <a:latin typeface="Comic Sans MS" pitchFamily="66" charset="0"/>
              </a:rPr>
              <a:t> potential</a:t>
            </a:r>
            <a:r>
              <a:rPr lang="en-GB" sz="1400" b="1" baseline="0" dirty="0" smtClean="0">
                <a:solidFill>
                  <a:srgbClr val="FF0000"/>
                </a:solidFill>
                <a:latin typeface="Comic Sans MS" pitchFamily="66" charset="0"/>
              </a:rPr>
              <a:t> for </a:t>
            </a:r>
            <a:r>
              <a:rPr lang="en-GB" sz="1400" b="1" dirty="0" smtClean="0">
                <a:solidFill>
                  <a:srgbClr val="FF0000"/>
                </a:solidFill>
                <a:latin typeface="Comic Sans MS" pitchFamily="66" charset="0"/>
              </a:rPr>
              <a:t>engaging with local communities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a:t>
            </a:r>
            <a:r>
              <a:rPr lang="en-GB" sz="1400" b="1" dirty="0" smtClean="0">
                <a:solidFill>
                  <a:srgbClr val="FF0000"/>
                </a:solidFill>
                <a:latin typeface="Comic Sans MS" pitchFamily="66" charset="0"/>
              </a:rPr>
              <a:t>facilitation training</a:t>
            </a:r>
            <a:r>
              <a:rPr lang="en-GB" sz="1400" b="1" baseline="0" dirty="0" smtClean="0">
                <a:solidFill>
                  <a:srgbClr val="FF0000"/>
                </a:solidFill>
                <a:latin typeface="Comic Sans MS" pitchFamily="66" charset="0"/>
              </a:rPr>
              <a:t> </a:t>
            </a:r>
            <a:r>
              <a:rPr lang="en-GB" sz="1400" b="1" dirty="0" smtClean="0">
                <a:solidFill>
                  <a:srgbClr val="FF0000"/>
                </a:solidFill>
                <a:latin typeface="Comic Sans MS" pitchFamily="66" charset="0"/>
              </a:rPr>
              <a:t> – apprenticeship model</a:t>
            </a:r>
          </a:p>
          <a:p>
            <a:pPr marL="179992">
              <a:buFont typeface="Arial" pitchFamily="34" charset="0"/>
              <a:buNone/>
            </a:pPr>
            <a:r>
              <a:rPr lang="en-GB" sz="1400" b="1" dirty="0" smtClean="0">
                <a:latin typeface="Comic Sans MS" pitchFamily="66" charset="0"/>
              </a:rPr>
              <a:t> </a:t>
            </a:r>
            <a:r>
              <a:rPr lang="en-GB" sz="1400" b="1" dirty="0" smtClean="0">
                <a:solidFill>
                  <a:srgbClr val="0070C0"/>
                </a:solidFill>
                <a:latin typeface="Arial Narrow" pitchFamily="34" charset="0"/>
              </a:rPr>
              <a:t>-----------------------------------------</a:t>
            </a:r>
          </a:p>
          <a:p>
            <a:pPr marL="179992"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b="1" i="1" baseline="0" dirty="0" smtClean="0">
                <a:solidFill>
                  <a:srgbClr val="324FC8"/>
                </a:solidFill>
                <a:latin typeface="Arial Narrow" pitchFamily="34" charset="0"/>
              </a:rPr>
              <a:t>Fuller workshop report: </a:t>
            </a:r>
            <a:r>
              <a:rPr lang="en-GB" sz="1400" i="1" dirty="0" smtClean="0">
                <a:solidFill>
                  <a:srgbClr val="324FC8"/>
                </a:solidFill>
                <a:latin typeface="Arial Narrow" pitchFamily="34" charset="0"/>
              </a:rPr>
              <a:t>www.theorsociety.com/DocumentRepository/Browse.aspx?ID=</a:t>
            </a:r>
            <a:r>
              <a:rPr lang="en-GB" sz="1400" i="1" baseline="0" dirty="0" smtClean="0">
                <a:solidFill>
                  <a:srgbClr val="324FC8"/>
                </a:solidFill>
                <a:latin typeface="Arial Narrow" pitchFamily="34" charset="0"/>
              </a:rPr>
              <a:t> 278</a:t>
            </a:r>
          </a:p>
          <a:p>
            <a:pPr marL="179992"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b="1" i="1" baseline="0" dirty="0" smtClean="0">
                <a:solidFill>
                  <a:srgbClr val="324FC8"/>
                </a:solidFill>
                <a:latin typeface="Arial Narrow" pitchFamily="34" charset="0"/>
              </a:rPr>
              <a:t>General guidance on workshops: </a:t>
            </a:r>
            <a:r>
              <a:rPr lang="en-GB" sz="1400" i="1" dirty="0" smtClean="0">
                <a:solidFill>
                  <a:srgbClr val="324FC8"/>
                </a:solidFill>
                <a:latin typeface="Arial Narrow" pitchFamily="34" charset="0"/>
              </a:rPr>
              <a:t>www.theorsociety.com/DocumentRepository/Browse.aspx?ID=</a:t>
            </a:r>
            <a:r>
              <a:rPr lang="en-GB" sz="1400" i="1" baseline="0" dirty="0" smtClean="0">
                <a:solidFill>
                  <a:srgbClr val="324FC8"/>
                </a:solidFill>
                <a:latin typeface="Arial Narrow" pitchFamily="34" charset="0"/>
              </a:rPr>
              <a:t> 280</a:t>
            </a:r>
            <a:endParaRPr lang="en-GB" sz="1400" b="1" dirty="0" smtClean="0">
              <a:latin typeface="Comic Sans MS" pitchFamily="66" charset="0"/>
            </a:endParaRPr>
          </a:p>
          <a:p>
            <a:pPr marL="179992"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400" b="1" dirty="0">
              <a:latin typeface="Comic Sans MS" pitchFamily="66" charset="0"/>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sz="1400" b="1" dirty="0" smtClean="0">
                <a:latin typeface="Comic Sans MS" pitchFamily="66" charset="0"/>
              </a:rPr>
              <a:t> basic short course design</a:t>
            </a:r>
            <a:r>
              <a:rPr lang="en-GB" sz="1400" b="1" baseline="0" dirty="0" smtClean="0">
                <a:latin typeface="Comic Sans MS" pitchFamily="66" charset="0"/>
              </a:rPr>
              <a:t> </a:t>
            </a:r>
            <a:r>
              <a:rPr lang="en-GB" sz="1400" b="1" dirty="0" smtClean="0">
                <a:latin typeface="Comic Sans MS" pitchFamily="66" charset="0"/>
              </a:rPr>
              <a:t>developed in Canada in 1973</a:t>
            </a:r>
          </a:p>
          <a:p>
            <a:r>
              <a:rPr lang="en-GB" sz="1400" b="1" dirty="0" smtClean="0">
                <a:latin typeface="Comic Sans MS" pitchFamily="66" charset="0"/>
              </a:rPr>
              <a:t> </a:t>
            </a:r>
          </a:p>
          <a:p>
            <a:pPr>
              <a:buFont typeface="Arial" pitchFamily="34" charset="0"/>
              <a:buChar char="•"/>
            </a:pPr>
            <a:r>
              <a:rPr lang="en-GB" sz="1400" b="1" dirty="0" smtClean="0">
                <a:latin typeface="Comic Sans MS" pitchFamily="66" charset="0"/>
              </a:rPr>
              <a:t> participants immersed in a realistic situation as it develops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staged group work using flip charts &gt; reporting progress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later extensions  e.g. software, problem profile exchange</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design of a relevant situation can</a:t>
            </a:r>
            <a:r>
              <a:rPr lang="en-GB" sz="1400" b="1" baseline="0" dirty="0" smtClean="0">
                <a:latin typeface="Comic Sans MS" pitchFamily="66" charset="0"/>
              </a:rPr>
              <a:t> be</a:t>
            </a:r>
            <a:r>
              <a:rPr lang="en-GB" sz="1400" b="1" dirty="0" smtClean="0">
                <a:latin typeface="Comic Sans MS" pitchFamily="66" charset="0"/>
              </a:rPr>
              <a:t> challenging  +  fun! </a:t>
            </a:r>
          </a:p>
          <a:p>
            <a:pPr lvl="1">
              <a:buFont typeface="Arial" pitchFamily="34" charset="0"/>
              <a:buNone/>
            </a:pPr>
            <a:endParaRPr lang="en-GB" sz="1400" b="1" dirty="0" smtClean="0">
              <a:latin typeface="Comic Sans MS" pitchFamily="66" charset="0"/>
            </a:endParaRPr>
          </a:p>
          <a:p>
            <a:pPr marL="0" lvl="1" algn="l" defTabSz="914400" rtl="0" eaLnBrk="1" latinLnBrk="0" hangingPunct="1">
              <a:buFont typeface="Arial" pitchFamily="34" charset="0"/>
              <a:buChar char="•"/>
            </a:pPr>
            <a:r>
              <a:rPr lang="en-GB" sz="1400" b="1" kern="1200" dirty="0" smtClean="0">
                <a:solidFill>
                  <a:schemeClr val="tx1"/>
                </a:solidFill>
                <a:latin typeface="Comic Sans MS" pitchFamily="66" charset="0"/>
                <a:ea typeface="+mn-ea"/>
                <a:cs typeface="+mn-cs"/>
              </a:rPr>
              <a:t> </a:t>
            </a:r>
            <a:r>
              <a:rPr lang="en-GB" sz="1400" b="1" kern="1200" dirty="0" smtClean="0">
                <a:solidFill>
                  <a:srgbClr val="FF0000"/>
                </a:solidFill>
                <a:latin typeface="Comic Sans MS" pitchFamily="66" charset="0"/>
                <a:ea typeface="+mn-ea"/>
                <a:cs typeface="+mn-cs"/>
              </a:rPr>
              <a:t>course materials are now available for initial trials  </a:t>
            </a:r>
          </a:p>
          <a:p>
            <a:pPr marL="0" lvl="1" algn="l" defTabSz="914400" rtl="0" eaLnBrk="1" latinLnBrk="0" hangingPunct="1"/>
            <a:endParaRPr lang="en-GB" sz="1400" b="1" kern="1200" dirty="0" smtClean="0">
              <a:solidFill>
                <a:srgbClr val="FF0000"/>
              </a:solidFill>
              <a:latin typeface="Comic Sans MS" pitchFamily="66" charset="0"/>
              <a:ea typeface="+mn-ea"/>
              <a:cs typeface="+mn-cs"/>
            </a:endParaRPr>
          </a:p>
          <a:p>
            <a:pPr marL="0" lvl="1" algn="l" defTabSz="914400" rtl="0" eaLnBrk="1" latinLnBrk="0" hangingPunct="1">
              <a:buFont typeface="Arial" pitchFamily="34" charset="0"/>
              <a:buChar char="•"/>
            </a:pPr>
            <a:r>
              <a:rPr lang="en-GB" sz="1400" b="1" kern="1200" dirty="0" smtClean="0">
                <a:solidFill>
                  <a:srgbClr val="FF0000"/>
                </a:solidFill>
                <a:latin typeface="Comic Sans MS" pitchFamily="66" charset="0"/>
                <a:ea typeface="+mn-ea"/>
                <a:cs typeface="+mn-cs"/>
              </a:rPr>
              <a:t> starting point in designing exercise tailored to context   </a:t>
            </a:r>
          </a:p>
          <a:p>
            <a:pPr marL="0" lvl="1" algn="l" defTabSz="914400" rtl="0" eaLnBrk="1" latinLnBrk="0" hangingPunct="1">
              <a:buFont typeface="Arial" pitchFamily="34" charset="0"/>
              <a:buChar char="•"/>
            </a:pPr>
            <a:endParaRPr lang="en-GB" sz="1400" b="1" kern="1200" dirty="0" smtClean="0">
              <a:solidFill>
                <a:srgbClr val="FF0000"/>
              </a:solidFill>
              <a:latin typeface="Comic Sans MS" pitchFamily="66" charset="0"/>
              <a:ea typeface="+mn-ea"/>
              <a:cs typeface="+mn-cs"/>
            </a:endParaRPr>
          </a:p>
          <a:p>
            <a:pPr marL="0" lvl="1" algn="l" defTabSz="914400" rtl="0" eaLnBrk="1" latinLnBrk="0" hangingPunct="1">
              <a:buFont typeface="Arial" pitchFamily="34" charset="0"/>
              <a:buChar char="•"/>
            </a:pPr>
            <a:r>
              <a:rPr lang="en-GB" sz="1400" b="1" kern="1200" dirty="0" smtClean="0">
                <a:solidFill>
                  <a:srgbClr val="FF0000"/>
                </a:solidFill>
                <a:latin typeface="Comic Sans MS" pitchFamily="66" charset="0"/>
                <a:ea typeface="+mn-ea"/>
                <a:cs typeface="+mn-cs"/>
              </a:rPr>
              <a:t> e.g. Westminster refurbishment; Stonehenge/Amesbury</a:t>
            </a:r>
          </a:p>
          <a:p>
            <a:pPr marL="0" lvl="1" algn="l" defTabSz="914400" rtl="0" eaLnBrk="1" latinLnBrk="0" hangingPunct="1">
              <a:buFont typeface="Arial" pitchFamily="34" charset="0"/>
              <a:buChar char="•"/>
            </a:pPr>
            <a:endParaRPr lang="en-GB" sz="1400" b="1" kern="1200" dirty="0" smtClean="0">
              <a:solidFill>
                <a:srgbClr val="FF0000"/>
              </a:solidFill>
              <a:latin typeface="Comic Sans MS" pitchFamily="66" charset="0"/>
              <a:ea typeface="+mn-ea"/>
              <a:cs typeface="+mn-cs"/>
            </a:endParaRPr>
          </a:p>
          <a:p>
            <a:pPr marL="0" lvl="1" algn="l" defTabSz="914400" rtl="0" eaLnBrk="1" latinLnBrk="0" hangingPunct="1">
              <a:buFont typeface="Arial" pitchFamily="34" charset="0"/>
              <a:buNone/>
            </a:pPr>
            <a:r>
              <a:rPr lang="en-GB" sz="1400" b="1" kern="1200" dirty="0" smtClean="0">
                <a:solidFill>
                  <a:srgbClr val="0070C0"/>
                </a:solidFill>
                <a:latin typeface="Comic Sans MS" pitchFamily="66" charset="0"/>
                <a:ea typeface="+mn-ea"/>
                <a:cs typeface="+mn-cs"/>
              </a:rPr>
              <a:t>-----------------------------------------</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100" b="1" i="1" kern="1200" dirty="0" smtClean="0">
                <a:solidFill>
                  <a:srgbClr val="0070C0"/>
                </a:solidFill>
                <a:latin typeface="Comic Sans MS" pitchFamily="66" charset="0"/>
                <a:ea typeface="+mn-ea"/>
                <a:cs typeface="+mn-cs"/>
              </a:rPr>
              <a:t>Brief review: </a:t>
            </a:r>
            <a:r>
              <a:rPr lang="en-GB" sz="1100" b="0" i="1" kern="1200" dirty="0" smtClean="0">
                <a:solidFill>
                  <a:srgbClr val="0070C0"/>
                </a:solidFill>
                <a:latin typeface="Comic Sans MS" pitchFamily="66" charset="0"/>
                <a:ea typeface="+mn-ea"/>
                <a:cs typeface="+mn-cs"/>
              </a:rPr>
              <a:t>www.theorsociety.com/DocumentRepository/Browse.aspx?ID=282</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100" b="1" i="1" kern="1200" dirty="0" smtClean="0">
                <a:solidFill>
                  <a:srgbClr val="0070C0"/>
                </a:solidFill>
                <a:latin typeface="Comic Sans MS" pitchFamily="66" charset="0"/>
                <a:ea typeface="+mn-ea"/>
                <a:cs typeface="+mn-cs"/>
              </a:rPr>
              <a:t>Example: </a:t>
            </a:r>
            <a:r>
              <a:rPr lang="en-GB" sz="1100" b="0" i="1" kern="1200" dirty="0" smtClean="0">
                <a:solidFill>
                  <a:srgbClr val="0070C0"/>
                </a:solidFill>
                <a:latin typeface="Comic Sans MS" pitchFamily="66" charset="0"/>
                <a:ea typeface="+mn-ea"/>
                <a:cs typeface="+mn-cs"/>
              </a:rPr>
              <a:t>www.theorsociety.com/DocumentRepository/Browse.aspx?ID=835,836</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b="0" i="1" kern="1200" dirty="0" smtClean="0">
              <a:solidFill>
                <a:srgbClr val="0070C0"/>
              </a:solidFill>
              <a:latin typeface="Comic Sans MS" pitchFamily="66" charset="0"/>
              <a:ea typeface="+mn-ea"/>
              <a:cs typeface="+mn-cs"/>
            </a:endParaRPr>
          </a:p>
          <a:p>
            <a:pPr marL="0" lvl="1" algn="l" defTabSz="914400" rtl="0" eaLnBrk="1" latinLnBrk="0" hangingPunct="1">
              <a:buFont typeface="Arial" pitchFamily="34" charset="0"/>
              <a:buNone/>
            </a:pPr>
            <a:r>
              <a:rPr lang="en-GB" sz="1100" b="0" i="1" kern="1200" dirty="0" smtClean="0">
                <a:solidFill>
                  <a:srgbClr val="0070C0"/>
                </a:solidFill>
                <a:latin typeface="Comic Sans MS" pitchFamily="66" charset="0"/>
                <a:ea typeface="+mn-ea"/>
                <a:cs typeface="+mn-cs"/>
              </a:rPr>
              <a:t> </a:t>
            </a:r>
            <a:endParaRPr lang="en-GB" sz="1100" b="0" i="1" kern="1200" dirty="0">
              <a:solidFill>
                <a:srgbClr val="0070C0"/>
              </a:solidFill>
              <a:latin typeface="Comic Sans MS" pitchFamily="66" charset="0"/>
              <a:ea typeface="+mn-ea"/>
              <a:cs typeface="+mn-cs"/>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sz="1400" b="1" dirty="0" smtClean="0">
                <a:latin typeface="Comic Sans MS" pitchFamily="66" charset="0"/>
              </a:rPr>
              <a:t> a quick &amp; effective way to introduce + share experiences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3 stages: sharing, profiling, presentation/follow through</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first used Nuffield Institute for Health early 1980’s</a:t>
            </a:r>
          </a:p>
          <a:p>
            <a:pPr>
              <a:buFont typeface="Arial" pitchFamily="34" charset="0"/>
              <a:buNone/>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later: OU creative management summer schools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Sheffield, Lincoln: overseas development managers </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Lincoln: Euro project on skills for small food businesses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solidFill>
                  <a:srgbClr val="FF0000"/>
                </a:solidFill>
                <a:latin typeface="Comic Sans MS" pitchFamily="66" charset="0"/>
              </a:rPr>
              <a:t> easily inserted as day module on a short course</a:t>
            </a:r>
          </a:p>
          <a:p>
            <a:pPr>
              <a:buFont typeface="Arial" pitchFamily="34" charset="0"/>
              <a:buChar char="•"/>
            </a:pPr>
            <a:endParaRPr lang="en-GB" sz="1400" b="1" dirty="0" smtClean="0">
              <a:latin typeface="Comic Sans MS" pitchFamily="66" charset="0"/>
            </a:endParaRPr>
          </a:p>
          <a:p>
            <a:pPr>
              <a:spcAft>
                <a:spcPts val="300"/>
              </a:spcAft>
            </a:pPr>
            <a:r>
              <a:rPr lang="en-GB" sz="1800" b="1" i="1" dirty="0" smtClean="0">
                <a:solidFill>
                  <a:srgbClr val="324FC8"/>
                </a:solidFill>
                <a:latin typeface="Arial Narrow" pitchFamily="34" charset="0"/>
              </a:rPr>
              <a:t>--------------------------------------------------------------</a:t>
            </a:r>
          </a:p>
          <a:p>
            <a:r>
              <a:rPr lang="en-GB" sz="1100" b="1" i="1" baseline="0" dirty="0" smtClean="0">
                <a:solidFill>
                  <a:srgbClr val="324FC8"/>
                </a:solidFill>
                <a:latin typeface="Arial Narrow" pitchFamily="34" charset="0"/>
              </a:rPr>
              <a:t>A small business application: </a:t>
            </a:r>
            <a:r>
              <a:rPr lang="en-GB" sz="1100" i="1" dirty="0" smtClean="0">
                <a:solidFill>
                  <a:srgbClr val="324FC8"/>
                </a:solidFill>
                <a:latin typeface="Arial Narrow" pitchFamily="34" charset="0"/>
              </a:rPr>
              <a:t>www.theorsociety.com/DocumentRepository/Browse.aspx?ID=228</a:t>
            </a:r>
          </a:p>
          <a:p>
            <a:pPr>
              <a:buFont typeface="Arial" pitchFamily="34" charset="0"/>
              <a:buNone/>
            </a:pPr>
            <a:r>
              <a:rPr lang="en-GB" sz="1100" b="1" i="1" kern="1200" dirty="0" smtClean="0">
                <a:solidFill>
                  <a:srgbClr val="324FC8"/>
                </a:solidFill>
                <a:latin typeface="Arial Narrow" pitchFamily="34" charset="0"/>
                <a:ea typeface="+mn-ea"/>
                <a:cs typeface="+mn-cs"/>
              </a:rPr>
              <a:t>See also:  </a:t>
            </a:r>
            <a:r>
              <a:rPr lang="en-GB" sz="1100" i="1" kern="1200" dirty="0" smtClean="0">
                <a:solidFill>
                  <a:srgbClr val="0070C0"/>
                </a:solidFill>
                <a:latin typeface="+mn-lt"/>
                <a:ea typeface="+mn-ea"/>
                <a:cs typeface="+mn-cs"/>
              </a:rPr>
              <a:t>Friend JK and </a:t>
            </a:r>
            <a:r>
              <a:rPr lang="en-GB" sz="1100" i="1" kern="1200" dirty="0" err="1" smtClean="0">
                <a:solidFill>
                  <a:srgbClr val="0070C0"/>
                </a:solidFill>
                <a:latin typeface="+mn-lt"/>
                <a:ea typeface="+mn-ea"/>
                <a:cs typeface="+mn-cs"/>
              </a:rPr>
              <a:t>Hickling</a:t>
            </a:r>
            <a:r>
              <a:rPr lang="en-GB" sz="1100" i="1" kern="1200" dirty="0" smtClean="0">
                <a:solidFill>
                  <a:srgbClr val="0070C0"/>
                </a:solidFill>
                <a:latin typeface="+mn-lt"/>
                <a:ea typeface="+mn-ea"/>
                <a:cs typeface="+mn-cs"/>
              </a:rPr>
              <a:t> DA.</a:t>
            </a:r>
            <a:r>
              <a:rPr lang="en-GB" sz="1100" b="1" i="1" kern="1200" dirty="0" smtClean="0">
                <a:solidFill>
                  <a:srgbClr val="0070C0"/>
                </a:solidFill>
                <a:latin typeface="+mn-lt"/>
                <a:ea typeface="+mn-ea"/>
                <a:cs typeface="+mn-cs"/>
              </a:rPr>
              <a:t> </a:t>
            </a:r>
            <a:r>
              <a:rPr lang="en-GB" sz="1100" b="0" i="1" kern="1200" dirty="0" smtClean="0">
                <a:solidFill>
                  <a:srgbClr val="0070C0"/>
                </a:solidFill>
                <a:latin typeface="+mn-lt"/>
                <a:ea typeface="+mn-ea"/>
                <a:cs typeface="+mn-cs"/>
              </a:rPr>
              <a:t>(2005) </a:t>
            </a:r>
            <a:r>
              <a:rPr lang="en-GB" sz="1100" b="1" i="1" kern="1200" dirty="0" smtClean="0">
                <a:solidFill>
                  <a:srgbClr val="0070C0"/>
                </a:solidFill>
                <a:latin typeface="+mn-lt"/>
                <a:ea typeface="+mn-ea"/>
                <a:cs typeface="+mn-cs"/>
              </a:rPr>
              <a:t>Planning under Pressure: the Strategic Choice Approach</a:t>
            </a:r>
            <a:r>
              <a:rPr lang="en-GB" sz="1100" i="1" kern="1200" dirty="0" smtClean="0">
                <a:solidFill>
                  <a:srgbClr val="0070C0"/>
                </a:solidFill>
                <a:latin typeface="+mn-lt"/>
                <a:ea typeface="+mn-ea"/>
                <a:cs typeface="+mn-cs"/>
              </a:rPr>
              <a:t>. </a:t>
            </a:r>
            <a:r>
              <a:rPr lang="en-GB" sz="1100" b="1" i="1" kern="1200" dirty="0" smtClean="0">
                <a:solidFill>
                  <a:srgbClr val="0070C0"/>
                </a:solidFill>
                <a:latin typeface="+mn-lt"/>
                <a:ea typeface="+mn-ea"/>
                <a:cs typeface="+mn-cs"/>
              </a:rPr>
              <a:t>Third edition</a:t>
            </a:r>
            <a:r>
              <a:rPr lang="en-GB" sz="1100" i="1" kern="1200" dirty="0" smtClean="0">
                <a:solidFill>
                  <a:srgbClr val="0070C0"/>
                </a:solidFill>
                <a:latin typeface="+mn-lt"/>
                <a:ea typeface="+mn-ea"/>
                <a:cs typeface="+mn-cs"/>
              </a:rPr>
              <a:t> Abingdon: </a:t>
            </a:r>
            <a:r>
              <a:rPr lang="en-GB" sz="1100" i="1" kern="1200" dirty="0" err="1" smtClean="0">
                <a:solidFill>
                  <a:srgbClr val="0070C0"/>
                </a:solidFill>
                <a:latin typeface="+mn-lt"/>
                <a:ea typeface="+mn-ea"/>
                <a:cs typeface="+mn-cs"/>
              </a:rPr>
              <a:t>Routledge</a:t>
            </a:r>
            <a:r>
              <a:rPr lang="en-GB" sz="1100" i="1" kern="1200" dirty="0" smtClean="0">
                <a:solidFill>
                  <a:srgbClr val="0070C0"/>
                </a:solidFill>
                <a:latin typeface="+mn-lt"/>
                <a:ea typeface="+mn-ea"/>
                <a:cs typeface="+mn-cs"/>
              </a:rPr>
              <a:t>.  Pp 227-230 by Rebecca Herron and Dennis Finlayson</a:t>
            </a:r>
            <a:endParaRPr lang="en-GB" sz="1100" dirty="0" smtClean="0">
              <a:latin typeface="Comic Sans MS" pitchFamily="66" charset="0"/>
            </a:endParaRPr>
          </a:p>
          <a:p>
            <a:pPr>
              <a:buFont typeface="Arial" pitchFamily="34" charset="0"/>
              <a:buChar char="•"/>
            </a:pPr>
            <a:endParaRPr lang="en-GB" sz="1100" b="1" dirty="0" smtClean="0">
              <a:latin typeface="Comic Sans MS" pitchFamily="66" charset="0"/>
            </a:endParaRPr>
          </a:p>
          <a:p>
            <a:endParaRPr lang="en-GB" sz="1100" b="1" i="0" kern="1200" dirty="0" smtClean="0">
              <a:solidFill>
                <a:srgbClr val="324FC8"/>
              </a:solidFill>
              <a:latin typeface="Arial Narrow" pitchFamily="34" charset="0"/>
              <a:ea typeface="+mn-ea"/>
              <a:cs typeface="+mn-cs"/>
            </a:endParaRPr>
          </a:p>
          <a:p>
            <a:r>
              <a:rPr lang="en-US" sz="1100" i="0" kern="1200" dirty="0" smtClean="0">
                <a:solidFill>
                  <a:srgbClr val="324FC8"/>
                </a:solidFill>
                <a:latin typeface="Arial Narrow" pitchFamily="34" charset="0"/>
                <a:ea typeface="+mn-ea"/>
                <a:cs typeface="+mn-cs"/>
              </a:rPr>
              <a:t> </a:t>
            </a:r>
            <a:endParaRPr lang="en-GB" sz="1100" i="0" kern="1200" dirty="0" smtClean="0">
              <a:solidFill>
                <a:srgbClr val="324FC8"/>
              </a:solidFill>
              <a:latin typeface="Arial Narrow" pitchFamily="34" charset="0"/>
              <a:ea typeface="+mn-ea"/>
              <a:cs typeface="+mn-cs"/>
            </a:endParaRPr>
          </a:p>
          <a:p>
            <a:pPr>
              <a:buFont typeface="Arial" pitchFamily="34" charset="0"/>
              <a:buChar char="•"/>
            </a:pPr>
            <a:endParaRPr lang="en-GB" sz="1100" b="1" dirty="0" smtClean="0">
              <a:latin typeface="Comic Sans MS" pitchFamily="66" charset="0"/>
            </a:endParaRPr>
          </a:p>
          <a:p>
            <a:pPr>
              <a:buFont typeface="Arial" pitchFamily="34" charset="0"/>
              <a:buNone/>
            </a:pPr>
            <a:endParaRPr lang="en-GB" sz="1100" b="1" dirty="0" smtClean="0">
              <a:latin typeface="Comic Sans MS" pitchFamily="66" charset="0"/>
            </a:endParaRPr>
          </a:p>
          <a:p>
            <a:pPr>
              <a:buFont typeface="Arial" pitchFamily="34" charset="0"/>
              <a:buChar char="•"/>
            </a:pPr>
            <a:endParaRPr lang="en-GB" sz="1100" b="1" dirty="0">
              <a:latin typeface="Comic Sans MS" pitchFamily="66" charset="0"/>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sz="1400" b="1" dirty="0" smtClean="0">
                <a:latin typeface="Comic Sans MS" pitchFamily="66" charset="0"/>
              </a:rPr>
              <a:t> software STRAD: 8</a:t>
            </a:r>
            <a:r>
              <a:rPr lang="en-GB" sz="1400" b="1" baseline="0" dirty="0" smtClean="0">
                <a:latin typeface="Comic Sans MS" pitchFamily="66" charset="0"/>
              </a:rPr>
              <a:t> process windows </a:t>
            </a:r>
            <a:r>
              <a:rPr lang="en-GB" sz="1400" b="1" dirty="0" smtClean="0">
                <a:latin typeface="Comic Sans MS" pitchFamily="66" charset="0"/>
              </a:rPr>
              <a:t>reflecting 4 modes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modelled on flipchart methods,</a:t>
            </a:r>
            <a:r>
              <a:rPr lang="en-GB" sz="1400" b="1" baseline="0" dirty="0" smtClean="0">
                <a:latin typeface="Comic Sans MS" pitchFamily="66" charset="0"/>
              </a:rPr>
              <a:t> with</a:t>
            </a:r>
            <a:r>
              <a:rPr lang="en-GB" sz="1400" b="1" dirty="0" smtClean="0">
                <a:latin typeface="Comic Sans MS" pitchFamily="66" charset="0"/>
              </a:rPr>
              <a:t> some extensions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extensions to comparing: visual MCDA method</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c. 250 users mainly overseas.  So far Windows </a:t>
            </a:r>
            <a:r>
              <a:rPr lang="en-GB" sz="1400" b="1" dirty="0" err="1" smtClean="0">
                <a:latin typeface="Comic Sans MS" pitchFamily="66" charset="0"/>
              </a:rPr>
              <a:t>xp</a:t>
            </a:r>
            <a:r>
              <a:rPr lang="en-GB" sz="1400" b="1" dirty="0" smtClean="0">
                <a:latin typeface="Comic Sans MS" pitchFamily="66" charset="0"/>
              </a:rPr>
              <a:t>/vista</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applications  reported in consulting, training,</a:t>
            </a:r>
            <a:r>
              <a:rPr lang="en-GB" sz="1400" b="1" baseline="0" dirty="0" smtClean="0">
                <a:latin typeface="Comic Sans MS" pitchFamily="66" charset="0"/>
              </a:rPr>
              <a:t> workshops</a:t>
            </a:r>
            <a:endParaRPr lang="en-GB" sz="1400" b="1" dirty="0" smtClean="0">
              <a:latin typeface="Comic Sans MS" pitchFamily="66" charset="0"/>
            </a:endParaRP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a:t>
            </a:r>
            <a:r>
              <a:rPr lang="en-GB" sz="1400" b="1" dirty="0" smtClean="0">
                <a:solidFill>
                  <a:srgbClr val="FF0000"/>
                </a:solidFill>
                <a:latin typeface="Comic Sans MS" pitchFamily="66" charset="0"/>
              </a:rPr>
              <a:t>basic upgrade now urgent; link to academic hub crucial</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a:t>
            </a:r>
            <a:r>
              <a:rPr lang="en-GB" sz="1400" b="1" dirty="0" smtClean="0">
                <a:solidFill>
                  <a:srgbClr val="FF0000"/>
                </a:solidFill>
                <a:latin typeface="Comic Sans MS" pitchFamily="66" charset="0"/>
              </a:rPr>
              <a:t>opportunity to work with an established user network</a:t>
            </a:r>
          </a:p>
          <a:p>
            <a:pPr>
              <a:buFont typeface="Arial" pitchFamily="34" charset="0"/>
              <a:buNone/>
            </a:pPr>
            <a:endParaRPr lang="en-GB" sz="1400" b="1" dirty="0" smtClean="0">
              <a:solidFill>
                <a:srgbClr val="FF0000"/>
              </a:solidFill>
              <a:latin typeface="Comic Sans MS" pitchFamily="66" charset="0"/>
            </a:endParaRPr>
          </a:p>
          <a:p>
            <a:pPr>
              <a:buFont typeface="Arial" pitchFamily="34" charset="0"/>
              <a:buChar char="•"/>
            </a:pPr>
            <a:r>
              <a:rPr lang="en-GB" sz="1400" b="1" dirty="0" smtClean="0">
                <a:solidFill>
                  <a:srgbClr val="FF0000"/>
                </a:solidFill>
                <a:latin typeface="Comic Sans MS" pitchFamily="66" charset="0"/>
              </a:rPr>
              <a:t> many extensions &amp; linkages to other systems possible </a:t>
            </a:r>
          </a:p>
          <a:p>
            <a:pPr>
              <a:buFont typeface="Arial" pitchFamily="34" charset="0"/>
              <a:buChar char="•"/>
            </a:pPr>
            <a:endParaRPr lang="en-GB" sz="1400" b="1" dirty="0" smtClean="0">
              <a:solidFill>
                <a:srgbClr val="FF0000"/>
              </a:solidFill>
              <a:latin typeface="Comic Sans MS" pitchFamily="66" charset="0"/>
            </a:endParaRPr>
          </a:p>
          <a:p>
            <a:r>
              <a:rPr lang="en-GB" sz="1100" b="1" i="1" baseline="0" dirty="0" smtClean="0">
                <a:solidFill>
                  <a:srgbClr val="0070C0"/>
                </a:solidFill>
                <a:latin typeface="Arial Narrow" pitchFamily="34" charset="0"/>
              </a:rPr>
              <a:t>--------------------------------------------------------</a:t>
            </a:r>
          </a:p>
          <a:p>
            <a:r>
              <a:rPr lang="en-GB" sz="1100" b="1" i="1" baseline="0" dirty="0" smtClean="0">
                <a:solidFill>
                  <a:srgbClr val="0070C0"/>
                </a:solidFill>
                <a:latin typeface="Arial Narrow" pitchFamily="34" charset="0"/>
              </a:rPr>
              <a:t>Manual for STRAD 2.3: </a:t>
            </a:r>
            <a:r>
              <a:rPr lang="en-GB" sz="1100" i="1" dirty="0" smtClean="0">
                <a:solidFill>
                  <a:srgbClr val="0070C0"/>
                </a:solidFill>
                <a:latin typeface="Arial Narrow" pitchFamily="34" charset="0"/>
              </a:rPr>
              <a:t>www.theorsociety.com/DocumentRepository/Browse.aspx?ID=826 </a:t>
            </a:r>
          </a:p>
          <a:p>
            <a:r>
              <a:rPr lang="en-GB" sz="1100" b="1" i="1" kern="1200" dirty="0" smtClean="0">
                <a:solidFill>
                  <a:srgbClr val="0070C0"/>
                </a:solidFill>
                <a:latin typeface="Arial Narrow" pitchFamily="34" charset="0"/>
                <a:ea typeface="+mn-ea"/>
                <a:cs typeface="+mn-cs"/>
              </a:rPr>
              <a:t>See also:  </a:t>
            </a:r>
            <a:r>
              <a:rPr lang="en-GB" sz="1100" i="1" kern="1200" dirty="0" smtClean="0">
                <a:solidFill>
                  <a:srgbClr val="0070C0"/>
                </a:solidFill>
                <a:latin typeface="+mn-lt"/>
                <a:ea typeface="+mn-ea"/>
                <a:cs typeface="+mn-cs"/>
              </a:rPr>
              <a:t>Friend JK and </a:t>
            </a:r>
            <a:r>
              <a:rPr lang="en-GB" sz="1100" i="1" kern="1200" dirty="0" err="1" smtClean="0">
                <a:solidFill>
                  <a:srgbClr val="0070C0"/>
                </a:solidFill>
                <a:latin typeface="+mn-lt"/>
                <a:ea typeface="+mn-ea"/>
                <a:cs typeface="+mn-cs"/>
              </a:rPr>
              <a:t>Hickling</a:t>
            </a:r>
            <a:r>
              <a:rPr lang="en-GB" sz="1100" i="1" kern="1200" dirty="0" smtClean="0">
                <a:solidFill>
                  <a:srgbClr val="0070C0"/>
                </a:solidFill>
                <a:latin typeface="+mn-lt"/>
                <a:ea typeface="+mn-ea"/>
                <a:cs typeface="+mn-cs"/>
              </a:rPr>
              <a:t> DA.</a:t>
            </a:r>
            <a:r>
              <a:rPr lang="en-GB" sz="1100" b="1" i="1" kern="1200" dirty="0" smtClean="0">
                <a:solidFill>
                  <a:srgbClr val="0070C0"/>
                </a:solidFill>
                <a:latin typeface="+mn-lt"/>
                <a:ea typeface="+mn-ea"/>
                <a:cs typeface="+mn-cs"/>
              </a:rPr>
              <a:t> </a:t>
            </a:r>
            <a:r>
              <a:rPr lang="en-GB" sz="1100" b="0" i="1" kern="1200" dirty="0" smtClean="0">
                <a:solidFill>
                  <a:srgbClr val="0070C0"/>
                </a:solidFill>
                <a:latin typeface="+mn-lt"/>
                <a:ea typeface="+mn-ea"/>
                <a:cs typeface="+mn-cs"/>
              </a:rPr>
              <a:t>(2005) </a:t>
            </a:r>
            <a:r>
              <a:rPr lang="en-GB" sz="1100" b="1" i="1" kern="1200" dirty="0" smtClean="0">
                <a:solidFill>
                  <a:srgbClr val="0070C0"/>
                </a:solidFill>
                <a:latin typeface="+mn-lt"/>
                <a:ea typeface="+mn-ea"/>
                <a:cs typeface="+mn-cs"/>
              </a:rPr>
              <a:t>Planning under Pressure: the Strategic Choice Approach</a:t>
            </a:r>
            <a:r>
              <a:rPr lang="en-GB" sz="1100" i="1" kern="1200" dirty="0" smtClean="0">
                <a:solidFill>
                  <a:srgbClr val="0070C0"/>
                </a:solidFill>
                <a:latin typeface="+mn-lt"/>
                <a:ea typeface="+mn-ea"/>
                <a:cs typeface="+mn-cs"/>
              </a:rPr>
              <a:t>. </a:t>
            </a:r>
            <a:r>
              <a:rPr lang="en-GB" sz="1100" b="1" i="1" kern="1200" dirty="0" smtClean="0">
                <a:solidFill>
                  <a:srgbClr val="0070C0"/>
                </a:solidFill>
                <a:latin typeface="+mn-lt"/>
                <a:ea typeface="+mn-ea"/>
                <a:cs typeface="+mn-cs"/>
              </a:rPr>
              <a:t>Third edition</a:t>
            </a:r>
            <a:r>
              <a:rPr lang="en-GB" sz="1100" i="1" kern="1200" dirty="0" smtClean="0">
                <a:solidFill>
                  <a:srgbClr val="0070C0"/>
                </a:solidFill>
                <a:latin typeface="+mn-lt"/>
                <a:ea typeface="+mn-ea"/>
                <a:cs typeface="+mn-cs"/>
              </a:rPr>
              <a:t> Abingdon: </a:t>
            </a:r>
            <a:r>
              <a:rPr lang="en-GB" sz="1100" i="1" kern="1200" dirty="0" err="1" smtClean="0">
                <a:solidFill>
                  <a:srgbClr val="0070C0"/>
                </a:solidFill>
                <a:latin typeface="+mn-lt"/>
                <a:ea typeface="+mn-ea"/>
                <a:cs typeface="+mn-cs"/>
              </a:rPr>
              <a:t>Routledge</a:t>
            </a:r>
            <a:r>
              <a:rPr lang="en-GB" sz="1100" i="1" kern="1200" dirty="0" smtClean="0">
                <a:solidFill>
                  <a:srgbClr val="0070C0"/>
                </a:solidFill>
                <a:latin typeface="+mn-lt"/>
                <a:ea typeface="+mn-ea"/>
                <a:cs typeface="+mn-cs"/>
              </a:rPr>
              <a:t>.  Chapter</a:t>
            </a:r>
            <a:r>
              <a:rPr lang="en-GB" sz="1100" i="1" kern="1200" baseline="0" dirty="0" smtClean="0">
                <a:solidFill>
                  <a:srgbClr val="0070C0"/>
                </a:solidFill>
                <a:latin typeface="+mn-lt"/>
                <a:ea typeface="+mn-ea"/>
                <a:cs typeface="+mn-cs"/>
              </a:rPr>
              <a:t> 10.  </a:t>
            </a:r>
          </a:p>
          <a:p>
            <a:r>
              <a:rPr lang="en-GB" sz="1100" b="1" i="1" kern="1200" baseline="0" dirty="0" smtClean="0">
                <a:solidFill>
                  <a:srgbClr val="0070C0"/>
                </a:solidFill>
                <a:latin typeface="+mn-lt"/>
                <a:ea typeface="+mn-ea"/>
                <a:cs typeface="+mn-cs"/>
              </a:rPr>
              <a:t>Comparison MCDA: </a:t>
            </a:r>
            <a:r>
              <a:rPr lang="en-GB" sz="1100" kern="1200" dirty="0" err="1" smtClean="0">
                <a:solidFill>
                  <a:srgbClr val="0070C0"/>
                </a:solidFill>
                <a:latin typeface="+mn-lt"/>
                <a:ea typeface="+mn-ea"/>
                <a:cs typeface="+mn-cs"/>
              </a:rPr>
              <a:t>Kain</a:t>
            </a:r>
            <a:r>
              <a:rPr lang="en-GB" sz="1100" kern="1200" dirty="0" smtClean="0">
                <a:solidFill>
                  <a:srgbClr val="0070C0"/>
                </a:solidFill>
                <a:latin typeface="+mn-lt"/>
                <a:ea typeface="+mn-ea"/>
                <a:cs typeface="+mn-cs"/>
              </a:rPr>
              <a:t>, J-H. and </a:t>
            </a:r>
            <a:r>
              <a:rPr lang="en-GB" sz="1100" kern="1200" dirty="0" err="1" smtClean="0">
                <a:solidFill>
                  <a:srgbClr val="0070C0"/>
                </a:solidFill>
                <a:latin typeface="+mn-lt"/>
                <a:ea typeface="+mn-ea"/>
                <a:cs typeface="+mn-cs"/>
              </a:rPr>
              <a:t>Soderberg</a:t>
            </a:r>
            <a:r>
              <a:rPr lang="en-GB" sz="1100" kern="1200" dirty="0" smtClean="0">
                <a:solidFill>
                  <a:srgbClr val="0070C0"/>
                </a:solidFill>
                <a:latin typeface="+mn-lt"/>
                <a:ea typeface="+mn-ea"/>
                <a:cs typeface="+mn-cs"/>
              </a:rPr>
              <a:t>, H., (2008). </a:t>
            </a:r>
            <a:r>
              <a:rPr lang="en-GB" sz="1100" i="1" kern="1200" dirty="0" smtClean="0">
                <a:solidFill>
                  <a:srgbClr val="0070C0"/>
                </a:solidFill>
                <a:latin typeface="+mn-lt"/>
                <a:ea typeface="+mn-ea"/>
                <a:cs typeface="+mn-cs"/>
              </a:rPr>
              <a:t>Management of Complex Knowledge in Planning for Sustainable Development: the use of Multi-Criteria Decision Aids</a:t>
            </a:r>
            <a:r>
              <a:rPr lang="en-GB" sz="1100" kern="1200" dirty="0" smtClean="0">
                <a:solidFill>
                  <a:srgbClr val="0070C0"/>
                </a:solidFill>
                <a:latin typeface="+mn-lt"/>
                <a:ea typeface="+mn-ea"/>
                <a:cs typeface="+mn-cs"/>
              </a:rPr>
              <a:t>. In </a:t>
            </a:r>
            <a:r>
              <a:rPr lang="en-GB" sz="1100" i="1" kern="1200" dirty="0" smtClean="0">
                <a:solidFill>
                  <a:srgbClr val="0070C0"/>
                </a:solidFill>
                <a:latin typeface="+mn-lt"/>
                <a:ea typeface="+mn-ea"/>
                <a:cs typeface="+mn-cs"/>
              </a:rPr>
              <a:t>Environmental Impact Assessment Review</a:t>
            </a:r>
            <a:r>
              <a:rPr lang="en-GB" sz="1100" kern="1200" dirty="0" smtClean="0">
                <a:solidFill>
                  <a:srgbClr val="0070C0"/>
                </a:solidFill>
                <a:latin typeface="+mn-lt"/>
                <a:ea typeface="+mn-ea"/>
                <a:cs typeface="+mn-cs"/>
              </a:rPr>
              <a:t>, 28, 1, 7-21 </a:t>
            </a:r>
          </a:p>
          <a:p>
            <a:r>
              <a:rPr lang="en-GB" sz="1100" b="1" i="1" kern="1200" baseline="0" dirty="0" smtClean="0">
                <a:solidFill>
                  <a:srgbClr val="0070C0"/>
                </a:solidFill>
                <a:latin typeface="+mn-lt"/>
                <a:ea typeface="+mn-ea"/>
                <a:cs typeface="+mn-cs"/>
              </a:rPr>
              <a:t>Student application:  </a:t>
            </a:r>
            <a:r>
              <a:rPr lang="en-GB" sz="1100" i="1" dirty="0" smtClean="0">
                <a:solidFill>
                  <a:srgbClr val="0070C0"/>
                </a:solidFill>
                <a:latin typeface="Arial Narrow" pitchFamily="34" charset="0"/>
              </a:rPr>
              <a:t>www.theorsociety.com/DocumentRepository/Browse.aspx?ID=827</a:t>
            </a:r>
          </a:p>
          <a:p>
            <a:endParaRPr lang="en-GB" sz="1200" dirty="0" smtClean="0">
              <a:solidFill>
                <a:srgbClr val="0070C0"/>
              </a:solidFill>
              <a:latin typeface="Comic Sans MS" pitchFamily="66" charset="0"/>
            </a:endParaRPr>
          </a:p>
          <a:p>
            <a:endParaRPr lang="en-GB" sz="1400" b="1" dirty="0" smtClean="0">
              <a:solidFill>
                <a:srgbClr val="0070C0"/>
              </a:solidFill>
              <a:latin typeface="Comic Sans MS" pitchFamily="66" charset="0"/>
            </a:endParaRPr>
          </a:p>
          <a:p>
            <a:pPr>
              <a:buFont typeface="Arial" pitchFamily="34" charset="0"/>
              <a:buChar char="•"/>
            </a:pPr>
            <a:endParaRPr lang="en-GB" sz="1400" b="1" dirty="0" smtClean="0">
              <a:solidFill>
                <a:srgbClr val="0070C0"/>
              </a:solidFill>
              <a:latin typeface="Comic Sans MS" pitchFamily="66" charset="0"/>
            </a:endParaRPr>
          </a:p>
          <a:p>
            <a:pPr>
              <a:buFont typeface="Arial" pitchFamily="34" charset="0"/>
              <a:buChar char="•"/>
            </a:pPr>
            <a:endParaRPr lang="en-GB" sz="1400" b="1" dirty="0">
              <a:solidFill>
                <a:srgbClr val="0070C0"/>
              </a:solidFill>
              <a:latin typeface="Comic Sans MS" pitchFamily="66" charset="0"/>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7793" y="4740791"/>
            <a:ext cx="5895089" cy="4493712"/>
          </a:xfrm>
        </p:spPr>
        <p:txBody>
          <a:bodyPr>
            <a:noAutofit/>
          </a:bodyPr>
          <a:lstStyle/>
          <a:p>
            <a:pPr>
              <a:buFont typeface="Arial" pitchFamily="34" charset="0"/>
              <a:buChar char="•"/>
            </a:pPr>
            <a:r>
              <a:rPr lang="en-GB" sz="1800" dirty="0" smtClean="0">
                <a:solidFill>
                  <a:srgbClr val="7030A0"/>
                </a:solidFill>
                <a:latin typeface="Calibri" pitchFamily="34" charset="0"/>
              </a:rPr>
              <a:t> </a:t>
            </a:r>
            <a:r>
              <a:rPr lang="en-GB" sz="1400" b="1" dirty="0" smtClean="0">
                <a:latin typeface="Comic Sans MS" pitchFamily="66" charset="0"/>
              </a:rPr>
              <a:t>matrix for exploration of policy spaces </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pioneered in mid 1970’s for design of county structure plans</a:t>
            </a:r>
          </a:p>
          <a:p>
            <a:pPr>
              <a:buFont typeface="Arial" pitchFamily="34" charset="0"/>
              <a:buNone/>
            </a:pPr>
            <a:r>
              <a:rPr lang="en-GB" sz="1400" b="1" dirty="0" smtClean="0">
                <a:latin typeface="Comic Sans MS" pitchFamily="66" charset="0"/>
              </a:rPr>
              <a:t> </a:t>
            </a:r>
          </a:p>
          <a:p>
            <a:pPr>
              <a:buFont typeface="Arial" pitchFamily="34" charset="0"/>
              <a:buChar char="•"/>
            </a:pPr>
            <a:r>
              <a:rPr lang="en-GB" sz="1400" b="1" dirty="0" smtClean="0">
                <a:latin typeface="Comic Sans MS" pitchFamily="66" charset="0"/>
              </a:rPr>
              <a:t> strategic orientations/scenarios vs. policy options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compatibility judgements - input via dialogue</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applied</a:t>
            </a:r>
            <a:r>
              <a:rPr lang="en-GB" sz="1400" b="1" baseline="0" dirty="0" smtClean="0">
                <a:latin typeface="Comic Sans MS" pitchFamily="66" charset="0"/>
              </a:rPr>
              <a:t> as</a:t>
            </a:r>
            <a:r>
              <a:rPr lang="en-GB" sz="1400" b="1" dirty="0" smtClean="0">
                <a:latin typeface="Comic Sans MS" pitchFamily="66" charset="0"/>
              </a:rPr>
              <a:t> politician/</a:t>
            </a:r>
            <a:r>
              <a:rPr lang="en-GB" sz="1400" b="1" baseline="0" dirty="0" smtClean="0">
                <a:latin typeface="Comic Sans MS" pitchFamily="66" charset="0"/>
              </a:rPr>
              <a:t>professional interface </a:t>
            </a:r>
            <a:endParaRPr lang="en-GB" sz="1400" b="1" dirty="0" smtClean="0">
              <a:latin typeface="Comic Sans MS" pitchFamily="66" charset="0"/>
            </a:endParaRPr>
          </a:p>
          <a:p>
            <a:pPr>
              <a:buFont typeface="Arial" pitchFamily="34" charset="0"/>
              <a:buChar char="•"/>
            </a:pPr>
            <a:endParaRPr lang="en-GB" sz="1400" b="1" dirty="0" smtClean="0">
              <a:latin typeface="Comic Sans MS" pitchFamily="66" charset="0"/>
            </a:endParaRPr>
          </a:p>
          <a:p>
            <a:pPr defTabSz="914379">
              <a:buFont typeface="Arial" pitchFamily="34" charset="0"/>
              <a:buChar char="•"/>
            </a:pPr>
            <a:r>
              <a:rPr lang="en-GB" sz="1400" b="1" dirty="0" smtClean="0">
                <a:solidFill>
                  <a:srgbClr val="FF0000"/>
                </a:solidFill>
                <a:latin typeface="Comic Sans MS" pitchFamily="66" charset="0"/>
              </a:rPr>
              <a:t> wide scope for 21st century adaptations </a:t>
            </a:r>
          </a:p>
          <a:p>
            <a:pPr defTabSz="914379">
              <a:buFont typeface="Arial" pitchFamily="34" charset="0"/>
              <a:buChar char="•"/>
            </a:pPr>
            <a:endParaRPr lang="en-GB" sz="1400" b="1" dirty="0" smtClean="0">
              <a:latin typeface="Comic Sans MS" pitchFamily="66" charset="0"/>
            </a:endParaRPr>
          </a:p>
          <a:p>
            <a:pPr>
              <a:spcAft>
                <a:spcPts val="300"/>
              </a:spcAft>
            </a:pPr>
            <a:r>
              <a:rPr lang="en-GB" sz="2000" b="1" i="1" dirty="0" smtClean="0">
                <a:solidFill>
                  <a:srgbClr val="324FC8"/>
                </a:solidFill>
                <a:latin typeface="Arial Narrow" pitchFamily="34" charset="0"/>
              </a:rPr>
              <a:t>-------------------------------------------------------------</a:t>
            </a:r>
          </a:p>
          <a:p>
            <a:pPr marL="0" marR="0" indent="0" algn="l" defTabSz="914400" rtl="0" eaLnBrk="1" fontAlgn="auto" latinLnBrk="0" hangingPunct="1">
              <a:lnSpc>
                <a:spcPct val="100000"/>
              </a:lnSpc>
              <a:spcBef>
                <a:spcPts val="0"/>
              </a:spcBef>
              <a:spcAft>
                <a:spcPts val="300"/>
              </a:spcAft>
              <a:buClrTx/>
              <a:buSzTx/>
              <a:buFontTx/>
              <a:buNone/>
              <a:tabLst/>
              <a:defRPr/>
            </a:pPr>
            <a:r>
              <a:rPr lang="en-US" sz="1400" b="1" i="1" u="none" kern="1200" dirty="0" smtClean="0">
                <a:solidFill>
                  <a:srgbClr val="0070C0"/>
                </a:solidFill>
                <a:latin typeface="Arial Narrow" pitchFamily="34" charset="0"/>
                <a:ea typeface="+mn-ea"/>
                <a:cs typeface="+mn-cs"/>
              </a:rPr>
              <a:t>Published</a:t>
            </a:r>
            <a:r>
              <a:rPr lang="en-US" sz="1400" b="1" i="1" u="none" kern="1200" baseline="0" dirty="0" smtClean="0">
                <a:solidFill>
                  <a:srgbClr val="0070C0"/>
                </a:solidFill>
                <a:latin typeface="Arial Narrow" pitchFamily="34" charset="0"/>
                <a:ea typeface="+mn-ea"/>
                <a:cs typeface="+mn-cs"/>
              </a:rPr>
              <a:t> article:</a:t>
            </a:r>
            <a:r>
              <a:rPr lang="en-US" sz="1400" b="1" i="1" u="none" kern="1200" dirty="0" smtClean="0">
                <a:solidFill>
                  <a:srgbClr val="0070C0"/>
                </a:solidFill>
                <a:latin typeface="Arial Narrow" pitchFamily="34" charset="0"/>
                <a:ea typeface="+mn-ea"/>
                <a:cs typeface="+mn-cs"/>
              </a:rPr>
              <a:t>  </a:t>
            </a:r>
            <a:r>
              <a:rPr lang="en-US" sz="1400" b="0" i="0" u="none" kern="1200" dirty="0" err="1" smtClean="0">
                <a:solidFill>
                  <a:srgbClr val="0070C0"/>
                </a:solidFill>
                <a:latin typeface="Arial Narrow" pitchFamily="34" charset="0"/>
                <a:ea typeface="+mn-ea"/>
                <a:cs typeface="+mn-cs"/>
              </a:rPr>
              <a:t>Hickling</a:t>
            </a:r>
            <a:r>
              <a:rPr lang="en-US" sz="1400" b="0" i="0" u="none" kern="1200" dirty="0" smtClean="0">
                <a:solidFill>
                  <a:srgbClr val="0070C0"/>
                </a:solidFill>
                <a:latin typeface="Arial Narrow" pitchFamily="34" charset="0"/>
                <a:ea typeface="+mn-ea"/>
                <a:cs typeface="+mn-cs"/>
              </a:rPr>
              <a:t> A. (1978) </a:t>
            </a:r>
            <a:r>
              <a:rPr lang="en-US" sz="1400" b="1" i="1" kern="1200" dirty="0" smtClean="0">
                <a:solidFill>
                  <a:srgbClr val="0070C0"/>
                </a:solidFill>
                <a:latin typeface="Arial Narrow" pitchFamily="34" charset="0"/>
                <a:ea typeface="+mn-ea"/>
                <a:cs typeface="+mn-cs"/>
              </a:rPr>
              <a:t> </a:t>
            </a:r>
            <a:r>
              <a:rPr lang="en-US" sz="1400" i="1" kern="1200" dirty="0" smtClean="0">
                <a:solidFill>
                  <a:srgbClr val="0070C0"/>
                </a:solidFill>
                <a:latin typeface="Arial Narrow" pitchFamily="34" charset="0"/>
                <a:ea typeface="+mn-ea"/>
                <a:cs typeface="+mn-cs"/>
              </a:rPr>
              <a:t>AIDA and the levels of Choice in Structure Plans. </a:t>
            </a:r>
            <a:r>
              <a:rPr lang="en-US" sz="1400" kern="1200" dirty="0" smtClean="0">
                <a:solidFill>
                  <a:srgbClr val="0070C0"/>
                </a:solidFill>
                <a:latin typeface="Arial Narrow" pitchFamily="34" charset="0"/>
                <a:ea typeface="+mn-ea"/>
                <a:cs typeface="+mn-cs"/>
              </a:rPr>
              <a:t>In </a:t>
            </a:r>
            <a:r>
              <a:rPr lang="en-US" sz="1400" b="1" kern="1200" dirty="0" smtClean="0">
                <a:solidFill>
                  <a:srgbClr val="0070C0"/>
                </a:solidFill>
                <a:latin typeface="Arial Narrow" pitchFamily="34" charset="0"/>
                <a:ea typeface="+mn-ea"/>
                <a:cs typeface="+mn-cs"/>
              </a:rPr>
              <a:t>Town Planning Review</a:t>
            </a:r>
            <a:r>
              <a:rPr lang="en-US" sz="1400" kern="1200" dirty="0" smtClean="0">
                <a:solidFill>
                  <a:srgbClr val="0070C0"/>
                </a:solidFill>
                <a:latin typeface="Arial Narrow" pitchFamily="34" charset="0"/>
                <a:ea typeface="+mn-ea"/>
                <a:cs typeface="+mn-cs"/>
              </a:rPr>
              <a:t>, </a:t>
            </a:r>
            <a:r>
              <a:rPr lang="en-US" sz="1400" b="1" kern="1200" dirty="0" smtClean="0">
                <a:solidFill>
                  <a:srgbClr val="0070C0"/>
                </a:solidFill>
                <a:latin typeface="Arial Narrow" pitchFamily="34" charset="0"/>
                <a:ea typeface="+mn-ea"/>
                <a:cs typeface="+mn-cs"/>
              </a:rPr>
              <a:t>49</a:t>
            </a:r>
            <a:r>
              <a:rPr lang="en-US" sz="1400" kern="1200" dirty="0" smtClean="0">
                <a:solidFill>
                  <a:srgbClr val="0070C0"/>
                </a:solidFill>
                <a:latin typeface="Arial Narrow" pitchFamily="34" charset="0"/>
                <a:ea typeface="+mn-ea"/>
                <a:cs typeface="+mn-cs"/>
              </a:rPr>
              <a:t>, 459-75</a:t>
            </a:r>
            <a:endParaRPr lang="en-GB" sz="1400" kern="1200" dirty="0" smtClean="0">
              <a:solidFill>
                <a:srgbClr val="0070C0"/>
              </a:solidFill>
              <a:latin typeface="Arial Narrow" pitchFamily="34" charset="0"/>
              <a:ea typeface="+mn-ea"/>
              <a:cs typeface="+mn-cs"/>
            </a:endParaRPr>
          </a:p>
          <a:p>
            <a:pPr>
              <a:spcAft>
                <a:spcPts val="300"/>
              </a:spcAft>
            </a:pPr>
            <a:endParaRPr lang="en-GB" sz="1800" i="1" dirty="0" smtClean="0">
              <a:solidFill>
                <a:srgbClr val="324FC8"/>
              </a:solidFill>
              <a:latin typeface="Arial Narrow" pitchFamily="34" charset="0"/>
            </a:endParaRPr>
          </a:p>
          <a:p>
            <a:pPr>
              <a:spcAft>
                <a:spcPts val="300"/>
              </a:spcAft>
              <a:buFont typeface="Arial" pitchFamily="34" charset="0"/>
              <a:buChar char="•"/>
            </a:pPr>
            <a:endParaRPr lang="en-GB" sz="1800" b="1" dirty="0" smtClean="0">
              <a:latin typeface="Comic Sans MS" pitchFamily="66" charset="0"/>
            </a:endParaRPr>
          </a:p>
          <a:p>
            <a:pPr defTabSz="914358">
              <a:spcAft>
                <a:spcPts val="300"/>
              </a:spcAft>
              <a:buFont typeface="Arial" pitchFamily="34" charset="0"/>
              <a:buChar char="•"/>
            </a:pPr>
            <a:endParaRPr lang="en-GB" sz="1800" dirty="0" smtClean="0"/>
          </a:p>
          <a:p>
            <a:pPr defTabSz="914379">
              <a:buFont typeface="Arial" pitchFamily="34" charset="0"/>
              <a:buNone/>
            </a:pPr>
            <a:endParaRPr lang="en-GB" sz="1400" b="1" dirty="0" smtClean="0">
              <a:latin typeface="Comic Sans MS" pitchFamily="66" charset="0"/>
            </a:endParaRPr>
          </a:p>
        </p:txBody>
      </p:sp>
      <p:sp>
        <p:nvSpPr>
          <p:cNvPr id="4" name="Slide Number Placeholder 3"/>
          <p:cNvSpPr>
            <a:spLocks noGrp="1"/>
          </p:cNvSpPr>
          <p:nvPr>
            <p:ph type="sldNum" sz="quarter" idx="10"/>
          </p:nvPr>
        </p:nvSpPr>
        <p:spPr/>
        <p:txBody>
          <a:bodyPr/>
          <a:lstStyle/>
          <a:p>
            <a:fld id="{1075384C-85D8-4FEF-B065-F287074FD6A8}"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sz="1400" b="1" dirty="0" smtClean="0">
                <a:latin typeface="Comic Sans MS" pitchFamily="66" charset="0"/>
              </a:rPr>
              <a:t> a more recent example NZ – contrast Brazil</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older &amp; greyer – representing varied interests in water </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advanced stage of a long programme – deep conflicts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embedded in the wider programme - overcame stalemate </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focus agreed for final round of consultations.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baseline="0" dirty="0" smtClean="0">
                <a:latin typeface="Comic Sans MS" pitchFamily="66" charset="0"/>
              </a:rPr>
              <a:t> many</a:t>
            </a:r>
            <a:r>
              <a:rPr lang="en-GB" sz="1400" b="1" dirty="0" smtClean="0">
                <a:latin typeface="Comic Sans MS" pitchFamily="66" charset="0"/>
              </a:rPr>
              <a:t> such embedded workshops reported by others </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Allen </a:t>
            </a:r>
            <a:r>
              <a:rPr lang="en-GB" sz="1400" b="1" dirty="0" err="1" smtClean="0">
                <a:latin typeface="Comic Sans MS" pitchFamily="66" charset="0"/>
              </a:rPr>
              <a:t>Hickling</a:t>
            </a:r>
            <a:r>
              <a:rPr lang="en-GB" sz="1400" b="1" dirty="0" smtClean="0">
                <a:latin typeface="Comic Sans MS" pitchFamily="66" charset="0"/>
              </a:rPr>
              <a:t> offers examples and frameworks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e.g. Latvia National Environmental Policy Plan</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a:t>
            </a:r>
            <a:r>
              <a:rPr lang="en-GB" sz="1400" b="1" dirty="0" smtClean="0">
                <a:solidFill>
                  <a:srgbClr val="FF0000"/>
                </a:solidFill>
                <a:latin typeface="Comic Sans MS" pitchFamily="66" charset="0"/>
              </a:rPr>
              <a:t>scope for wider adoption in national/transnational contexts</a:t>
            </a:r>
          </a:p>
          <a:p>
            <a:pPr>
              <a:buFont typeface="Arial" pitchFamily="34" charset="0"/>
              <a:buNone/>
            </a:pPr>
            <a:r>
              <a:rPr lang="en-GB" sz="1100" b="1" dirty="0" smtClean="0">
                <a:solidFill>
                  <a:schemeClr val="tx2"/>
                </a:solidFill>
                <a:latin typeface="Comic Sans MS" pitchFamily="66" charset="0"/>
              </a:rPr>
              <a:t>-------------------------------------------</a:t>
            </a:r>
          </a:p>
          <a:p>
            <a:r>
              <a:rPr lang="en-GB" sz="1100" b="1" i="1" dirty="0" smtClean="0">
                <a:solidFill>
                  <a:srgbClr val="324FC8"/>
                </a:solidFill>
                <a:latin typeface="Arial Narrow" pitchFamily="34" charset="0"/>
              </a:rPr>
              <a:t>NZ Workshop: </a:t>
            </a:r>
            <a:r>
              <a:rPr lang="en-GB" sz="1100" i="1" dirty="0" smtClean="0">
                <a:solidFill>
                  <a:srgbClr val="324FC8"/>
                </a:solidFill>
                <a:latin typeface="Arial Narrow" pitchFamily="34" charset="0"/>
              </a:rPr>
              <a:t>www.theorsociety.com/DocumentRepository/Browse.aspx?CatID= 1</a:t>
            </a:r>
          </a:p>
          <a:p>
            <a:r>
              <a:rPr lang="en-GB" sz="1100" b="0" i="1" kern="1200" dirty="0" smtClean="0">
                <a:solidFill>
                  <a:srgbClr val="324FC8"/>
                </a:solidFill>
                <a:latin typeface="Arial Narrow" pitchFamily="34" charset="0"/>
                <a:ea typeface="+mn-ea"/>
                <a:cs typeface="+mn-cs"/>
              </a:rPr>
              <a:t>For</a:t>
            </a:r>
            <a:r>
              <a:rPr lang="en-GB" sz="1100" b="0" i="1" kern="1200" baseline="0" dirty="0" smtClean="0">
                <a:solidFill>
                  <a:srgbClr val="324FC8"/>
                </a:solidFill>
                <a:latin typeface="Arial Narrow" pitchFamily="34" charset="0"/>
                <a:ea typeface="+mn-ea"/>
                <a:cs typeface="+mn-cs"/>
              </a:rPr>
              <a:t> </a:t>
            </a:r>
            <a:r>
              <a:rPr lang="en-GB" sz="1100" b="1" i="1" kern="1200" baseline="0" dirty="0" smtClean="0">
                <a:solidFill>
                  <a:srgbClr val="324FC8"/>
                </a:solidFill>
                <a:latin typeface="Arial Narrow" pitchFamily="34" charset="0"/>
                <a:ea typeface="+mn-ea"/>
                <a:cs typeface="+mn-cs"/>
              </a:rPr>
              <a:t>Latvia National Environment Plan see</a:t>
            </a:r>
            <a:r>
              <a:rPr lang="en-GB" sz="1100" b="1" i="1" kern="1200" dirty="0" smtClean="0">
                <a:solidFill>
                  <a:srgbClr val="324FC8"/>
                </a:solidFill>
                <a:latin typeface="Arial Narrow" pitchFamily="34" charset="0"/>
                <a:ea typeface="+mn-ea"/>
                <a:cs typeface="+mn-cs"/>
              </a:rPr>
              <a:t>:  </a:t>
            </a:r>
            <a:r>
              <a:rPr lang="en-GB" sz="1100" i="1" kern="1200" dirty="0" smtClean="0">
                <a:solidFill>
                  <a:srgbClr val="0070C0"/>
                </a:solidFill>
                <a:latin typeface="+mn-lt"/>
                <a:ea typeface="+mn-ea"/>
                <a:cs typeface="+mn-cs"/>
              </a:rPr>
              <a:t>Friend JK and </a:t>
            </a:r>
            <a:r>
              <a:rPr lang="en-GB" sz="1100" i="1" kern="1200" dirty="0" err="1" smtClean="0">
                <a:solidFill>
                  <a:srgbClr val="0070C0"/>
                </a:solidFill>
                <a:latin typeface="+mn-lt"/>
                <a:ea typeface="+mn-ea"/>
                <a:cs typeface="+mn-cs"/>
              </a:rPr>
              <a:t>Hickling</a:t>
            </a:r>
            <a:r>
              <a:rPr lang="en-GB" sz="1100" i="1" kern="1200" dirty="0" smtClean="0">
                <a:solidFill>
                  <a:srgbClr val="0070C0"/>
                </a:solidFill>
                <a:latin typeface="+mn-lt"/>
                <a:ea typeface="+mn-ea"/>
                <a:cs typeface="+mn-cs"/>
              </a:rPr>
              <a:t> DA.</a:t>
            </a:r>
            <a:r>
              <a:rPr lang="en-GB" sz="1100" b="1" i="1" kern="1200" dirty="0" smtClean="0">
                <a:solidFill>
                  <a:srgbClr val="0070C0"/>
                </a:solidFill>
                <a:latin typeface="+mn-lt"/>
                <a:ea typeface="+mn-ea"/>
                <a:cs typeface="+mn-cs"/>
              </a:rPr>
              <a:t> </a:t>
            </a:r>
            <a:r>
              <a:rPr lang="en-GB" sz="1100" b="0" i="1" kern="1200" dirty="0" smtClean="0">
                <a:solidFill>
                  <a:srgbClr val="0070C0"/>
                </a:solidFill>
                <a:latin typeface="+mn-lt"/>
                <a:ea typeface="+mn-ea"/>
                <a:cs typeface="+mn-cs"/>
              </a:rPr>
              <a:t>(2005) </a:t>
            </a:r>
            <a:r>
              <a:rPr lang="en-GB" sz="1100" b="1" i="1" kern="1200" dirty="0" smtClean="0">
                <a:solidFill>
                  <a:srgbClr val="0070C0"/>
                </a:solidFill>
                <a:latin typeface="+mn-lt"/>
                <a:ea typeface="+mn-ea"/>
                <a:cs typeface="+mn-cs"/>
              </a:rPr>
              <a:t>Planning under Pressure: the Strategic Choice Approach</a:t>
            </a:r>
            <a:r>
              <a:rPr lang="en-GB" sz="1100" i="1" kern="1200" dirty="0" smtClean="0">
                <a:solidFill>
                  <a:srgbClr val="0070C0"/>
                </a:solidFill>
                <a:latin typeface="+mn-lt"/>
                <a:ea typeface="+mn-ea"/>
                <a:cs typeface="+mn-cs"/>
              </a:rPr>
              <a:t>. </a:t>
            </a:r>
            <a:r>
              <a:rPr lang="en-GB" sz="1100" b="1" i="1" kern="1200" dirty="0" smtClean="0">
                <a:solidFill>
                  <a:srgbClr val="0070C0"/>
                </a:solidFill>
                <a:latin typeface="+mn-lt"/>
                <a:ea typeface="+mn-ea"/>
                <a:cs typeface="+mn-cs"/>
              </a:rPr>
              <a:t>Third edition</a:t>
            </a:r>
            <a:r>
              <a:rPr lang="en-GB" sz="1100" i="1" kern="1200" dirty="0" smtClean="0">
                <a:solidFill>
                  <a:srgbClr val="0070C0"/>
                </a:solidFill>
                <a:latin typeface="+mn-lt"/>
                <a:ea typeface="+mn-ea"/>
                <a:cs typeface="+mn-cs"/>
              </a:rPr>
              <a:t> Abingdon: </a:t>
            </a:r>
            <a:r>
              <a:rPr lang="en-GB" sz="1100" i="1" kern="1200" dirty="0" err="1" smtClean="0">
                <a:solidFill>
                  <a:srgbClr val="0070C0"/>
                </a:solidFill>
                <a:latin typeface="+mn-lt"/>
                <a:ea typeface="+mn-ea"/>
                <a:cs typeface="+mn-cs"/>
              </a:rPr>
              <a:t>Routledge</a:t>
            </a:r>
            <a:r>
              <a:rPr lang="en-GB" sz="1100" i="1" kern="1200" dirty="0" smtClean="0">
                <a:solidFill>
                  <a:srgbClr val="0070C0"/>
                </a:solidFill>
                <a:latin typeface="+mn-lt"/>
                <a:ea typeface="+mn-ea"/>
                <a:cs typeface="+mn-cs"/>
              </a:rPr>
              <a:t>.  Figure 102 p</a:t>
            </a:r>
            <a:r>
              <a:rPr lang="en-GB" sz="1100" i="1" kern="1200" baseline="0" dirty="0" smtClean="0">
                <a:solidFill>
                  <a:srgbClr val="0070C0"/>
                </a:solidFill>
                <a:latin typeface="+mn-lt"/>
                <a:ea typeface="+mn-ea"/>
                <a:cs typeface="+mn-cs"/>
              </a:rPr>
              <a:t> 292.  For other guidance on embedding see Chapters 11 and 12.  </a:t>
            </a:r>
          </a:p>
          <a:p>
            <a:endParaRPr lang="en-GB" sz="1100" dirty="0" smtClean="0">
              <a:latin typeface="Comic Sans MS" pitchFamily="66" charset="0"/>
            </a:endParaRPr>
          </a:p>
          <a:p>
            <a:endParaRPr lang="en-GB" sz="1100" b="1" dirty="0" smtClean="0">
              <a:latin typeface="Comic Sans MS" pitchFamily="66" charset="0"/>
            </a:endParaRPr>
          </a:p>
          <a:p>
            <a:pPr>
              <a:buFont typeface="Arial" pitchFamily="34" charset="0"/>
              <a:buChar char="•"/>
            </a:pPr>
            <a:endParaRPr lang="en-GB" sz="1100" b="1" dirty="0" smtClean="0">
              <a:latin typeface="Comic Sans MS" pitchFamily="66" charset="0"/>
            </a:endParaRPr>
          </a:p>
          <a:p>
            <a:pPr>
              <a:buFont typeface="Arial" pitchFamily="34" charset="0"/>
              <a:buChar char="•"/>
            </a:pPr>
            <a:endParaRPr lang="en-GB" sz="1100" b="1" dirty="0" smtClean="0">
              <a:latin typeface="Comic Sans MS" pitchFamily="66" charset="0"/>
            </a:endParaRPr>
          </a:p>
          <a:p>
            <a:pPr>
              <a:spcAft>
                <a:spcPts val="300"/>
              </a:spcAft>
              <a:buFont typeface="Arial" pitchFamily="34" charset="0"/>
              <a:buChar char="•"/>
            </a:pPr>
            <a:endParaRPr lang="en-GB" sz="1100" b="1" dirty="0" smtClean="0">
              <a:latin typeface="Comic Sans MS" pitchFamily="66" charset="0"/>
            </a:endParaRPr>
          </a:p>
          <a:p>
            <a:pPr defTabSz="914358">
              <a:spcAft>
                <a:spcPts val="300"/>
              </a:spcAft>
              <a:buFont typeface="Arial" pitchFamily="34" charset="0"/>
              <a:buChar char="•"/>
            </a:pPr>
            <a:endParaRPr lang="en-GB" sz="1100" dirty="0" smtClean="0"/>
          </a:p>
          <a:p>
            <a:pPr>
              <a:buFont typeface="Arial" pitchFamily="34" charset="0"/>
              <a:buNone/>
            </a:pPr>
            <a:endParaRPr lang="en-GB" sz="1100" b="1" dirty="0" smtClean="0">
              <a:latin typeface="Comic Sans MS" pitchFamily="66" charset="0"/>
            </a:endParaRPr>
          </a:p>
          <a:p>
            <a:pPr>
              <a:buFont typeface="Arial" pitchFamily="34" charset="0"/>
              <a:buChar char="•"/>
            </a:pPr>
            <a:endParaRPr lang="en-GB" sz="1100" b="1" dirty="0" smtClean="0">
              <a:latin typeface="Comic Sans MS" pitchFamily="66" charset="0"/>
            </a:endParaRPr>
          </a:p>
          <a:p>
            <a:pPr>
              <a:buFont typeface="Arial" pitchFamily="34" charset="0"/>
              <a:buChar char="•"/>
            </a:pPr>
            <a:r>
              <a:rPr lang="en-GB" sz="1100" b="1" dirty="0" smtClean="0">
                <a:latin typeface="Comic Sans MS" pitchFamily="66" charset="0"/>
              </a:rPr>
              <a:t> </a:t>
            </a:r>
            <a:endParaRPr lang="en-GB" sz="1100" b="1" dirty="0">
              <a:latin typeface="Comic Sans MS" pitchFamily="66" charset="0"/>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2400" b="1" dirty="0" smtClean="0">
              <a:solidFill>
                <a:srgbClr val="7030A0"/>
              </a:solidFill>
              <a:latin typeface="Comic Sans MS" pitchFamily="66" charset="0"/>
            </a:endParaRPr>
          </a:p>
          <a:p>
            <a:pPr>
              <a:buFont typeface="Arial" pitchFamily="34" charset="0"/>
              <a:buChar char="•"/>
            </a:pPr>
            <a:r>
              <a:rPr lang="en-GB" sz="1400" b="1" kern="1200" baseline="0" dirty="0" smtClean="0">
                <a:solidFill>
                  <a:schemeClr val="tx1"/>
                </a:solidFill>
                <a:latin typeface="Comic Sans MS" pitchFamily="66" charset="0"/>
                <a:ea typeface="+mn-ea"/>
                <a:cs typeface="+mn-cs"/>
              </a:rPr>
              <a:t> m</a:t>
            </a:r>
            <a:r>
              <a:rPr lang="en-GB" sz="1400" b="1" kern="1200" dirty="0" smtClean="0">
                <a:solidFill>
                  <a:schemeClr val="tx1"/>
                </a:solidFill>
                <a:latin typeface="Comic Sans MS" pitchFamily="66" charset="0"/>
                <a:ea typeface="+mn-ea"/>
                <a:cs typeface="+mn-cs"/>
              </a:rPr>
              <a:t>uch knowledge (“data”) already available to be mined</a:t>
            </a:r>
          </a:p>
          <a:p>
            <a:endParaRPr lang="en-GB" sz="1400" b="1" kern="1200" dirty="0" smtClean="0">
              <a:solidFill>
                <a:schemeClr val="tx1"/>
              </a:solidFill>
              <a:latin typeface="Comic Sans MS" pitchFamily="66" charset="0"/>
              <a:ea typeface="+mn-ea"/>
              <a:cs typeface="+mn-cs"/>
            </a:endParaRPr>
          </a:p>
          <a:p>
            <a:pPr>
              <a:buFont typeface="Arial" pitchFamily="34" charset="0"/>
              <a:buChar char="•"/>
            </a:pPr>
            <a:r>
              <a:rPr lang="en-GB" sz="1400" b="1" kern="1200" dirty="0" smtClean="0">
                <a:solidFill>
                  <a:schemeClr val="tx1"/>
                </a:solidFill>
                <a:latin typeface="Comic Sans MS" pitchFamily="66" charset="0"/>
                <a:ea typeface="+mn-ea"/>
                <a:cs typeface="+mn-cs"/>
              </a:rPr>
              <a:t> but distributed in </a:t>
            </a:r>
            <a:r>
              <a:rPr lang="en-GB" sz="1400" b="1" kern="1200" baseline="0" dirty="0" smtClean="0">
                <a:solidFill>
                  <a:schemeClr val="tx1"/>
                </a:solidFill>
                <a:latin typeface="Comic Sans MS" pitchFamily="66" charset="0"/>
                <a:ea typeface="+mn-ea"/>
                <a:cs typeface="+mn-cs"/>
              </a:rPr>
              <a:t>heads of individuals + local files</a:t>
            </a:r>
            <a:endParaRPr lang="en-GB" sz="1400" b="1" kern="1200" dirty="0" smtClean="0">
              <a:solidFill>
                <a:schemeClr val="tx1"/>
              </a:solidFill>
              <a:latin typeface="Comic Sans MS" pitchFamily="66" charset="0"/>
              <a:ea typeface="+mn-ea"/>
              <a:cs typeface="+mn-cs"/>
            </a:endParaRPr>
          </a:p>
          <a:p>
            <a:endParaRPr lang="en-GB" sz="1400" b="1" kern="1200" dirty="0" smtClean="0">
              <a:solidFill>
                <a:schemeClr val="tx1"/>
              </a:solidFill>
              <a:latin typeface="Comic Sans MS" pitchFamily="66" charset="0"/>
              <a:ea typeface="+mn-ea"/>
              <a:cs typeface="+mn-cs"/>
            </a:endParaRPr>
          </a:p>
          <a:p>
            <a:pPr>
              <a:buFont typeface="Arial" pitchFamily="34" charset="0"/>
              <a:buChar char="•"/>
            </a:pPr>
            <a:r>
              <a:rPr lang="en-GB" sz="1400" b="1" kern="1200" dirty="0" smtClean="0">
                <a:solidFill>
                  <a:schemeClr val="tx1"/>
                </a:solidFill>
                <a:latin typeface="Comic Sans MS" pitchFamily="66" charset="0"/>
                <a:ea typeface="+mn-ea"/>
                <a:cs typeface="+mn-cs"/>
              </a:rPr>
              <a:t> so many possibilities for pooling via new</a:t>
            </a:r>
            <a:r>
              <a:rPr lang="en-GB" sz="1400" b="1" kern="1200" baseline="0" dirty="0" smtClean="0">
                <a:solidFill>
                  <a:schemeClr val="tx1"/>
                </a:solidFill>
                <a:latin typeface="Comic Sans MS" pitchFamily="66" charset="0"/>
                <a:ea typeface="+mn-ea"/>
                <a:cs typeface="+mn-cs"/>
              </a:rPr>
              <a:t> technologies</a:t>
            </a:r>
            <a:endParaRPr lang="en-GB" sz="1400" b="1" kern="1200" dirty="0" smtClean="0">
              <a:solidFill>
                <a:schemeClr val="tx1"/>
              </a:solidFill>
              <a:latin typeface="Comic Sans MS" pitchFamily="66" charset="0"/>
              <a:ea typeface="+mn-ea"/>
              <a:cs typeface="+mn-cs"/>
            </a:endParaRPr>
          </a:p>
          <a:p>
            <a:pPr>
              <a:buFont typeface="Arial" pitchFamily="34" charset="0"/>
              <a:buChar char="•"/>
            </a:pPr>
            <a:endParaRPr lang="en-GB" sz="1400" b="1" kern="1200" dirty="0" smtClean="0">
              <a:solidFill>
                <a:srgbClr val="FF0000"/>
              </a:solidFill>
              <a:latin typeface="Comic Sans MS" pitchFamily="66" charset="0"/>
              <a:ea typeface="+mn-ea"/>
              <a:cs typeface="+mn-cs"/>
            </a:endParaRPr>
          </a:p>
          <a:p>
            <a:pPr>
              <a:buFont typeface="Arial" pitchFamily="34" charset="0"/>
              <a:buChar char="•"/>
            </a:pPr>
            <a:r>
              <a:rPr lang="en-GB" sz="1400" b="1" kern="1200" dirty="0" smtClean="0">
                <a:solidFill>
                  <a:srgbClr val="FF0000"/>
                </a:solidFill>
                <a:latin typeface="Comic Sans MS" pitchFamily="66" charset="0"/>
                <a:ea typeface="+mn-ea"/>
                <a:cs typeface="+mn-cs"/>
              </a:rPr>
              <a:t> BUT who has the TIME to dig?</a:t>
            </a:r>
          </a:p>
          <a:p>
            <a:r>
              <a:rPr lang="en-GB" sz="1400" b="1" kern="1200" dirty="0" smtClean="0">
                <a:solidFill>
                  <a:srgbClr val="FF0000"/>
                </a:solidFill>
                <a:latin typeface="Comic Sans MS" pitchFamily="66" charset="0"/>
                <a:ea typeface="+mn-ea"/>
                <a:cs typeface="+mn-cs"/>
              </a:rPr>
              <a:t>  </a:t>
            </a:r>
          </a:p>
          <a:p>
            <a:pPr>
              <a:buFont typeface="Arial" pitchFamily="34" charset="0"/>
              <a:buChar char="•"/>
            </a:pPr>
            <a:r>
              <a:rPr lang="en-GB" sz="1400" b="1" kern="1200" dirty="0" smtClean="0">
                <a:solidFill>
                  <a:srgbClr val="FF0000"/>
                </a:solidFill>
                <a:latin typeface="Comic Sans MS" pitchFamily="66" charset="0"/>
                <a:ea typeface="+mn-ea"/>
                <a:cs typeface="+mn-cs"/>
              </a:rPr>
              <a:t> Postgraduates ? [mature alongside aspiring] </a:t>
            </a:r>
          </a:p>
          <a:p>
            <a:pPr>
              <a:buFont typeface="Arial" pitchFamily="34" charset="0"/>
              <a:buChar char="•"/>
            </a:pPr>
            <a:endParaRPr lang="en-GB" sz="1400" b="1" kern="1200" dirty="0" smtClean="0">
              <a:solidFill>
                <a:srgbClr val="FF0000"/>
              </a:solidFill>
              <a:latin typeface="Comic Sans MS" pitchFamily="66" charset="0"/>
              <a:ea typeface="+mn-ea"/>
              <a:cs typeface="+mn-cs"/>
            </a:endParaRPr>
          </a:p>
          <a:p>
            <a:pPr>
              <a:buFont typeface="Arial" pitchFamily="34" charset="0"/>
              <a:buChar char="•"/>
            </a:pPr>
            <a:r>
              <a:rPr lang="en-GB" sz="1400" b="1" kern="1200" dirty="0" smtClean="0">
                <a:solidFill>
                  <a:srgbClr val="FF0000"/>
                </a:solidFill>
                <a:latin typeface="Comic Sans MS" pitchFamily="66" charset="0"/>
                <a:ea typeface="+mn-ea"/>
                <a:cs typeface="+mn-cs"/>
              </a:rPr>
              <a:t> Government[s]  OR + other: fast stream graduates?</a:t>
            </a:r>
          </a:p>
          <a:p>
            <a:pPr>
              <a:buFont typeface="Arial" pitchFamily="34" charset="0"/>
              <a:buChar char="•"/>
            </a:pPr>
            <a:endParaRPr lang="en-GB" sz="1400" b="1" kern="1200" dirty="0" smtClean="0">
              <a:solidFill>
                <a:srgbClr val="FF0000"/>
              </a:solidFill>
              <a:latin typeface="Comic Sans MS" pitchFamily="66" charset="0"/>
              <a:ea typeface="+mn-ea"/>
              <a:cs typeface="+mn-cs"/>
            </a:endParaRPr>
          </a:p>
          <a:p>
            <a:pPr>
              <a:buFont typeface="Arial" pitchFamily="34" charset="0"/>
              <a:buChar char="•"/>
            </a:pPr>
            <a:r>
              <a:rPr lang="en-GB" sz="1400" b="1" kern="1200" dirty="0" smtClean="0">
                <a:solidFill>
                  <a:srgbClr val="FF0000"/>
                </a:solidFill>
                <a:latin typeface="Comic Sans MS" pitchFamily="66" charset="0"/>
                <a:ea typeface="+mn-ea"/>
                <a:cs typeface="+mn-cs"/>
              </a:rPr>
              <a:t> Review of priorities? – including by OR Society via SIG </a:t>
            </a:r>
          </a:p>
          <a:p>
            <a:pPr>
              <a:buFont typeface="Arial" pitchFamily="34" charset="0"/>
              <a:buNone/>
            </a:pPr>
            <a:r>
              <a:rPr lang="en-GB" sz="1400" b="1" kern="1200" dirty="0" smtClean="0">
                <a:solidFill>
                  <a:schemeClr val="tx2"/>
                </a:solidFill>
                <a:latin typeface="Comic Sans MS" pitchFamily="66" charset="0"/>
                <a:ea typeface="+mn-ea"/>
                <a:cs typeface="+mn-cs"/>
              </a:rPr>
              <a:t>--------------------------------------------</a:t>
            </a:r>
          </a:p>
          <a:p>
            <a:pPr>
              <a:buFont typeface="Arial" pitchFamily="34" charset="0"/>
              <a:buNone/>
            </a:pPr>
            <a:r>
              <a:rPr lang="en-GB" sz="1400" b="1" i="1" baseline="0" dirty="0" smtClean="0">
                <a:solidFill>
                  <a:srgbClr val="324FC8"/>
                </a:solidFill>
                <a:latin typeface="Arial Narrow" pitchFamily="34" charset="0"/>
              </a:rPr>
              <a:t>See: </a:t>
            </a:r>
            <a:r>
              <a:rPr lang="en-GB" sz="1400" i="1" dirty="0" smtClean="0">
                <a:solidFill>
                  <a:srgbClr val="324FC8"/>
                </a:solidFill>
                <a:latin typeface="Arial Narrow" pitchFamily="34" charset="0"/>
              </a:rPr>
              <a:t>www.theorsociety.com/DocumentRepository/Browse.aspx?ID=543  </a:t>
            </a:r>
            <a:r>
              <a:rPr lang="en-US" sz="1400" i="0" kern="1200" dirty="0" smtClean="0">
                <a:solidFill>
                  <a:srgbClr val="324FC8"/>
                </a:solidFill>
                <a:latin typeface="Arial Narrow" pitchFamily="34" charset="0"/>
                <a:ea typeface="+mn-ea"/>
                <a:cs typeface="+mn-cs"/>
              </a:rPr>
              <a:t>Starting to build a useful science of public policy choice</a:t>
            </a:r>
          </a:p>
          <a:p>
            <a:pPr>
              <a:buFont typeface="Arial" pitchFamily="34" charset="0"/>
              <a:buNone/>
            </a:pPr>
            <a:endParaRPr lang="en-GB" sz="1600" b="1" baseline="0" dirty="0" smtClean="0">
              <a:solidFill>
                <a:srgbClr val="0070C0"/>
              </a:solidFill>
              <a:latin typeface="Comic Sans MS" pitchFamily="66" charset="0"/>
            </a:endParaRPr>
          </a:p>
          <a:p>
            <a:pPr>
              <a:buFont typeface="Arial" pitchFamily="34" charset="0"/>
              <a:buChar char="•"/>
            </a:pPr>
            <a:endParaRPr lang="en-GB" sz="1600" b="1" baseline="0" dirty="0" smtClean="0">
              <a:solidFill>
                <a:srgbClr val="0070C0"/>
              </a:solidFill>
              <a:latin typeface="Comic Sans MS" pitchFamily="66" charset="0"/>
            </a:endParaRPr>
          </a:p>
          <a:p>
            <a:pPr>
              <a:buFont typeface="Arial" pitchFamily="34" charset="0"/>
              <a:buChar char="•"/>
            </a:pPr>
            <a:endParaRPr lang="en-GB" sz="1400" b="1" kern="1200" dirty="0">
              <a:solidFill>
                <a:srgbClr val="FF0000"/>
              </a:solidFill>
              <a:latin typeface="Comic Sans MS" pitchFamily="66" charset="0"/>
              <a:ea typeface="+mn-ea"/>
              <a:cs typeface="+mn-cs"/>
            </a:endParaRPr>
          </a:p>
        </p:txBody>
      </p:sp>
      <p:sp>
        <p:nvSpPr>
          <p:cNvPr id="4" name="Slide Number Placeholder 3"/>
          <p:cNvSpPr>
            <a:spLocks noGrp="1"/>
          </p:cNvSpPr>
          <p:nvPr>
            <p:ph type="sldNum" sz="quarter" idx="10"/>
          </p:nvPr>
        </p:nvSpPr>
        <p:spPr/>
        <p:txBody>
          <a:bodyPr/>
          <a:lstStyle/>
          <a:p>
            <a:fld id="{1075384C-85D8-4FEF-B065-F287074FD6A8}"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300"/>
              </a:spcAft>
              <a:buFont typeface="Arial" pitchFamily="34" charset="0"/>
              <a:buChar char="•"/>
            </a:pPr>
            <a:r>
              <a:rPr lang="en-GB" sz="1400" b="1" kern="1200" dirty="0" smtClean="0">
                <a:solidFill>
                  <a:schemeClr val="tx1"/>
                </a:solidFill>
                <a:latin typeface="Comic Sans MS" pitchFamily="66" charset="0"/>
                <a:ea typeface="+mn-ea"/>
                <a:cs typeface="+mn-cs"/>
              </a:rPr>
              <a:t> recent </a:t>
            </a:r>
            <a:r>
              <a:rPr lang="en-GB" sz="1400" b="1" dirty="0" smtClean="0">
                <a:latin typeface="Comic Sans MS" pitchFamily="66" charset="0"/>
              </a:rPr>
              <a:t>evidence of </a:t>
            </a:r>
            <a:r>
              <a:rPr lang="en-GB" sz="1400" b="1" baseline="0" dirty="0" smtClean="0">
                <a:latin typeface="Comic Sans MS" pitchFamily="66" charset="0"/>
              </a:rPr>
              <a:t>national interest</a:t>
            </a: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2014 joint event with civil service</a:t>
            </a:r>
          </a:p>
          <a:p>
            <a:pPr>
              <a:spcAft>
                <a:spcPts val="300"/>
              </a:spcAft>
              <a:buFont typeface="Arial" pitchFamily="34" charset="0"/>
              <a:buChar char="•"/>
            </a:pPr>
            <a:endParaRPr lang="en-GB" b="1" dirty="0" smtClean="0">
              <a:latin typeface="Comic Sans MS" pitchFamily="66" charset="0"/>
            </a:endParaRPr>
          </a:p>
          <a:p>
            <a:pPr defTabSz="914379">
              <a:spcAft>
                <a:spcPts val="300"/>
              </a:spcAft>
              <a:buFont typeface="Arial" pitchFamily="34" charset="0"/>
              <a:buChar char="•"/>
            </a:pPr>
            <a:r>
              <a:rPr lang="en-GB" b="1" dirty="0" smtClean="0">
                <a:latin typeface="Comic Sans MS" pitchFamily="66" charset="0"/>
              </a:rPr>
              <a:t> 7 </a:t>
            </a:r>
            <a:r>
              <a:rPr lang="en-GB" sz="1400" b="1" dirty="0" smtClean="0">
                <a:latin typeface="Comic Sans MS" pitchFamily="66" charset="0"/>
              </a:rPr>
              <a:t>cases presented -</a:t>
            </a:r>
            <a:r>
              <a:rPr lang="en-GB" sz="1400" b="1" baseline="0" dirty="0" smtClean="0">
                <a:latin typeface="Comic Sans MS" pitchFamily="66" charset="0"/>
              </a:rPr>
              <a:t> </a:t>
            </a:r>
            <a:r>
              <a:rPr lang="en-GB" sz="1400" b="1" dirty="0" smtClean="0">
                <a:latin typeface="Comic Sans MS" pitchFamily="66" charset="0"/>
              </a:rPr>
              <a:t> wide interest</a:t>
            </a:r>
          </a:p>
          <a:p>
            <a:pPr defTabSz="914379">
              <a:spcAft>
                <a:spcPts val="300"/>
              </a:spcAft>
              <a:buFont typeface="Arial" pitchFamily="34" charset="0"/>
              <a:buChar char="•"/>
            </a:pPr>
            <a:endParaRPr lang="en-GB" sz="1400" b="1" dirty="0" smtClean="0">
              <a:latin typeface="Comic Sans MS" pitchFamily="66" charset="0"/>
            </a:endParaRPr>
          </a:p>
          <a:p>
            <a:pPr defTabSz="914379">
              <a:spcAft>
                <a:spcPts val="300"/>
              </a:spcAft>
              <a:buFont typeface="Arial" pitchFamily="34" charset="0"/>
              <a:buChar char="•"/>
            </a:pPr>
            <a:r>
              <a:rPr lang="en-GB" sz="1400" b="1" dirty="0" smtClean="0">
                <a:latin typeface="Comic Sans MS" pitchFamily="66" charset="0"/>
              </a:rPr>
              <a:t> abstract indicates emphases of OR approach </a:t>
            </a:r>
          </a:p>
          <a:p>
            <a:pPr defTabSz="914379">
              <a:spcAft>
                <a:spcPts val="300"/>
              </a:spcAft>
              <a:buFont typeface="Arial" pitchFamily="34" charset="0"/>
              <a:buChar char="•"/>
            </a:pPr>
            <a:endParaRPr lang="en-GB" sz="1400" b="1" dirty="0" smtClean="0">
              <a:latin typeface="Comic Sans MS" pitchFamily="66" charset="0"/>
            </a:endParaRPr>
          </a:p>
          <a:p>
            <a:pPr defTabSz="914379">
              <a:spcAft>
                <a:spcPts val="300"/>
              </a:spcAft>
              <a:buFont typeface="Arial" pitchFamily="34" charset="0"/>
              <a:buChar char="•"/>
            </a:pPr>
            <a:r>
              <a:rPr lang="en-GB" sz="1400" b="1" dirty="0" smtClean="0">
                <a:latin typeface="Comic Sans MS" pitchFamily="66" charset="0"/>
              </a:rPr>
              <a:t> but is</a:t>
            </a:r>
            <a:r>
              <a:rPr lang="en-GB" sz="1400" b="1" baseline="0" dirty="0" smtClean="0">
                <a:latin typeface="Comic Sans MS" pitchFamily="66" charset="0"/>
              </a:rPr>
              <a:t> our OR community</a:t>
            </a:r>
            <a:r>
              <a:rPr lang="en-GB" sz="1400" b="1" dirty="0" smtClean="0">
                <a:latin typeface="Comic Sans MS" pitchFamily="66" charset="0"/>
              </a:rPr>
              <a:t> equipped?</a:t>
            </a:r>
          </a:p>
          <a:p>
            <a:pPr defTabSz="914379">
              <a:spcAft>
                <a:spcPts val="300"/>
              </a:spcAft>
              <a:buFont typeface="Arial" pitchFamily="34" charset="0"/>
              <a:buChar char="•"/>
            </a:pPr>
            <a:endParaRPr lang="en-GB" sz="1400" b="1" dirty="0" smtClean="0">
              <a:latin typeface="Comic Sans MS" pitchFamily="66" charset="0"/>
            </a:endParaRPr>
          </a:p>
          <a:p>
            <a:pPr defTabSz="914379">
              <a:spcAft>
                <a:spcPts val="300"/>
              </a:spcAft>
              <a:buFont typeface="Arial" pitchFamily="34" charset="0"/>
              <a:buChar char="•"/>
            </a:pPr>
            <a:r>
              <a:rPr lang="en-GB" sz="1400" b="1" dirty="0" smtClean="0">
                <a:latin typeface="Comic Sans MS" pitchFamily="66" charset="0"/>
              </a:rPr>
              <a:t> </a:t>
            </a:r>
            <a:r>
              <a:rPr lang="en-GB" sz="1400" b="1" dirty="0" smtClean="0">
                <a:solidFill>
                  <a:srgbClr val="FF0000"/>
                </a:solidFill>
                <a:latin typeface="Comic Sans MS" pitchFamily="66" charset="0"/>
              </a:rPr>
              <a:t>developments since 2014 – destabilising votes in 2016</a:t>
            </a:r>
          </a:p>
          <a:p>
            <a:pPr defTabSz="914379">
              <a:spcAft>
                <a:spcPts val="300"/>
              </a:spcAft>
              <a:buFont typeface="Arial" pitchFamily="34" charset="0"/>
              <a:buChar char="•"/>
            </a:pPr>
            <a:endParaRPr lang="en-GB" sz="1400" b="1" dirty="0" smtClean="0">
              <a:latin typeface="Comic Sans MS" pitchFamily="66" charset="0"/>
            </a:endParaRPr>
          </a:p>
          <a:p>
            <a:pPr>
              <a:spcAft>
                <a:spcPts val="300"/>
              </a:spcAft>
            </a:pPr>
            <a:r>
              <a:rPr lang="en-GB" sz="1400" b="1" dirty="0" smtClean="0">
                <a:latin typeface="Comic Sans MS" pitchFamily="66" charset="0"/>
              </a:rPr>
              <a:t> </a:t>
            </a:r>
            <a:r>
              <a:rPr lang="en-GB" sz="1400" b="1" i="1" dirty="0" smtClean="0">
                <a:solidFill>
                  <a:srgbClr val="324FC8"/>
                </a:solidFill>
                <a:latin typeface="Arial Narrow" pitchFamily="34" charset="0"/>
              </a:rPr>
              <a:t>--------------------------------------------------------------</a:t>
            </a:r>
          </a:p>
          <a:p>
            <a:pPr>
              <a:spcAft>
                <a:spcPts val="300"/>
              </a:spcAft>
            </a:pPr>
            <a:r>
              <a:rPr lang="en-GB" sz="1100" b="1" i="1" dirty="0" smtClean="0">
                <a:solidFill>
                  <a:srgbClr val="324FC8"/>
                </a:solidFill>
                <a:latin typeface="Arial Narrow" pitchFamily="34" charset="0"/>
              </a:rPr>
              <a:t>Report</a:t>
            </a:r>
            <a:r>
              <a:rPr lang="en-GB" sz="1100" b="1" i="1" baseline="0" dirty="0" smtClean="0">
                <a:solidFill>
                  <a:srgbClr val="324FC8"/>
                </a:solidFill>
                <a:latin typeface="Arial Narrow" pitchFamily="34" charset="0"/>
              </a:rPr>
              <a:t> of the event:</a:t>
            </a:r>
            <a:r>
              <a:rPr lang="en-GB" sz="1100" b="1" i="1" dirty="0" smtClean="0">
                <a:solidFill>
                  <a:srgbClr val="324FC8"/>
                </a:solidFill>
                <a:latin typeface="Arial Narrow" pitchFamily="34" charset="0"/>
              </a:rPr>
              <a:t> </a:t>
            </a:r>
          </a:p>
          <a:p>
            <a:pPr>
              <a:spcAft>
                <a:spcPts val="300"/>
              </a:spcAft>
            </a:pPr>
            <a:r>
              <a:rPr lang="en-GB" sz="1100" i="1" kern="1200" dirty="0" smtClean="0">
                <a:solidFill>
                  <a:srgbClr val="324FC8"/>
                </a:solidFill>
                <a:latin typeface="Arial Narrow" pitchFamily="34" charset="0"/>
                <a:ea typeface="+mn-ea"/>
                <a:cs typeface="+mn-cs"/>
              </a:rPr>
              <a:t>www.theorsociety.com/Media/DocRepository/11/InsideOR_LoRes_Jul14iou_27062014092450.pdf#pagemode=bookmarks</a:t>
            </a:r>
          </a:p>
          <a:p>
            <a:pPr defTabSz="914379">
              <a:spcAft>
                <a:spcPts val="300"/>
              </a:spcAft>
              <a:buFont typeface="Arial" pitchFamily="34" charset="0"/>
              <a:buChar char="•"/>
            </a:pPr>
            <a:endParaRPr lang="en-GB" sz="1400" i="1" kern="1200" dirty="0" smtClean="0">
              <a:solidFill>
                <a:srgbClr val="324FC8"/>
              </a:solidFill>
              <a:latin typeface="Arial Narrow" pitchFamily="34" charset="0"/>
              <a:ea typeface="+mn-ea"/>
              <a:cs typeface="+mn-cs"/>
            </a:endParaRPr>
          </a:p>
          <a:p>
            <a:pPr defTabSz="914358">
              <a:spcAft>
                <a:spcPts val="300"/>
              </a:spcAft>
              <a:buFont typeface="Arial" pitchFamily="34" charset="0"/>
              <a:buChar char="•"/>
            </a:pPr>
            <a:endParaRPr lang="en-GB" sz="1400" i="1" kern="1200" dirty="0" smtClean="0">
              <a:solidFill>
                <a:srgbClr val="324FC8"/>
              </a:solidFill>
              <a:latin typeface="Arial Narrow" pitchFamily="34" charset="0"/>
              <a:ea typeface="+mn-ea"/>
              <a:cs typeface="+mn-cs"/>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sz="1400" b="1" dirty="0" smtClean="0">
                <a:latin typeface="Comic Sans MS" pitchFamily="66" charset="0"/>
              </a:rPr>
              <a:t> UK no longer in vanguard of this movement -  nor is OR</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current outlook: further diffuse progress with few links</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BUT OR has demonstrated its capacity to pioneer</a:t>
            </a:r>
          </a:p>
          <a:p>
            <a:pPr>
              <a:buFont typeface="Arial" pitchFamily="34" charset="0"/>
              <a:buChar char="•"/>
            </a:pPr>
            <a:endParaRPr lang="en-GB" sz="1400" b="1" dirty="0" smtClean="0">
              <a:latin typeface="Comic Sans MS" pitchFamily="66" charset="0"/>
            </a:endParaRPr>
          </a:p>
          <a:p>
            <a:pPr>
              <a:buFont typeface="Arial" pitchFamily="34" charset="0"/>
              <a:buChar char="•"/>
            </a:pPr>
            <a:r>
              <a:rPr lang="en-GB" sz="1400" b="1" dirty="0" smtClean="0">
                <a:latin typeface="Comic Sans MS" pitchFamily="66" charset="0"/>
              </a:rPr>
              <a:t> </a:t>
            </a:r>
            <a:r>
              <a:rPr lang="en-GB" sz="1400" b="1" dirty="0" smtClean="0">
                <a:solidFill>
                  <a:srgbClr val="FF0000"/>
                </a:solidFill>
                <a:latin typeface="Comic Sans MS" pitchFamily="66" charset="0"/>
              </a:rPr>
              <a:t>can we rebuild [public policy design] momentum in UK OR?</a:t>
            </a:r>
          </a:p>
          <a:p>
            <a:pPr>
              <a:buFont typeface="Arial" pitchFamily="34" charset="0"/>
              <a:buChar char="•"/>
            </a:pPr>
            <a:endParaRPr lang="en-GB" sz="1400" b="1" dirty="0" smtClean="0">
              <a:solidFill>
                <a:srgbClr val="FF0000"/>
              </a:solidFill>
              <a:latin typeface="Comic Sans MS" pitchFamily="66" charset="0"/>
            </a:endParaRPr>
          </a:p>
          <a:p>
            <a:pPr>
              <a:buFont typeface="Arial" pitchFamily="34" charset="0"/>
              <a:buChar char="•"/>
            </a:pPr>
            <a:r>
              <a:rPr lang="en-GB" sz="1400" b="1" dirty="0" smtClean="0">
                <a:solidFill>
                  <a:srgbClr val="FF0000"/>
                </a:solidFill>
                <a:latin typeface="Comic Sans MS" pitchFamily="66" charset="0"/>
              </a:rPr>
              <a:t> strength in government OR – but currently many pressures</a:t>
            </a:r>
          </a:p>
          <a:p>
            <a:pPr>
              <a:buFont typeface="Arial" pitchFamily="34" charset="0"/>
              <a:buChar char="•"/>
            </a:pPr>
            <a:endParaRPr lang="en-GB" sz="1400" b="1" dirty="0" smtClean="0">
              <a:solidFill>
                <a:srgbClr val="FF0000"/>
              </a:solidFill>
              <a:latin typeface="Comic Sans MS" pitchFamily="66" charset="0"/>
            </a:endParaRPr>
          </a:p>
          <a:p>
            <a:pPr>
              <a:buFont typeface="Arial" pitchFamily="34" charset="0"/>
              <a:buChar char="•"/>
            </a:pPr>
            <a:r>
              <a:rPr lang="en-GB" sz="1400" b="1" dirty="0" smtClean="0">
                <a:solidFill>
                  <a:srgbClr val="FF0000"/>
                </a:solidFill>
                <a:latin typeface="Comic Sans MS" pitchFamily="66" charset="0"/>
              </a:rPr>
              <a:t> look to universities: OR + policy partners.  </a:t>
            </a:r>
          </a:p>
          <a:p>
            <a:pPr>
              <a:buFont typeface="Arial" pitchFamily="34" charset="0"/>
              <a:buChar char="•"/>
            </a:pPr>
            <a:endParaRPr lang="en-GB" sz="1400" b="1" dirty="0" smtClean="0">
              <a:solidFill>
                <a:srgbClr val="FF0000"/>
              </a:solidFill>
              <a:latin typeface="Comic Sans MS" pitchFamily="66" charset="0"/>
            </a:endParaRPr>
          </a:p>
          <a:p>
            <a:pPr>
              <a:buFont typeface="Arial" pitchFamily="34" charset="0"/>
              <a:buChar char="•"/>
            </a:pPr>
            <a:r>
              <a:rPr lang="en-GB" sz="1400" b="1" dirty="0" smtClean="0">
                <a:solidFill>
                  <a:srgbClr val="FF0000"/>
                </a:solidFill>
                <a:latin typeface="Comic Sans MS" pitchFamily="66" charset="0"/>
              </a:rPr>
              <a:t> exciting opportunity to start building a nucleus</a:t>
            </a:r>
          </a:p>
          <a:p>
            <a:pPr>
              <a:buFont typeface="Arial" pitchFamily="34" charset="0"/>
              <a:buChar char="•"/>
            </a:pPr>
            <a:endParaRPr lang="en-GB" sz="1400" b="1" dirty="0" smtClean="0">
              <a:solidFill>
                <a:srgbClr val="FF0000"/>
              </a:solidFill>
              <a:latin typeface="Comic Sans MS" pitchFamily="66" charset="0"/>
            </a:endParaRPr>
          </a:p>
          <a:p>
            <a:pPr>
              <a:buFont typeface="Arial" pitchFamily="34" charset="0"/>
              <a:buChar char="•"/>
            </a:pPr>
            <a:r>
              <a:rPr lang="en-GB" sz="1400" b="1" dirty="0" smtClean="0">
                <a:solidFill>
                  <a:srgbClr val="FF0000"/>
                </a:solidFill>
                <a:latin typeface="Comic Sans MS" pitchFamily="66" charset="0"/>
              </a:rPr>
              <a:t> Potential for consortium?  [LANCS/ESPRC as precedent]</a:t>
            </a:r>
          </a:p>
          <a:p>
            <a:pPr>
              <a:buFont typeface="Arial" pitchFamily="34" charset="0"/>
              <a:buChar char="•"/>
            </a:pPr>
            <a:endParaRPr lang="en-GB" sz="1400" b="1" dirty="0" smtClean="0">
              <a:solidFill>
                <a:srgbClr val="FF0000"/>
              </a:solidFill>
              <a:latin typeface="Comic Sans MS" pitchFamily="66" charset="0"/>
            </a:endParaRPr>
          </a:p>
          <a:p>
            <a:pPr>
              <a:buFont typeface="Arial" pitchFamily="34" charset="0"/>
              <a:buChar char="•"/>
            </a:pPr>
            <a:r>
              <a:rPr lang="en-GB" sz="1400" b="1" dirty="0" smtClean="0">
                <a:solidFill>
                  <a:srgbClr val="FF0000"/>
                </a:solidFill>
                <a:latin typeface="Comic Sans MS" pitchFamily="66" charset="0"/>
              </a:rPr>
              <a:t> propose start with meeting of prospective partners</a:t>
            </a:r>
          </a:p>
          <a:p>
            <a:pPr>
              <a:buFont typeface="Arial" pitchFamily="34" charset="0"/>
              <a:buChar char="•"/>
            </a:pPr>
            <a:endParaRPr lang="en-GB" sz="1400" b="1" dirty="0" smtClean="0">
              <a:solidFill>
                <a:srgbClr val="FF0000"/>
              </a:solidFill>
              <a:latin typeface="Comic Sans MS" pitchFamily="66" charset="0"/>
            </a:endParaRPr>
          </a:p>
          <a:p>
            <a:pPr>
              <a:buFont typeface="Arial" pitchFamily="34" charset="0"/>
              <a:buChar char="•"/>
            </a:pPr>
            <a:r>
              <a:rPr lang="en-GB" sz="1400" b="1" dirty="0" smtClean="0">
                <a:solidFill>
                  <a:srgbClr val="FF0000"/>
                </a:solidFill>
                <a:latin typeface="Comic Sans MS" pitchFamily="66" charset="0"/>
              </a:rPr>
              <a:t> some of these may indicate their interest today </a:t>
            </a:r>
          </a:p>
          <a:p>
            <a:pPr>
              <a:buFont typeface="Arial" pitchFamily="34" charset="0"/>
              <a:buNone/>
            </a:pPr>
            <a:r>
              <a:rPr lang="en-GB" sz="1400" b="1" kern="1200" dirty="0" smtClean="0">
                <a:solidFill>
                  <a:srgbClr val="0070C0"/>
                </a:solidFill>
                <a:latin typeface="Comic Sans MS" pitchFamily="66" charset="0"/>
                <a:ea typeface="+mn-ea"/>
                <a:cs typeface="+mn-cs"/>
              </a:rPr>
              <a:t>------------------------------------------</a:t>
            </a:r>
          </a:p>
          <a:p>
            <a:pPr>
              <a:buFont typeface="Arial" pitchFamily="34" charset="0"/>
              <a:buNone/>
            </a:pPr>
            <a:r>
              <a:rPr lang="en-GB" sz="1200" b="1" i="1" dirty="0" smtClean="0">
                <a:solidFill>
                  <a:srgbClr val="0070C0"/>
                </a:solidFill>
                <a:latin typeface="Arial Narrow" pitchFamily="34" charset="0"/>
              </a:rPr>
              <a:t>Discussion</a:t>
            </a:r>
            <a:r>
              <a:rPr lang="en-GB" sz="1200" b="1" i="1" baseline="0" dirty="0" smtClean="0">
                <a:solidFill>
                  <a:srgbClr val="0070C0"/>
                </a:solidFill>
                <a:latin typeface="Arial Narrow" pitchFamily="34" charset="0"/>
              </a:rPr>
              <a:t> paper: </a:t>
            </a:r>
            <a:r>
              <a:rPr lang="en-GB" sz="1200" i="1" dirty="0" smtClean="0">
                <a:solidFill>
                  <a:srgbClr val="0070C0"/>
                </a:solidFill>
                <a:latin typeface="Arial Narrow" pitchFamily="34" charset="0"/>
              </a:rPr>
              <a:t>www.theorsociety.com/DocumentRepository/Browse.aspx?ID=543  </a:t>
            </a:r>
            <a:r>
              <a:rPr lang="en-US" sz="1200" i="0" kern="1200" dirty="0" smtClean="0">
                <a:solidFill>
                  <a:srgbClr val="0070C0"/>
                </a:solidFill>
                <a:latin typeface="Arial Narrow" pitchFamily="34" charset="0"/>
                <a:ea typeface="+mn-ea"/>
                <a:cs typeface="+mn-cs"/>
              </a:rPr>
              <a:t>Starting to build a useful science of public policy choice</a:t>
            </a:r>
            <a:endParaRPr lang="en-GB" sz="1200" b="1" kern="1200" dirty="0" smtClean="0">
              <a:solidFill>
                <a:srgbClr val="0070C0"/>
              </a:solidFill>
              <a:latin typeface="Comic Sans MS" pitchFamily="66" charset="0"/>
              <a:ea typeface="+mn-ea"/>
              <a:cs typeface="+mn-cs"/>
            </a:endParaRPr>
          </a:p>
          <a:p>
            <a:pPr>
              <a:buFont typeface="Arial" pitchFamily="34" charset="0"/>
              <a:buChar char="•"/>
            </a:pPr>
            <a:endParaRPr lang="en-GB" sz="1400" b="1" dirty="0">
              <a:solidFill>
                <a:srgbClr val="FF0000"/>
              </a:solidFill>
              <a:latin typeface="Comic Sans MS" pitchFamily="66" charset="0"/>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30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300"/>
              </a:spcAft>
              <a:buFont typeface="Arial" pitchFamily="34" charset="0"/>
              <a:buChar char="•"/>
            </a:pPr>
            <a:r>
              <a:rPr lang="en-GB" dirty="0" smtClean="0"/>
              <a:t> </a:t>
            </a:r>
            <a:r>
              <a:rPr lang="en-GB" sz="1400" b="1" kern="1200" dirty="0" smtClean="0">
                <a:solidFill>
                  <a:schemeClr val="tx1"/>
                </a:solidFill>
                <a:latin typeface="Comic Sans MS" pitchFamily="66" charset="0"/>
                <a:ea typeface="+mn-ea"/>
                <a:cs typeface="+mn-cs"/>
              </a:rPr>
              <a:t>policy design not only at national level</a:t>
            </a:r>
          </a:p>
          <a:p>
            <a:pPr>
              <a:spcAft>
                <a:spcPts val="300"/>
              </a:spcAft>
              <a:buFont typeface="Arial" pitchFamily="34" charset="0"/>
              <a:buChar char="•"/>
            </a:pPr>
            <a:endParaRPr lang="en-GB" dirty="0" smtClean="0"/>
          </a:p>
          <a:p>
            <a:pPr>
              <a:spcAft>
                <a:spcPts val="300"/>
              </a:spcAft>
              <a:buFont typeface="Arial" pitchFamily="34" charset="0"/>
              <a:buChar char="•"/>
            </a:pPr>
            <a:r>
              <a:rPr lang="en-GB" dirty="0" smtClean="0"/>
              <a:t> an </a:t>
            </a:r>
            <a:r>
              <a:rPr lang="en-GB" sz="1400" b="1" dirty="0" smtClean="0">
                <a:latin typeface="Comic Sans MS" pitchFamily="66" charset="0"/>
              </a:rPr>
              <a:t>early OR project in public policy design</a:t>
            </a: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new land policy system 1973: counties “strategic”</a:t>
            </a:r>
          </a:p>
          <a:p>
            <a:pPr>
              <a:spcAft>
                <a:spcPts val="300"/>
              </a:spcAft>
              <a:buFont typeface="Arial" pitchFamily="34" charset="0"/>
              <a:buChar char="•"/>
            </a:pPr>
            <a:endParaRPr lang="en-GB" sz="1400" i="1" kern="1200" dirty="0" smtClean="0">
              <a:solidFill>
                <a:srgbClr val="324FC8"/>
              </a:solidFill>
              <a:latin typeface="Arial Narrow" pitchFamily="34" charset="0"/>
              <a:ea typeface="+mn-ea"/>
              <a:cs typeface="+mn-cs"/>
            </a:endParaRPr>
          </a:p>
          <a:p>
            <a:pPr>
              <a:spcAft>
                <a:spcPts val="300"/>
              </a:spcAft>
              <a:buFont typeface="Arial" pitchFamily="34" charset="0"/>
              <a:buChar char="•"/>
            </a:pPr>
            <a:r>
              <a:rPr lang="en-GB" sz="1400" b="1" dirty="0" smtClean="0">
                <a:latin typeface="Comic Sans MS" pitchFamily="66" charset="0"/>
              </a:rPr>
              <a:t> “structure plan” - POLICY STATEMENTS not maps</a:t>
            </a:r>
          </a:p>
          <a:p>
            <a:pPr>
              <a:spcAft>
                <a:spcPts val="300"/>
              </a:spcAft>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tests of compatibility</a:t>
            </a:r>
            <a:r>
              <a:rPr lang="en-GB" sz="1400" b="1" baseline="0" dirty="0" smtClean="0">
                <a:latin typeface="Comic Sans MS" pitchFamily="66" charset="0"/>
              </a:rPr>
              <a:t> – choices of WORDING</a:t>
            </a:r>
            <a:endParaRPr lang="en-GB" sz="1400" b="1" dirty="0" smtClean="0">
              <a:latin typeface="Comic Sans MS" pitchFamily="66" charset="0"/>
            </a:endParaRP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worked with 6 counties + attended “examinations in public”</a:t>
            </a: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building compatibility matrices - other counties adopted</a:t>
            </a: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a:t>
            </a:r>
            <a:r>
              <a:rPr lang="en-GB" sz="1400" b="1" dirty="0" smtClean="0">
                <a:solidFill>
                  <a:srgbClr val="FF0000"/>
                </a:solidFill>
                <a:latin typeface="Comic Sans MS" pitchFamily="66" charset="0"/>
              </a:rPr>
              <a:t>wider implications demonstrated for public policy design</a:t>
            </a:r>
            <a:endParaRPr lang="en-GB" sz="1400" b="1" dirty="0" smtClean="0">
              <a:latin typeface="Comic Sans MS" pitchFamily="66" charset="0"/>
            </a:endParaRPr>
          </a:p>
          <a:p>
            <a:pPr>
              <a:spcAft>
                <a:spcPts val="300"/>
              </a:spcAft>
              <a:buFont typeface="Arial" pitchFamily="34" charset="0"/>
              <a:buChar char="•"/>
            </a:pPr>
            <a:endParaRPr lang="en-GB" sz="1400" b="1" dirty="0" smtClean="0">
              <a:latin typeface="Comic Sans MS" pitchFamily="66" charset="0"/>
            </a:endParaRPr>
          </a:p>
          <a:p>
            <a:pPr>
              <a:spcAft>
                <a:spcPts val="300"/>
              </a:spcAft>
            </a:pPr>
            <a:r>
              <a:rPr lang="en-GB" sz="1600" b="1" i="1" dirty="0" smtClean="0">
                <a:solidFill>
                  <a:srgbClr val="324FC8"/>
                </a:solidFill>
                <a:latin typeface="Arial Narrow" pitchFamily="34" charset="0"/>
              </a:rPr>
              <a:t>-------------------------------------------------------------</a:t>
            </a:r>
          </a:p>
          <a:p>
            <a:pPr marL="0" marR="0" indent="0" algn="l" defTabSz="914400" rtl="0" eaLnBrk="1" fontAlgn="auto" latinLnBrk="0" hangingPunct="1">
              <a:lnSpc>
                <a:spcPct val="100000"/>
              </a:lnSpc>
              <a:spcBef>
                <a:spcPts val="0"/>
              </a:spcBef>
              <a:spcAft>
                <a:spcPts val="300"/>
              </a:spcAft>
              <a:buClrTx/>
              <a:buSzTx/>
              <a:buFontTx/>
              <a:buNone/>
              <a:tabLst/>
              <a:defRPr/>
            </a:pPr>
            <a:r>
              <a:rPr lang="en-US" sz="1100" b="1" i="1" u="none" kern="1200" dirty="0" smtClean="0">
                <a:solidFill>
                  <a:srgbClr val="0070C0"/>
                </a:solidFill>
                <a:latin typeface="Arial Narrow" pitchFamily="34" charset="0"/>
                <a:ea typeface="+mn-ea"/>
                <a:cs typeface="+mn-cs"/>
              </a:rPr>
              <a:t>Published</a:t>
            </a:r>
            <a:r>
              <a:rPr lang="en-US" sz="1100" b="1" i="1" u="none" kern="1200" baseline="0" dirty="0" smtClean="0">
                <a:solidFill>
                  <a:srgbClr val="0070C0"/>
                </a:solidFill>
                <a:latin typeface="Arial Narrow" pitchFamily="34" charset="0"/>
                <a:ea typeface="+mn-ea"/>
                <a:cs typeface="+mn-cs"/>
              </a:rPr>
              <a:t> articles:</a:t>
            </a:r>
            <a:r>
              <a:rPr lang="en-US" sz="1100" b="1" i="1" u="none" kern="1200" dirty="0" smtClean="0">
                <a:solidFill>
                  <a:srgbClr val="0070C0"/>
                </a:solidFill>
                <a:latin typeface="Arial Narrow" pitchFamily="34" charset="0"/>
                <a:ea typeface="+mn-ea"/>
                <a:cs typeface="+mn-cs"/>
              </a:rPr>
              <a:t>  </a:t>
            </a:r>
            <a:r>
              <a:rPr lang="en-US" sz="1100" b="0" i="0" u="none" kern="1200" dirty="0" err="1" smtClean="0">
                <a:solidFill>
                  <a:srgbClr val="0070C0"/>
                </a:solidFill>
                <a:latin typeface="Arial Narrow" pitchFamily="34" charset="0"/>
                <a:ea typeface="+mn-ea"/>
                <a:cs typeface="+mn-cs"/>
              </a:rPr>
              <a:t>Hickling</a:t>
            </a:r>
            <a:r>
              <a:rPr lang="en-US" sz="1100" b="0" i="0" u="none" kern="1200" dirty="0" smtClean="0">
                <a:solidFill>
                  <a:srgbClr val="0070C0"/>
                </a:solidFill>
                <a:latin typeface="Arial Narrow" pitchFamily="34" charset="0"/>
                <a:ea typeface="+mn-ea"/>
                <a:cs typeface="+mn-cs"/>
              </a:rPr>
              <a:t> A. (1978) </a:t>
            </a:r>
            <a:r>
              <a:rPr lang="en-US" sz="1100" b="1" i="1" kern="1200" dirty="0" smtClean="0">
                <a:solidFill>
                  <a:srgbClr val="0070C0"/>
                </a:solidFill>
                <a:latin typeface="Arial Narrow" pitchFamily="34" charset="0"/>
                <a:ea typeface="+mn-ea"/>
                <a:cs typeface="+mn-cs"/>
              </a:rPr>
              <a:t> </a:t>
            </a:r>
            <a:r>
              <a:rPr lang="en-US" sz="1100" i="1" kern="1200" dirty="0" smtClean="0">
                <a:solidFill>
                  <a:srgbClr val="0070C0"/>
                </a:solidFill>
                <a:latin typeface="Arial Narrow" pitchFamily="34" charset="0"/>
                <a:ea typeface="+mn-ea"/>
                <a:cs typeface="+mn-cs"/>
              </a:rPr>
              <a:t>AIDA and the levels of Choice in Structure Plans. </a:t>
            </a:r>
            <a:r>
              <a:rPr lang="en-US" sz="1100" kern="1200" dirty="0" smtClean="0">
                <a:solidFill>
                  <a:srgbClr val="0070C0"/>
                </a:solidFill>
                <a:latin typeface="Arial Narrow" pitchFamily="34" charset="0"/>
                <a:ea typeface="+mn-ea"/>
                <a:cs typeface="+mn-cs"/>
              </a:rPr>
              <a:t>In </a:t>
            </a:r>
            <a:r>
              <a:rPr lang="en-US" sz="1100" b="1" kern="1200" dirty="0" smtClean="0">
                <a:solidFill>
                  <a:srgbClr val="0070C0"/>
                </a:solidFill>
                <a:latin typeface="Arial Narrow" pitchFamily="34" charset="0"/>
                <a:ea typeface="+mn-ea"/>
                <a:cs typeface="+mn-cs"/>
              </a:rPr>
              <a:t>Town Planning Review</a:t>
            </a:r>
            <a:r>
              <a:rPr lang="en-US" sz="1100" kern="1200" dirty="0" smtClean="0">
                <a:solidFill>
                  <a:srgbClr val="0070C0"/>
                </a:solidFill>
                <a:latin typeface="Arial Narrow" pitchFamily="34" charset="0"/>
                <a:ea typeface="+mn-ea"/>
                <a:cs typeface="+mn-cs"/>
              </a:rPr>
              <a:t>, </a:t>
            </a:r>
            <a:r>
              <a:rPr lang="en-US" sz="1100" b="1" kern="1200" dirty="0" smtClean="0">
                <a:solidFill>
                  <a:srgbClr val="0070C0"/>
                </a:solidFill>
                <a:latin typeface="Arial Narrow" pitchFamily="34" charset="0"/>
                <a:ea typeface="+mn-ea"/>
                <a:cs typeface="+mn-cs"/>
              </a:rPr>
              <a:t>49</a:t>
            </a:r>
            <a:r>
              <a:rPr lang="en-US" sz="1100" kern="1200" dirty="0" smtClean="0">
                <a:solidFill>
                  <a:srgbClr val="0070C0"/>
                </a:solidFill>
                <a:latin typeface="Arial Narrow" pitchFamily="34" charset="0"/>
                <a:ea typeface="+mn-ea"/>
                <a:cs typeface="+mn-cs"/>
              </a:rPr>
              <a:t>, 459-75</a:t>
            </a:r>
          </a:p>
          <a:p>
            <a:r>
              <a:rPr lang="en-GB" sz="1100" i="1" kern="1200" dirty="0" smtClean="0">
                <a:solidFill>
                  <a:srgbClr val="0070C0"/>
                </a:solidFill>
                <a:latin typeface="Arial Narrow" pitchFamily="34" charset="0"/>
                <a:ea typeface="+mn-ea"/>
                <a:cs typeface="+mn-cs"/>
              </a:rPr>
              <a:t>Friend J, </a:t>
            </a:r>
            <a:r>
              <a:rPr lang="en-GB" sz="1100" i="1" kern="1200" dirty="0" err="1" smtClean="0">
                <a:solidFill>
                  <a:srgbClr val="0070C0"/>
                </a:solidFill>
                <a:latin typeface="Arial Narrow" pitchFamily="34" charset="0"/>
                <a:ea typeface="+mn-ea"/>
                <a:cs typeface="+mn-cs"/>
              </a:rPr>
              <a:t>Laffin</a:t>
            </a:r>
            <a:r>
              <a:rPr lang="en-GB" sz="1100" i="1" kern="1200" dirty="0" smtClean="0">
                <a:solidFill>
                  <a:srgbClr val="0070C0"/>
                </a:solidFill>
                <a:latin typeface="Arial Narrow" pitchFamily="34" charset="0"/>
                <a:ea typeface="+mn-ea"/>
                <a:cs typeface="+mn-cs"/>
              </a:rPr>
              <a:t> M and Norris M. (1981)  Competition in Public Policy: the Structure Plan as Arena.  In</a:t>
            </a:r>
            <a:r>
              <a:rPr lang="en-GB" sz="1200" kern="1200" dirty="0" smtClean="0">
                <a:solidFill>
                  <a:schemeClr val="tx1"/>
                </a:solidFill>
                <a:latin typeface="+mn-lt"/>
                <a:ea typeface="+mn-ea"/>
                <a:cs typeface="+mn-cs"/>
              </a:rPr>
              <a:t> </a:t>
            </a:r>
            <a:r>
              <a:rPr lang="en-GB" sz="1100" b="1" i="0" kern="1200" dirty="0" smtClean="0">
                <a:solidFill>
                  <a:srgbClr val="0070C0"/>
                </a:solidFill>
                <a:latin typeface="Arial Narrow" pitchFamily="34" charset="0"/>
                <a:ea typeface="+mn-ea"/>
                <a:cs typeface="+mn-cs"/>
              </a:rPr>
              <a:t>Public Administration</a:t>
            </a:r>
            <a:r>
              <a:rPr lang="en-GB" sz="1100" i="1" kern="1200" dirty="0" smtClean="0">
                <a:solidFill>
                  <a:srgbClr val="0070C0"/>
                </a:solidFill>
                <a:latin typeface="Arial Narrow" pitchFamily="34" charset="0"/>
                <a:ea typeface="+mn-ea"/>
                <a:cs typeface="+mn-cs"/>
              </a:rPr>
              <a:t>, 59, 441-62.</a:t>
            </a:r>
          </a:p>
          <a:p>
            <a:pPr marL="0" marR="0" indent="0" algn="l" defTabSz="914400" rtl="0" eaLnBrk="1" fontAlgn="auto" latinLnBrk="0" hangingPunct="1">
              <a:lnSpc>
                <a:spcPct val="100000"/>
              </a:lnSpc>
              <a:spcBef>
                <a:spcPts val="0"/>
              </a:spcBef>
              <a:spcAft>
                <a:spcPts val="300"/>
              </a:spcAft>
              <a:buClrTx/>
              <a:buSzTx/>
              <a:buFontTx/>
              <a:buNone/>
              <a:tabLst/>
              <a:defRPr/>
            </a:pPr>
            <a:endParaRPr lang="en-GB" sz="1100" kern="1200" dirty="0" smtClean="0">
              <a:solidFill>
                <a:srgbClr val="0070C0"/>
              </a:solidFill>
              <a:latin typeface="Arial Narrow" pitchFamily="34" charset="0"/>
              <a:ea typeface="+mn-ea"/>
              <a:cs typeface="+mn-cs"/>
            </a:endParaRPr>
          </a:p>
          <a:p>
            <a:pPr>
              <a:spcAft>
                <a:spcPts val="300"/>
              </a:spcAft>
            </a:pPr>
            <a:endParaRPr lang="en-GB" sz="1400" i="1" dirty="0" smtClean="0">
              <a:solidFill>
                <a:srgbClr val="324FC8"/>
              </a:solidFill>
              <a:latin typeface="Arial Narrow" pitchFamily="34" charset="0"/>
            </a:endParaRPr>
          </a:p>
          <a:p>
            <a:pPr>
              <a:spcAft>
                <a:spcPts val="300"/>
              </a:spcAft>
              <a:buFont typeface="Arial" pitchFamily="34" charset="0"/>
              <a:buChar char="•"/>
            </a:pPr>
            <a:endParaRPr lang="en-GB" sz="1400" b="1" dirty="0" smtClean="0">
              <a:latin typeface="Comic Sans MS" pitchFamily="66" charset="0"/>
            </a:endParaRPr>
          </a:p>
          <a:p>
            <a:pPr defTabSz="914358">
              <a:spcAft>
                <a:spcPts val="300"/>
              </a:spcAft>
              <a:buFont typeface="Arial" pitchFamily="34" charset="0"/>
              <a:buChar char="•"/>
            </a:pPr>
            <a:endParaRPr lang="en-GB" sz="1400" dirty="0"/>
          </a:p>
        </p:txBody>
      </p:sp>
      <p:sp>
        <p:nvSpPr>
          <p:cNvPr id="4" name="Slide Number Placeholder 3"/>
          <p:cNvSpPr>
            <a:spLocks noGrp="1"/>
          </p:cNvSpPr>
          <p:nvPr>
            <p:ph type="sldNum" sz="quarter" idx="10"/>
          </p:nvPr>
        </p:nvSpPr>
        <p:spPr/>
        <p:txBody>
          <a:bodyPr/>
          <a:lstStyle/>
          <a:p>
            <a:fld id="{B68B2D6D-1E16-4C97-9439-0240188A858C}"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300"/>
              </a:spcAft>
              <a:buFont typeface="Arial" pitchFamily="34" charset="0"/>
              <a:buChar char="•"/>
            </a:pPr>
            <a:r>
              <a:rPr lang="en-GB" sz="1400" b="1" dirty="0" smtClean="0">
                <a:latin typeface="Comic Sans MS" pitchFamily="66" charset="0"/>
              </a:rPr>
              <a:t> essence of policy [vs. strategy]</a:t>
            </a: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generic “whenever” [c.f. law] vs. specific “if”</a:t>
            </a:r>
          </a:p>
          <a:p>
            <a:pPr>
              <a:spcAft>
                <a:spcPts val="300"/>
              </a:spcAft>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choices of WORDING become critical </a:t>
            </a: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harder vs. softer – qualifiers</a:t>
            </a: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solidFill>
                  <a:srgbClr val="FF0000"/>
                </a:solidFill>
                <a:latin typeface="Comic Sans MS" pitchFamily="66" charset="0"/>
              </a:rPr>
              <a:t> crucial aspects of policy design:</a:t>
            </a:r>
            <a:r>
              <a:rPr lang="en-GB" sz="1400" b="1" baseline="0" dirty="0" smtClean="0">
                <a:solidFill>
                  <a:srgbClr val="FF0000"/>
                </a:solidFill>
                <a:latin typeface="Comic Sans MS" pitchFamily="66" charset="0"/>
              </a:rPr>
              <a:t> can OR address them?</a:t>
            </a:r>
            <a:r>
              <a:rPr lang="en-GB" sz="1400" b="1" dirty="0" smtClean="0">
                <a:solidFill>
                  <a:srgbClr val="FF0000"/>
                </a:solidFill>
                <a:latin typeface="Comic Sans MS" pitchFamily="66" charset="0"/>
              </a:rPr>
              <a:t> </a:t>
            </a:r>
          </a:p>
          <a:p>
            <a:pPr defTabSz="914358">
              <a:spcAft>
                <a:spcPts val="300"/>
              </a:spcAft>
            </a:pPr>
            <a:endParaRPr lang="en-GB" sz="1100" b="1" i="1" dirty="0" smtClean="0">
              <a:solidFill>
                <a:srgbClr val="B136BA"/>
              </a:solidFill>
              <a:latin typeface="Comic Sans MS" pitchFamily="66" charset="0"/>
            </a:endParaRPr>
          </a:p>
          <a:p>
            <a:pPr defTabSz="914358">
              <a:spcAft>
                <a:spcPts val="300"/>
              </a:spcAft>
            </a:pPr>
            <a:r>
              <a:rPr lang="en-GB" sz="1100" b="1" i="1" dirty="0" smtClean="0">
                <a:solidFill>
                  <a:srgbClr val="0070C0"/>
                </a:solidFill>
                <a:latin typeface="Arial Narrow" pitchFamily="34" charset="0"/>
              </a:rPr>
              <a:t>--------------------------------------------------------</a:t>
            </a:r>
          </a:p>
          <a:p>
            <a:pPr defTabSz="914358">
              <a:spcAft>
                <a:spcPts val="300"/>
              </a:spcAft>
              <a:defRPr/>
            </a:pPr>
            <a:r>
              <a:rPr lang="en-GB" sz="1100" b="1" i="1" dirty="0" smtClean="0">
                <a:solidFill>
                  <a:srgbClr val="0070C0"/>
                </a:solidFill>
                <a:latin typeface="Arial Narrow" pitchFamily="34" charset="0"/>
              </a:rPr>
              <a:t>Published articles:</a:t>
            </a:r>
          </a:p>
          <a:p>
            <a:pPr defTabSz="914358">
              <a:spcAft>
                <a:spcPts val="300"/>
              </a:spcAft>
              <a:defRPr/>
            </a:pPr>
            <a:r>
              <a:rPr lang="en-GB" sz="1100" dirty="0" smtClean="0">
                <a:solidFill>
                  <a:srgbClr val="0070C0"/>
                </a:solidFill>
                <a:latin typeface="Arial Narrow" pitchFamily="34" charset="0"/>
              </a:rPr>
              <a:t>Friend JK (1977).</a:t>
            </a:r>
            <a:r>
              <a:rPr lang="en-GB" sz="1100" b="1" dirty="0" smtClean="0">
                <a:solidFill>
                  <a:srgbClr val="0070C0"/>
                </a:solidFill>
                <a:latin typeface="Arial Narrow" pitchFamily="34" charset="0"/>
              </a:rPr>
              <a:t> </a:t>
            </a:r>
            <a:r>
              <a:rPr lang="en-GB" sz="1100" i="1" dirty="0" smtClean="0">
                <a:solidFill>
                  <a:srgbClr val="0070C0"/>
                </a:solidFill>
                <a:latin typeface="Arial Narrow" pitchFamily="34" charset="0"/>
              </a:rPr>
              <a:t>The Dynamics of Policy Change</a:t>
            </a:r>
            <a:r>
              <a:rPr lang="en-GB" sz="1100" dirty="0" smtClean="0">
                <a:solidFill>
                  <a:srgbClr val="0070C0"/>
                </a:solidFill>
                <a:latin typeface="Arial Narrow" pitchFamily="34" charset="0"/>
              </a:rPr>
              <a:t>. In Long Range Planning, 10, 40-7.</a:t>
            </a:r>
          </a:p>
          <a:p>
            <a:pPr defTabSz="914358">
              <a:spcAft>
                <a:spcPts val="300"/>
              </a:spcAft>
              <a:defRPr/>
            </a:pPr>
            <a:r>
              <a:rPr lang="en-GB" sz="1100" dirty="0" smtClean="0">
                <a:solidFill>
                  <a:srgbClr val="0070C0"/>
                </a:solidFill>
                <a:latin typeface="Arial Narrow" pitchFamily="34" charset="0"/>
              </a:rPr>
              <a:t>Friend JK (2006). </a:t>
            </a:r>
            <a:r>
              <a:rPr lang="en-GB" sz="1100" i="1" dirty="0" smtClean="0">
                <a:solidFill>
                  <a:srgbClr val="0070C0"/>
                </a:solidFill>
                <a:latin typeface="Arial Narrow" pitchFamily="34" charset="0"/>
              </a:rPr>
              <a:t>Partnership meets Politics: Managing within the Maze</a:t>
            </a:r>
            <a:r>
              <a:rPr lang="en-GB" sz="1100" dirty="0" smtClean="0">
                <a:solidFill>
                  <a:srgbClr val="0070C0"/>
                </a:solidFill>
                <a:latin typeface="Arial Narrow" pitchFamily="34" charset="0"/>
              </a:rPr>
              <a:t>.  In International Journal of Public Sector Management, 19: 3, 261-77.</a:t>
            </a:r>
          </a:p>
          <a:p>
            <a:pPr defTabSz="914358">
              <a:spcAft>
                <a:spcPts val="300"/>
              </a:spcAft>
              <a:defRPr/>
            </a:pPr>
            <a:endParaRPr lang="en-GB" sz="1100" dirty="0" smtClean="0">
              <a:solidFill>
                <a:srgbClr val="0070C0"/>
              </a:solidFill>
              <a:latin typeface="Arial Narrow" pitchFamily="34" charset="0"/>
            </a:endParaRPr>
          </a:p>
          <a:p>
            <a:pPr defTabSz="914358">
              <a:spcAft>
                <a:spcPts val="300"/>
              </a:spcAft>
            </a:pPr>
            <a:endParaRPr lang="en-GB" sz="1100" b="1" i="1" dirty="0">
              <a:solidFill>
                <a:srgbClr val="0070C0"/>
              </a:solidFill>
              <a:latin typeface="Arial Narrow" pitchFamily="34" charset="0"/>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Aft>
                <a:spcPts val="300"/>
              </a:spcAft>
            </a:pPr>
            <a:endParaRPr lang="en-GB" b="1" dirty="0" smtClean="0">
              <a:latin typeface="Comic Sans MS" pitchFamily="66" charset="0"/>
            </a:endParaRPr>
          </a:p>
          <a:p>
            <a:pPr>
              <a:spcAft>
                <a:spcPts val="300"/>
              </a:spcAft>
              <a:buFont typeface="Arial" pitchFamily="34" charset="0"/>
              <a:buChar char="•"/>
            </a:pPr>
            <a:r>
              <a:rPr lang="en-GB" b="1" dirty="0" smtClean="0">
                <a:latin typeface="Comic Sans MS" pitchFamily="66" charset="0"/>
              </a:rPr>
              <a:t> a means of disentangli</a:t>
            </a:r>
            <a:r>
              <a:rPr lang="en-GB" sz="1400" b="1" dirty="0" smtClean="0">
                <a:latin typeface="Comic Sans MS" pitchFamily="66" charset="0"/>
              </a:rPr>
              <a:t>ng STRANDS of influence on projects</a:t>
            </a:r>
          </a:p>
          <a:p>
            <a:pPr>
              <a:spcAft>
                <a:spcPts val="300"/>
              </a:spcAft>
              <a:buFont typeface="Arial" pitchFamily="34" charset="0"/>
              <a:buNone/>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inputs from programmes: agent + host  [+ also often sponsor]</a:t>
            </a: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strands:</a:t>
            </a:r>
            <a:r>
              <a:rPr lang="en-GB" sz="1400" b="1" baseline="0" dirty="0" smtClean="0">
                <a:latin typeface="Comic Sans MS" pitchFamily="66" charset="0"/>
              </a:rPr>
              <a:t> </a:t>
            </a:r>
            <a:r>
              <a:rPr lang="en-GB" sz="1400" b="1" dirty="0" smtClean="0">
                <a:latin typeface="Comic Sans MS" pitchFamily="66" charset="0"/>
              </a:rPr>
              <a:t>disciplinary + institutional + personal</a:t>
            </a: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method devised c. 1981 in an ESRC review project </a:t>
            </a: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influenced</a:t>
            </a:r>
            <a:r>
              <a:rPr lang="en-GB" sz="1400" b="1" baseline="0" dirty="0" smtClean="0">
                <a:latin typeface="Comic Sans MS" pitchFamily="66" charset="0"/>
              </a:rPr>
              <a:t> by</a:t>
            </a:r>
            <a:r>
              <a:rPr lang="en-GB" sz="1400" b="1" dirty="0" smtClean="0">
                <a:latin typeface="Comic Sans MS" pitchFamily="66" charset="0"/>
              </a:rPr>
              <a:t> the thinking of</a:t>
            </a:r>
            <a:r>
              <a:rPr lang="en-GB" sz="1400" b="1" baseline="0" dirty="0" smtClean="0">
                <a:latin typeface="Comic Sans MS" pitchFamily="66" charset="0"/>
              </a:rPr>
              <a:t> </a:t>
            </a:r>
            <a:r>
              <a:rPr lang="en-GB" sz="1400" b="1" baseline="0" dirty="0" err="1" smtClean="0">
                <a:latin typeface="Comic Sans MS" pitchFamily="66" charset="0"/>
              </a:rPr>
              <a:t>Hylton</a:t>
            </a:r>
            <a:r>
              <a:rPr lang="en-GB" sz="1400" b="1" baseline="0" dirty="0" smtClean="0">
                <a:latin typeface="Comic Sans MS" pitchFamily="66" charset="0"/>
              </a:rPr>
              <a:t> </a:t>
            </a:r>
            <a:r>
              <a:rPr lang="en-GB" sz="1400" b="1" baseline="0" dirty="0" err="1" smtClean="0">
                <a:latin typeface="Comic Sans MS" pitchFamily="66" charset="0"/>
              </a:rPr>
              <a:t>B</a:t>
            </a:r>
            <a:r>
              <a:rPr lang="en-GB" sz="1400" b="1" dirty="0" err="1" smtClean="0">
                <a:latin typeface="Comic Sans MS" pitchFamily="66" charset="0"/>
              </a:rPr>
              <a:t>oothroyd</a:t>
            </a:r>
            <a:r>
              <a:rPr lang="en-GB" sz="1400" b="1" dirty="0" smtClean="0">
                <a:latin typeface="Comic Sans MS" pitchFamily="66" charset="0"/>
              </a:rPr>
              <a:t>, Kuhn</a:t>
            </a: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will trace in relation to </a:t>
            </a:r>
            <a:r>
              <a:rPr lang="en-GB" sz="1400" b="1" i="1" dirty="0" smtClean="0">
                <a:latin typeface="Comic Sans MS" pitchFamily="66" charset="0"/>
              </a:rPr>
              <a:t>IOR public policy design programme</a:t>
            </a:r>
          </a:p>
          <a:p>
            <a:pPr>
              <a:spcAft>
                <a:spcPts val="300"/>
              </a:spcAft>
              <a:buFont typeface="Arial" pitchFamily="34" charset="0"/>
              <a:buChar char="•"/>
            </a:pPr>
            <a:endParaRPr lang="en-GB" sz="1400" b="1" i="1" dirty="0" smtClean="0">
              <a:latin typeface="Comic Sans MS" pitchFamily="66" charset="0"/>
            </a:endParaRPr>
          </a:p>
          <a:p>
            <a:pPr>
              <a:spcAft>
                <a:spcPts val="300"/>
              </a:spcAft>
              <a:buFont typeface="Arial" pitchFamily="34" charset="0"/>
              <a:buChar char="•"/>
            </a:pPr>
            <a:r>
              <a:rPr lang="en-GB" sz="1400" b="1" i="1" dirty="0" smtClean="0">
                <a:latin typeface="Comic Sans MS" pitchFamily="66" charset="0"/>
              </a:rPr>
              <a:t> </a:t>
            </a:r>
            <a:r>
              <a:rPr lang="en-GB" sz="1400" b="1" i="0" dirty="0" smtClean="0">
                <a:solidFill>
                  <a:srgbClr val="FF0000"/>
                </a:solidFill>
                <a:latin typeface="Comic Sans MS" pitchFamily="66" charset="0"/>
              </a:rPr>
              <a:t>potential for wider use by anyone in </a:t>
            </a:r>
            <a:r>
              <a:rPr lang="en-GB" sz="1400" b="1" i="0" baseline="0" dirty="0" smtClean="0">
                <a:solidFill>
                  <a:srgbClr val="FF0000"/>
                </a:solidFill>
                <a:latin typeface="Comic Sans MS" pitchFamily="66" charset="0"/>
              </a:rPr>
              <a:t>reviewing projects</a:t>
            </a:r>
            <a:endParaRPr lang="en-GB" sz="1400" b="1" i="0" dirty="0" smtClean="0">
              <a:latin typeface="Comic Sans MS" pitchFamily="66" charset="0"/>
            </a:endParaRP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endParaRPr lang="en-GB" sz="1400" b="1" dirty="0" smtClean="0">
              <a:latin typeface="Comic Sans MS" pitchFamily="66" charset="0"/>
            </a:endParaRPr>
          </a:p>
          <a:p>
            <a:pPr defTabSz="914358">
              <a:defRPr/>
            </a:pPr>
            <a:r>
              <a:rPr lang="en-GB" sz="1400" dirty="0" smtClean="0">
                <a:solidFill>
                  <a:srgbClr val="0070C0"/>
                </a:solidFill>
              </a:rPr>
              <a:t>-----------------------------------------------------------</a:t>
            </a:r>
          </a:p>
          <a:p>
            <a:pPr defTabSz="914358">
              <a:spcAft>
                <a:spcPts val="300"/>
              </a:spcAft>
              <a:defRPr/>
            </a:pPr>
            <a:r>
              <a:rPr lang="en-GB" sz="1100" b="1" i="1" dirty="0" smtClean="0">
                <a:solidFill>
                  <a:srgbClr val="324FC8"/>
                </a:solidFill>
                <a:latin typeface="Arial Narrow" pitchFamily="34" charset="0"/>
              </a:rPr>
              <a:t>Sources:  </a:t>
            </a:r>
            <a:r>
              <a:rPr lang="en-GB" sz="1100" dirty="0" smtClean="0">
                <a:solidFill>
                  <a:srgbClr val="324FC8"/>
                </a:solidFill>
                <a:latin typeface="Arial Narrow" pitchFamily="34" charset="0"/>
              </a:rPr>
              <a:t>Friend JK, Bryant DT, Cunningham JB and </a:t>
            </a:r>
            <a:r>
              <a:rPr lang="en-GB" sz="1100" dirty="0" err="1" smtClean="0">
                <a:solidFill>
                  <a:srgbClr val="324FC8"/>
                </a:solidFill>
                <a:latin typeface="Arial Narrow" pitchFamily="34" charset="0"/>
              </a:rPr>
              <a:t>Luckman</a:t>
            </a:r>
            <a:r>
              <a:rPr lang="en-GB" sz="1100" dirty="0" smtClean="0">
                <a:solidFill>
                  <a:srgbClr val="324FC8"/>
                </a:solidFill>
                <a:latin typeface="Arial Narrow" pitchFamily="34" charset="0"/>
              </a:rPr>
              <a:t> J (1998): </a:t>
            </a:r>
            <a:r>
              <a:rPr lang="en-GB" sz="1100" i="1" dirty="0" smtClean="0">
                <a:solidFill>
                  <a:srgbClr val="324FC8"/>
                </a:solidFill>
                <a:latin typeface="Arial Narrow" pitchFamily="34" charset="0"/>
              </a:rPr>
              <a:t>Negotiated Project Engagements: Learning from Experience.  </a:t>
            </a:r>
            <a:r>
              <a:rPr lang="en-GB" sz="1100" dirty="0" smtClean="0">
                <a:solidFill>
                  <a:srgbClr val="324FC8"/>
                </a:solidFill>
                <a:latin typeface="Arial Narrow" pitchFamily="34" charset="0"/>
              </a:rPr>
              <a:t>in Human Relations, 51, 1509-42</a:t>
            </a:r>
          </a:p>
          <a:p>
            <a:pPr defTabSz="914358">
              <a:spcAft>
                <a:spcPts val="300"/>
              </a:spcAft>
              <a:defRPr/>
            </a:pPr>
            <a:r>
              <a:rPr lang="en-GB" sz="1100" dirty="0" err="1" smtClean="0">
                <a:solidFill>
                  <a:srgbClr val="324FC8"/>
                </a:solidFill>
                <a:latin typeface="Arial Narrow" pitchFamily="34" charset="0"/>
              </a:rPr>
              <a:t>Boothroyd</a:t>
            </a:r>
            <a:r>
              <a:rPr lang="en-GB" sz="1100" dirty="0" smtClean="0">
                <a:solidFill>
                  <a:srgbClr val="324FC8"/>
                </a:solidFill>
                <a:latin typeface="Arial Narrow" pitchFamily="34" charset="0"/>
              </a:rPr>
              <a:t>  H (1978): </a:t>
            </a:r>
            <a:r>
              <a:rPr lang="en-GB" sz="1100" i="1" dirty="0" smtClean="0">
                <a:solidFill>
                  <a:srgbClr val="324FC8"/>
                </a:solidFill>
                <a:latin typeface="Arial Narrow" pitchFamily="34" charset="0"/>
              </a:rPr>
              <a:t>Articulate Intervention .  </a:t>
            </a:r>
            <a:r>
              <a:rPr lang="en-GB" sz="1100" dirty="0" smtClean="0">
                <a:solidFill>
                  <a:srgbClr val="324FC8"/>
                </a:solidFill>
                <a:latin typeface="Arial Narrow" pitchFamily="34" charset="0"/>
              </a:rPr>
              <a:t>London: Taylor &amp; Francis</a:t>
            </a:r>
          </a:p>
          <a:p>
            <a:r>
              <a:rPr lang="en-GB" sz="1100" dirty="0" smtClean="0">
                <a:solidFill>
                  <a:srgbClr val="324FC8"/>
                </a:solidFill>
                <a:latin typeface="Arial Narrow" pitchFamily="34" charset="0"/>
              </a:rPr>
              <a:t>Kuhn TS (1962): </a:t>
            </a:r>
            <a:r>
              <a:rPr lang="en-GB" sz="1100" i="1" dirty="0" smtClean="0">
                <a:solidFill>
                  <a:srgbClr val="0070C0"/>
                </a:solidFill>
                <a:latin typeface="Arial Narrow" pitchFamily="34" charset="0"/>
              </a:rPr>
              <a:t>The Structure of Scientific Revolutions</a:t>
            </a:r>
            <a:r>
              <a:rPr lang="en-GB" sz="1100" dirty="0" smtClean="0">
                <a:solidFill>
                  <a:srgbClr val="324FC8"/>
                </a:solidFill>
                <a:latin typeface="Arial Narrow" pitchFamily="34" charset="0"/>
              </a:rPr>
              <a:t>. Chicago: University of Chicago Press</a:t>
            </a:r>
          </a:p>
          <a:p>
            <a:pPr defTabSz="914358">
              <a:spcAft>
                <a:spcPts val="300"/>
              </a:spcAft>
              <a:defRPr/>
            </a:pPr>
            <a:endParaRPr lang="en-GB" sz="1100" i="1" dirty="0">
              <a:solidFill>
                <a:srgbClr val="324FC8"/>
              </a:solidFill>
              <a:latin typeface="Arial Narrow" pitchFamily="34" charset="0"/>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300"/>
              </a:spcAft>
              <a:buFont typeface="Arial" pitchFamily="34" charset="0"/>
              <a:buChar char="•"/>
            </a:pPr>
            <a:r>
              <a:rPr lang="en-GB" sz="1400" b="1" dirty="0" smtClean="0">
                <a:latin typeface="Comic Sans MS" pitchFamily="66" charset="0"/>
              </a:rPr>
              <a:t> story of links between OR &amp; social sciences</a:t>
            </a: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wartime mobilisation of scientists – physical &amp; social</a:t>
            </a: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then 50’s TIMS</a:t>
            </a:r>
            <a:r>
              <a:rPr lang="en-GB" sz="1400" b="1" baseline="0" dirty="0" smtClean="0">
                <a:latin typeface="Comic Sans MS" pitchFamily="66" charset="0"/>
              </a:rPr>
              <a:t> – </a:t>
            </a:r>
            <a:r>
              <a:rPr lang="en-GB" sz="1400" b="1" dirty="0" smtClean="0">
                <a:latin typeface="Comic Sans MS" pitchFamily="66" charset="0"/>
              </a:rPr>
              <a:t>USA origin but international reach</a:t>
            </a: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relationship has </a:t>
            </a:r>
            <a:r>
              <a:rPr lang="en-GB" sz="1400" b="1" baseline="0" dirty="0" smtClean="0">
                <a:latin typeface="Comic Sans MS" pitchFamily="66" charset="0"/>
              </a:rPr>
              <a:t>been far from symmetrical</a:t>
            </a:r>
            <a:endParaRPr lang="en-GB" sz="1400" b="1" dirty="0" smtClean="0">
              <a:latin typeface="Comic Sans MS" pitchFamily="66" charset="0"/>
            </a:endParaRP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links gradually becoming more tenuous</a:t>
            </a:r>
          </a:p>
          <a:p>
            <a:pPr>
              <a:spcAft>
                <a:spcPts val="300"/>
              </a:spcAft>
              <a:buFont typeface="Arial" pitchFamily="34" charset="0"/>
              <a:buChar char="•"/>
            </a:pPr>
            <a:endParaRPr lang="en-GB" sz="1400" b="1" dirty="0" smtClean="0">
              <a:solidFill>
                <a:srgbClr val="B136BA"/>
              </a:solidFill>
              <a:latin typeface="Comic Sans MS" pitchFamily="66" charset="0"/>
            </a:endParaRPr>
          </a:p>
          <a:p>
            <a:pPr>
              <a:spcAft>
                <a:spcPts val="300"/>
              </a:spcAft>
              <a:buFont typeface="Arial" pitchFamily="34" charset="0"/>
              <a:buChar char="•"/>
            </a:pPr>
            <a:r>
              <a:rPr lang="en-GB" sz="1400" b="1" dirty="0" smtClean="0">
                <a:solidFill>
                  <a:srgbClr val="B136BA"/>
                </a:solidFill>
                <a:latin typeface="Comic Sans MS" pitchFamily="66" charset="0"/>
              </a:rPr>
              <a:t> </a:t>
            </a:r>
            <a:r>
              <a:rPr lang="en-GB" sz="1400" b="1" dirty="0" smtClean="0">
                <a:solidFill>
                  <a:schemeClr val="tx1"/>
                </a:solidFill>
                <a:latin typeface="Comic Sans MS" pitchFamily="66" charset="0"/>
              </a:rPr>
              <a:t>dominance of maths increasing – in USA, now Europe</a:t>
            </a:r>
          </a:p>
          <a:p>
            <a:pPr>
              <a:spcAft>
                <a:spcPts val="300"/>
              </a:spcAft>
              <a:buFont typeface="Arial" pitchFamily="34" charset="0"/>
              <a:buChar char="•"/>
            </a:pPr>
            <a:endParaRPr lang="en-GB" sz="1400" b="1" dirty="0" smtClean="0">
              <a:solidFill>
                <a:schemeClr val="tx1"/>
              </a:solidFill>
              <a:latin typeface="Comic Sans MS" pitchFamily="66" charset="0"/>
            </a:endParaRPr>
          </a:p>
          <a:p>
            <a:pPr>
              <a:spcAft>
                <a:spcPts val="300"/>
              </a:spcAft>
              <a:buFont typeface="Arial" pitchFamily="34" charset="0"/>
              <a:buChar char="•"/>
            </a:pPr>
            <a:r>
              <a:rPr lang="en-GB" sz="1400" b="1" dirty="0" smtClean="0">
                <a:solidFill>
                  <a:srgbClr val="FF0000"/>
                </a:solidFill>
                <a:latin typeface="Comic Sans MS" pitchFamily="66" charset="0"/>
              </a:rPr>
              <a:t> 2004 joint review: lack</a:t>
            </a:r>
            <a:r>
              <a:rPr lang="en-GB" sz="1400" b="1" baseline="0" dirty="0" smtClean="0">
                <a:solidFill>
                  <a:srgbClr val="FF0000"/>
                </a:solidFill>
                <a:latin typeface="Comic Sans MS" pitchFamily="66" charset="0"/>
              </a:rPr>
              <a:t> </a:t>
            </a:r>
            <a:r>
              <a:rPr lang="en-GB" sz="1400" b="1" dirty="0" smtClean="0">
                <a:solidFill>
                  <a:srgbClr val="FF0000"/>
                </a:solidFill>
                <a:latin typeface="Comic Sans MS" pitchFamily="66" charset="0"/>
              </a:rPr>
              <a:t>of follow up on</a:t>
            </a:r>
            <a:r>
              <a:rPr lang="en-GB" sz="1400" b="1" baseline="0" dirty="0" smtClean="0">
                <a:solidFill>
                  <a:srgbClr val="FF0000"/>
                </a:solidFill>
                <a:latin typeface="Comic Sans MS" pitchFamily="66" charset="0"/>
              </a:rPr>
              <a:t> the</a:t>
            </a:r>
            <a:r>
              <a:rPr lang="en-GB" sz="1400" b="1" dirty="0" smtClean="0">
                <a:solidFill>
                  <a:srgbClr val="FF0000"/>
                </a:solidFill>
                <a:latin typeface="Comic Sans MS" pitchFamily="66" charset="0"/>
              </a:rPr>
              <a:t> ESRC front</a:t>
            </a:r>
          </a:p>
          <a:p>
            <a:pPr>
              <a:spcAft>
                <a:spcPts val="300"/>
              </a:spcAft>
              <a:buFont typeface="Arial" pitchFamily="34" charset="0"/>
              <a:buNone/>
            </a:pPr>
            <a:endParaRPr lang="en-GB" sz="1400" b="1" dirty="0" smtClean="0">
              <a:solidFill>
                <a:srgbClr val="B136BA"/>
              </a:solidFill>
              <a:latin typeface="Comic Sans MS" pitchFamily="66" charset="0"/>
            </a:endParaRPr>
          </a:p>
          <a:p>
            <a:pPr>
              <a:spcAft>
                <a:spcPts val="300"/>
              </a:spcAft>
            </a:pPr>
            <a:r>
              <a:rPr lang="en-GB" sz="1600" b="1" i="1" dirty="0" smtClean="0">
                <a:solidFill>
                  <a:srgbClr val="324FC8"/>
                </a:solidFill>
                <a:latin typeface="Arial Narrow" pitchFamily="34" charset="0"/>
              </a:rPr>
              <a:t>-------------------------------------------------------------</a:t>
            </a:r>
          </a:p>
          <a:p>
            <a:pPr marL="0" marR="0" indent="0" algn="l" defTabSz="914400" rtl="0" eaLnBrk="1" fontAlgn="auto" latinLnBrk="0" hangingPunct="1">
              <a:lnSpc>
                <a:spcPct val="100000"/>
              </a:lnSpc>
              <a:spcBef>
                <a:spcPts val="0"/>
              </a:spcBef>
              <a:spcAft>
                <a:spcPts val="300"/>
              </a:spcAft>
              <a:buClrTx/>
              <a:buSzTx/>
              <a:buFontTx/>
              <a:buNone/>
              <a:tabLst/>
              <a:defRPr/>
            </a:pPr>
            <a:r>
              <a:rPr lang="en-US" sz="1100" b="1" i="1" u="none" kern="1200" dirty="0" smtClean="0">
                <a:solidFill>
                  <a:srgbClr val="0070C0"/>
                </a:solidFill>
                <a:latin typeface="Arial Narrow" pitchFamily="34" charset="0"/>
                <a:ea typeface="+mn-ea"/>
                <a:cs typeface="+mn-cs"/>
              </a:rPr>
              <a:t>Published</a:t>
            </a:r>
            <a:r>
              <a:rPr lang="en-US" sz="1100" b="1" i="1" u="none" kern="1200" baseline="0" dirty="0" smtClean="0">
                <a:solidFill>
                  <a:srgbClr val="0070C0"/>
                </a:solidFill>
                <a:latin typeface="Arial Narrow" pitchFamily="34" charset="0"/>
                <a:ea typeface="+mn-ea"/>
                <a:cs typeface="+mn-cs"/>
              </a:rPr>
              <a:t> sources</a:t>
            </a:r>
            <a:r>
              <a:rPr lang="en-US" sz="1100" b="1" i="1" u="none" kern="1200" dirty="0" smtClean="0">
                <a:solidFill>
                  <a:srgbClr val="0070C0"/>
                </a:solidFill>
                <a:latin typeface="Arial Narrow" pitchFamily="34" charset="0"/>
                <a:ea typeface="+mn-ea"/>
                <a:cs typeface="+mn-cs"/>
              </a:rPr>
              <a:t> : </a:t>
            </a:r>
          </a:p>
          <a:p>
            <a:pPr marL="0" marR="0" indent="0" algn="l" defTabSz="914400" rtl="0" eaLnBrk="1" fontAlgn="auto" latinLnBrk="0" hangingPunct="1">
              <a:lnSpc>
                <a:spcPct val="100000"/>
              </a:lnSpc>
              <a:spcBef>
                <a:spcPts val="0"/>
              </a:spcBef>
              <a:spcAft>
                <a:spcPts val="300"/>
              </a:spcAft>
              <a:buClrTx/>
              <a:buSzTx/>
              <a:buFontTx/>
              <a:buNone/>
              <a:tabLst/>
              <a:defRPr/>
            </a:pPr>
            <a:r>
              <a:rPr lang="en-US" sz="1100" i="0" kern="1200" baseline="0" dirty="0" smtClean="0">
                <a:solidFill>
                  <a:srgbClr val="0070C0"/>
                </a:solidFill>
                <a:latin typeface="Arial Narrow" pitchFamily="34" charset="0"/>
                <a:ea typeface="+mn-ea"/>
                <a:cs typeface="+mn-cs"/>
              </a:rPr>
              <a:t>Lawrence JR (ed.). </a:t>
            </a:r>
            <a:r>
              <a:rPr lang="en-US" sz="1100" i="0" kern="1200" dirty="0" smtClean="0">
                <a:solidFill>
                  <a:srgbClr val="0070C0"/>
                </a:solidFill>
                <a:latin typeface="Arial Narrow" pitchFamily="34" charset="0"/>
                <a:ea typeface="+mn-ea"/>
                <a:cs typeface="+mn-cs"/>
              </a:rPr>
              <a:t>(1966)</a:t>
            </a:r>
            <a:r>
              <a:rPr lang="en-US" sz="1100" i="0" kern="1200" baseline="0" dirty="0" smtClean="0">
                <a:solidFill>
                  <a:srgbClr val="0070C0"/>
                </a:solidFill>
                <a:latin typeface="Arial Narrow" pitchFamily="34" charset="0"/>
                <a:ea typeface="+mn-ea"/>
                <a:cs typeface="+mn-cs"/>
              </a:rPr>
              <a:t> </a:t>
            </a:r>
            <a:r>
              <a:rPr lang="en-US" sz="1100" i="1" kern="1200" dirty="0" smtClean="0">
                <a:solidFill>
                  <a:srgbClr val="0070C0"/>
                </a:solidFill>
                <a:latin typeface="Arial Narrow" pitchFamily="34" charset="0"/>
                <a:ea typeface="+mn-ea"/>
                <a:cs typeface="+mn-cs"/>
              </a:rPr>
              <a:t>Operational Research and the Social Sciences.  </a:t>
            </a:r>
            <a:r>
              <a:rPr lang="en-US" sz="1100" i="0" kern="1200" dirty="0" smtClean="0">
                <a:solidFill>
                  <a:srgbClr val="0070C0"/>
                </a:solidFill>
                <a:latin typeface="Arial Narrow" pitchFamily="34" charset="0"/>
                <a:ea typeface="+mn-ea"/>
                <a:cs typeface="+mn-cs"/>
              </a:rPr>
              <a:t>London: Tavistock</a:t>
            </a:r>
            <a:r>
              <a:rPr lang="en-US" sz="1100" i="0" kern="1200" baseline="0" dirty="0" smtClean="0">
                <a:solidFill>
                  <a:srgbClr val="0070C0"/>
                </a:solidFill>
                <a:latin typeface="Arial Narrow" pitchFamily="34" charset="0"/>
                <a:ea typeface="+mn-ea"/>
                <a:cs typeface="+mn-cs"/>
              </a:rPr>
              <a:t> Publications</a:t>
            </a:r>
            <a:r>
              <a:rPr lang="en-US" sz="1100" i="1" kern="1200" baseline="0" dirty="0" smtClean="0">
                <a:solidFill>
                  <a:srgbClr val="0070C0"/>
                </a:solidFill>
                <a:latin typeface="Arial Narrow" pitchFamily="34" charset="0"/>
                <a:ea typeface="+mn-ea"/>
                <a:cs typeface="+mn-cs"/>
              </a:rPr>
              <a:t>.</a:t>
            </a:r>
            <a:r>
              <a:rPr lang="en-US" sz="1100" i="1" kern="1200" dirty="0" smtClean="0">
                <a:solidFill>
                  <a:srgbClr val="0070C0"/>
                </a:solidFill>
                <a:latin typeface="Arial Narrow" pitchFamily="34" charset="0"/>
                <a:ea typeface="+mn-ea"/>
                <a:cs typeface="+mn-cs"/>
              </a:rPr>
              <a:t> </a:t>
            </a:r>
          </a:p>
          <a:p>
            <a:pPr marL="0" marR="0" indent="0" algn="l" defTabSz="914400" rtl="0" eaLnBrk="1" fontAlgn="auto" latinLnBrk="0" hangingPunct="1">
              <a:lnSpc>
                <a:spcPct val="100000"/>
              </a:lnSpc>
              <a:spcBef>
                <a:spcPts val="0"/>
              </a:spcBef>
              <a:spcAft>
                <a:spcPts val="300"/>
              </a:spcAft>
              <a:buClrTx/>
              <a:buSzTx/>
              <a:buFontTx/>
              <a:buNone/>
              <a:tabLst/>
              <a:defRPr/>
            </a:pPr>
            <a:r>
              <a:rPr lang="en-US" sz="1100" i="0" kern="1200" dirty="0" err="1" smtClean="0">
                <a:solidFill>
                  <a:srgbClr val="0070C0"/>
                </a:solidFill>
                <a:latin typeface="Arial Narrow" pitchFamily="34" charset="0"/>
                <a:ea typeface="+mn-ea"/>
                <a:cs typeface="+mn-cs"/>
              </a:rPr>
              <a:t>Stansfield</a:t>
            </a:r>
            <a:r>
              <a:rPr lang="en-US" sz="1100" i="0" kern="1200" dirty="0" smtClean="0">
                <a:solidFill>
                  <a:srgbClr val="0070C0"/>
                </a:solidFill>
                <a:latin typeface="Arial Narrow" pitchFamily="34" charset="0"/>
                <a:ea typeface="+mn-ea"/>
                <a:cs typeface="+mn-cs"/>
              </a:rPr>
              <a:t> RG. (1989) </a:t>
            </a:r>
            <a:r>
              <a:rPr lang="en-US" sz="1100" i="1" kern="1200" dirty="0" smtClean="0">
                <a:solidFill>
                  <a:srgbClr val="0070C0"/>
                </a:solidFill>
                <a:latin typeface="Arial Narrow" pitchFamily="34" charset="0"/>
                <a:ea typeface="+mn-ea"/>
                <a:cs typeface="+mn-cs"/>
              </a:rPr>
              <a:t>OR and Social Sciences: a Story of on-off Relationships.  In Operational Research and the Social Sciences ed. Jackson MC, Keys P, Cropper S. (NY Plenum)</a:t>
            </a:r>
          </a:p>
          <a:p>
            <a:pPr marL="0" marR="0" indent="0" algn="l" defTabSz="914400" rtl="0" eaLnBrk="1" fontAlgn="auto" latinLnBrk="0" hangingPunct="1">
              <a:lnSpc>
                <a:spcPct val="100000"/>
              </a:lnSpc>
              <a:spcBef>
                <a:spcPts val="0"/>
              </a:spcBef>
              <a:spcAft>
                <a:spcPts val="300"/>
              </a:spcAft>
              <a:buClrTx/>
              <a:buSzTx/>
              <a:buFontTx/>
              <a:buNone/>
              <a:tabLst/>
              <a:defRPr/>
            </a:pPr>
            <a:r>
              <a:rPr lang="en-US" sz="1100" b="0" i="0" u="none" kern="1200" dirty="0" smtClean="0">
                <a:solidFill>
                  <a:srgbClr val="0070C0"/>
                </a:solidFill>
                <a:latin typeface="Arial Narrow" pitchFamily="34" charset="0"/>
                <a:ea typeface="+mn-ea"/>
                <a:cs typeface="+mn-cs"/>
              </a:rPr>
              <a:t>Kirby MW.</a:t>
            </a:r>
            <a:r>
              <a:rPr lang="en-US" sz="1100" b="1" i="1" kern="1200" dirty="0" smtClean="0">
                <a:solidFill>
                  <a:srgbClr val="0070C0"/>
                </a:solidFill>
                <a:latin typeface="Arial Narrow" pitchFamily="34" charset="0"/>
                <a:ea typeface="+mn-ea"/>
                <a:cs typeface="+mn-cs"/>
              </a:rPr>
              <a:t> </a:t>
            </a:r>
            <a:r>
              <a:rPr lang="en-US" sz="1100" b="0" i="0" u="none" kern="1200" dirty="0" smtClean="0">
                <a:solidFill>
                  <a:srgbClr val="0070C0"/>
                </a:solidFill>
                <a:latin typeface="Arial Narrow" pitchFamily="34" charset="0"/>
                <a:ea typeface="+mn-ea"/>
                <a:cs typeface="+mn-cs"/>
              </a:rPr>
              <a:t>(2003) </a:t>
            </a:r>
            <a:r>
              <a:rPr lang="en-US" sz="1100" b="1" i="1" kern="1200" dirty="0" smtClean="0">
                <a:solidFill>
                  <a:srgbClr val="0070C0"/>
                </a:solidFill>
                <a:latin typeface="Arial Narrow" pitchFamily="34" charset="0"/>
                <a:ea typeface="+mn-ea"/>
                <a:cs typeface="+mn-cs"/>
              </a:rPr>
              <a:t> </a:t>
            </a:r>
            <a:r>
              <a:rPr lang="en-US" sz="1100" b="0" i="1" kern="1200" dirty="0" smtClean="0">
                <a:solidFill>
                  <a:srgbClr val="0070C0"/>
                </a:solidFill>
                <a:latin typeface="Arial Narrow" pitchFamily="34" charset="0"/>
                <a:ea typeface="+mn-ea"/>
                <a:cs typeface="+mn-cs"/>
              </a:rPr>
              <a:t>O</a:t>
            </a:r>
            <a:r>
              <a:rPr lang="en-US" sz="1100" i="1" kern="1200" dirty="0" smtClean="0">
                <a:solidFill>
                  <a:srgbClr val="0070C0"/>
                </a:solidFill>
                <a:latin typeface="Arial Narrow" pitchFamily="34" charset="0"/>
                <a:ea typeface="+mn-ea"/>
                <a:cs typeface="+mn-cs"/>
              </a:rPr>
              <a:t>perational  Research in War and Peace.  Imperial College Press</a:t>
            </a:r>
          </a:p>
          <a:p>
            <a:pPr marL="0" marR="0" indent="0" algn="l" defTabSz="914400" rtl="0" eaLnBrk="1" fontAlgn="auto" latinLnBrk="0" hangingPunct="1">
              <a:lnSpc>
                <a:spcPct val="100000"/>
              </a:lnSpc>
              <a:spcBef>
                <a:spcPts val="0"/>
              </a:spcBef>
              <a:spcAft>
                <a:spcPts val="300"/>
              </a:spcAft>
              <a:buClrTx/>
              <a:buSzTx/>
              <a:buFontTx/>
              <a:buNone/>
              <a:tabLst/>
              <a:defRPr/>
            </a:pPr>
            <a:endParaRPr lang="en-US" sz="1100" i="1" kern="1200" dirty="0" smtClean="0">
              <a:solidFill>
                <a:srgbClr val="0070C0"/>
              </a:solidFill>
              <a:latin typeface="Arial Narrow" pitchFamily="34" charset="0"/>
              <a:ea typeface="+mn-ea"/>
              <a:cs typeface="+mn-cs"/>
            </a:endParaRPr>
          </a:p>
          <a:p>
            <a:pPr marL="0" marR="0" indent="0" algn="l" defTabSz="914400" rtl="0" eaLnBrk="1" fontAlgn="auto" latinLnBrk="0" hangingPunct="1">
              <a:lnSpc>
                <a:spcPct val="100000"/>
              </a:lnSpc>
              <a:spcBef>
                <a:spcPts val="0"/>
              </a:spcBef>
              <a:spcAft>
                <a:spcPts val="300"/>
              </a:spcAft>
              <a:buClrTx/>
              <a:buSzTx/>
              <a:buFontTx/>
              <a:buNone/>
              <a:tabLst/>
              <a:defRPr/>
            </a:pPr>
            <a:endParaRPr lang="en-GB" sz="1400" b="1" dirty="0" smtClean="0">
              <a:solidFill>
                <a:srgbClr val="B136BA"/>
              </a:solidFill>
              <a:latin typeface="Comic Sans MS" pitchFamily="66" charset="0"/>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300"/>
              </a:spcAft>
              <a:buFont typeface="Arial" pitchFamily="34" charset="0"/>
              <a:buChar char="•"/>
            </a:pPr>
            <a:r>
              <a:rPr lang="en-GB" sz="1100" b="1" dirty="0" smtClean="0">
                <a:latin typeface="Comic Sans MS" pitchFamily="66" charset="0"/>
              </a:rPr>
              <a:t> </a:t>
            </a:r>
            <a:r>
              <a:rPr lang="en-GB" sz="1400" b="1" dirty="0" smtClean="0">
                <a:latin typeface="Comic Sans MS" pitchFamily="66" charset="0"/>
              </a:rPr>
              <a:t>origins of IOR in OR Society</a:t>
            </a:r>
            <a:r>
              <a:rPr lang="en-GB" sz="1400" b="1" baseline="0" dirty="0" smtClean="0">
                <a:latin typeface="Comic Sans MS" pitchFamily="66" charset="0"/>
              </a:rPr>
              <a:t> Council concerns 1960’s</a:t>
            </a:r>
            <a:endParaRPr lang="en-GB" sz="1400" b="1" dirty="0" smtClean="0">
              <a:latin typeface="Comic Sans MS" pitchFamily="66" charset="0"/>
            </a:endParaRP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early 60s: move to expand OR’s influence</a:t>
            </a:r>
            <a:r>
              <a:rPr lang="en-GB" sz="1400" b="1" baseline="0" dirty="0" smtClean="0">
                <a:latin typeface="Comic Sans MS" pitchFamily="66" charset="0"/>
              </a:rPr>
              <a:t> &gt; policy</a:t>
            </a:r>
            <a:endParaRPr lang="en-GB" sz="1400" b="1" dirty="0" smtClean="0">
              <a:latin typeface="Comic Sans MS" pitchFamily="66" charset="0"/>
            </a:endParaRP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found admin home in Tavistock – independent social</a:t>
            </a:r>
            <a:r>
              <a:rPr lang="en-GB" sz="1400" b="1" baseline="0" dirty="0" smtClean="0">
                <a:latin typeface="Comic Sans MS" pitchFamily="66" charset="0"/>
              </a:rPr>
              <a:t> science</a:t>
            </a:r>
            <a:endParaRPr lang="en-GB" sz="1400" b="1" dirty="0" smtClean="0">
              <a:latin typeface="Comic Sans MS" pitchFamily="66" charset="0"/>
            </a:endParaRP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60’s &gt; mid 70’s: rapid growth via UK govt programmes </a:t>
            </a: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peak c. 1974 then shift</a:t>
            </a:r>
            <a:r>
              <a:rPr lang="en-GB" sz="1400" b="1" baseline="0" dirty="0" smtClean="0">
                <a:latin typeface="Comic Sans MS" pitchFamily="66" charset="0"/>
              </a:rPr>
              <a:t> to</a:t>
            </a:r>
            <a:r>
              <a:rPr lang="en-GB" sz="1400" b="1" dirty="0" smtClean="0">
                <a:latin typeface="Comic Sans MS" pitchFamily="66" charset="0"/>
              </a:rPr>
              <a:t> consulting, academia, overseas</a:t>
            </a:r>
          </a:p>
          <a:p>
            <a:pPr>
              <a:spcAft>
                <a:spcPts val="300"/>
              </a:spcAft>
              <a:buFont typeface="Arial" pitchFamily="34" charset="0"/>
              <a:buChar char="•"/>
            </a:pPr>
            <a:endParaRPr lang="en-GB" sz="1400" b="1" dirty="0" smtClean="0">
              <a:latin typeface="Comic Sans MS" pitchFamily="66" charset="0"/>
            </a:endParaRPr>
          </a:p>
          <a:p>
            <a:pPr>
              <a:spcAft>
                <a:spcPts val="300"/>
              </a:spcAft>
              <a:buFont typeface="Arial" pitchFamily="34" charset="0"/>
              <a:buChar char="•"/>
            </a:pPr>
            <a:r>
              <a:rPr lang="en-GB" sz="1400" b="1" dirty="0" smtClean="0">
                <a:latin typeface="Comic Sans MS" pitchFamily="66" charset="0"/>
              </a:rPr>
              <a:t> BUT persisting “IOR school” – building on published work</a:t>
            </a:r>
          </a:p>
          <a:p>
            <a:pPr>
              <a:spcAft>
                <a:spcPts val="300"/>
              </a:spcAft>
              <a:buFont typeface="Arial" pitchFamily="34" charset="0"/>
              <a:buChar char="•"/>
            </a:pPr>
            <a:endParaRPr lang="en-GB" sz="1400" b="1" dirty="0" smtClean="0">
              <a:solidFill>
                <a:srgbClr val="FF0000"/>
              </a:solidFill>
              <a:latin typeface="Comic Sans MS" pitchFamily="66" charset="0"/>
            </a:endParaRPr>
          </a:p>
          <a:p>
            <a:pPr>
              <a:spcAft>
                <a:spcPts val="300"/>
              </a:spcAft>
              <a:buFont typeface="Arial" pitchFamily="34" charset="0"/>
              <a:buChar char="•"/>
            </a:pPr>
            <a:r>
              <a:rPr lang="en-GB" sz="1400" b="1" dirty="0" smtClean="0">
                <a:solidFill>
                  <a:srgbClr val="FF0000"/>
                </a:solidFill>
                <a:latin typeface="Comic Sans MS" pitchFamily="66" charset="0"/>
              </a:rPr>
              <a:t> activities now scattered; case for future UK OR inputs? </a:t>
            </a:r>
          </a:p>
          <a:p>
            <a:pPr defTabSz="914358">
              <a:spcAft>
                <a:spcPts val="300"/>
              </a:spcAft>
              <a:defRPr/>
            </a:pPr>
            <a:endParaRPr lang="en-GB" sz="1100" b="1" dirty="0" smtClean="0">
              <a:solidFill>
                <a:srgbClr val="B136BA"/>
              </a:solidFill>
              <a:latin typeface="Comic Sans MS" pitchFamily="66" charset="0"/>
            </a:endParaRPr>
          </a:p>
          <a:p>
            <a:pPr>
              <a:spcAft>
                <a:spcPts val="300"/>
              </a:spcAft>
            </a:pPr>
            <a:r>
              <a:rPr lang="en-GB" sz="1200" b="1" i="1" dirty="0" smtClean="0">
                <a:solidFill>
                  <a:srgbClr val="324FC8"/>
                </a:solidFill>
                <a:latin typeface="Arial Narrow" pitchFamily="34" charset="0"/>
              </a:rPr>
              <a:t>-------------------------------------------------------------</a:t>
            </a:r>
          </a:p>
          <a:p>
            <a:r>
              <a:rPr lang="en-US" sz="1100" b="1" i="1" u="none" kern="1200" dirty="0" smtClean="0">
                <a:solidFill>
                  <a:srgbClr val="0070C0"/>
                </a:solidFill>
                <a:latin typeface="Arial Narrow" pitchFamily="34" charset="0"/>
                <a:ea typeface="+mn-ea"/>
                <a:cs typeface="+mn-cs"/>
              </a:rPr>
              <a:t>Published</a:t>
            </a:r>
            <a:r>
              <a:rPr lang="en-US" sz="1100" b="1" i="1" u="none" kern="1200" baseline="0" dirty="0" smtClean="0">
                <a:solidFill>
                  <a:srgbClr val="0070C0"/>
                </a:solidFill>
                <a:latin typeface="Arial Narrow" pitchFamily="34" charset="0"/>
                <a:ea typeface="+mn-ea"/>
                <a:cs typeface="+mn-cs"/>
              </a:rPr>
              <a:t> article:</a:t>
            </a:r>
            <a:r>
              <a:rPr lang="en-US" sz="1100" b="1" i="1" u="none" kern="1200" dirty="0" smtClean="0">
                <a:solidFill>
                  <a:srgbClr val="0070C0"/>
                </a:solidFill>
                <a:latin typeface="Arial Narrow" pitchFamily="34" charset="0"/>
                <a:ea typeface="+mn-ea"/>
                <a:cs typeface="+mn-cs"/>
              </a:rPr>
              <a:t>  </a:t>
            </a:r>
            <a:r>
              <a:rPr lang="en-US" sz="1100" u="none" kern="1200" dirty="0" smtClean="0">
                <a:solidFill>
                  <a:srgbClr val="0070C0"/>
                </a:solidFill>
                <a:latin typeface="Arial Narrow" pitchFamily="34" charset="0"/>
                <a:ea typeface="+mn-ea"/>
                <a:cs typeface="+mn-cs"/>
              </a:rPr>
              <a:t>Friend JK, Norris ME and Stringer J. (1988)  </a:t>
            </a:r>
            <a:r>
              <a:rPr lang="en-US" sz="1100" i="1" kern="1200" dirty="0" smtClean="0">
                <a:solidFill>
                  <a:srgbClr val="0070C0"/>
                </a:solidFill>
                <a:latin typeface="Arial Narrow" pitchFamily="34" charset="0"/>
                <a:ea typeface="+mn-ea"/>
                <a:cs typeface="+mn-cs"/>
              </a:rPr>
              <a:t>The Institute for Operational Research: an Initiative to Extend the Scope of OR</a:t>
            </a:r>
            <a:r>
              <a:rPr lang="en-US" sz="1100" kern="1200" dirty="0" smtClean="0">
                <a:solidFill>
                  <a:srgbClr val="0070C0"/>
                </a:solidFill>
                <a:latin typeface="Arial Narrow" pitchFamily="34" charset="0"/>
                <a:ea typeface="+mn-ea"/>
                <a:cs typeface="+mn-cs"/>
              </a:rPr>
              <a:t>.  in </a:t>
            </a:r>
            <a:r>
              <a:rPr lang="en-US" sz="1100" b="1" kern="1200" dirty="0" smtClean="0">
                <a:solidFill>
                  <a:srgbClr val="0070C0"/>
                </a:solidFill>
                <a:latin typeface="Arial Narrow" pitchFamily="34" charset="0"/>
                <a:ea typeface="+mn-ea"/>
                <a:cs typeface="+mn-cs"/>
              </a:rPr>
              <a:t>Journal of the Operational Research Society</a:t>
            </a:r>
            <a:r>
              <a:rPr lang="en-US" sz="1100" kern="1200" dirty="0" smtClean="0">
                <a:solidFill>
                  <a:srgbClr val="0070C0"/>
                </a:solidFill>
                <a:latin typeface="Arial Narrow" pitchFamily="34" charset="0"/>
                <a:ea typeface="+mn-ea"/>
                <a:cs typeface="+mn-cs"/>
              </a:rPr>
              <a:t>,</a:t>
            </a:r>
            <a:r>
              <a:rPr lang="en-US" sz="1100" b="1" kern="1200" dirty="0" smtClean="0">
                <a:solidFill>
                  <a:srgbClr val="0070C0"/>
                </a:solidFill>
                <a:latin typeface="Arial Narrow" pitchFamily="34" charset="0"/>
                <a:ea typeface="+mn-ea"/>
                <a:cs typeface="+mn-cs"/>
              </a:rPr>
              <a:t> 39</a:t>
            </a:r>
            <a:r>
              <a:rPr lang="en-US" sz="1100" kern="1200" dirty="0" smtClean="0">
                <a:solidFill>
                  <a:srgbClr val="0070C0"/>
                </a:solidFill>
                <a:latin typeface="Arial Narrow" pitchFamily="34" charset="0"/>
                <a:ea typeface="+mn-ea"/>
                <a:cs typeface="+mn-cs"/>
              </a:rPr>
              <a:t>, 705-13.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dirty="0" smtClean="0">
                <a:solidFill>
                  <a:srgbClr val="0070C0"/>
                </a:solidFill>
                <a:latin typeface="Arial Narrow" pitchFamily="34" charset="0"/>
                <a:ea typeface="+mn-ea"/>
                <a:cs typeface="+mn-cs"/>
              </a:rPr>
              <a:t>See also: </a:t>
            </a:r>
            <a:r>
              <a:rPr lang="en-GB" sz="1100" b="0" i="1" baseline="0" dirty="0" smtClean="0">
                <a:solidFill>
                  <a:srgbClr val="0070C0"/>
                </a:solidFill>
                <a:latin typeface="Arial Narrow"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kern="1200" baseline="0" dirty="0" smtClean="0">
                <a:solidFill>
                  <a:srgbClr val="0070C0"/>
                </a:solidFill>
                <a:latin typeface="Arial Narrow" pitchFamily="34" charset="0"/>
                <a:ea typeface="+mn-ea"/>
                <a:cs typeface="+mn-cs"/>
              </a:rPr>
              <a:t>Conference papers 1979 </a:t>
            </a:r>
            <a:r>
              <a:rPr lang="en-US" sz="1100" b="0" i="1" u="none" kern="1200" dirty="0" smtClean="0">
                <a:solidFill>
                  <a:srgbClr val="0070C0"/>
                </a:solidFill>
                <a:latin typeface="Arial Narrow" pitchFamily="34" charset="0"/>
                <a:ea typeface="+mn-ea"/>
                <a:cs typeface="+mn-cs"/>
              </a:rPr>
              <a:t>http://www.theorsociety.com/DocumentRepository/Browse.aspx?ID=289</a:t>
            </a:r>
          </a:p>
          <a:p>
            <a:r>
              <a:rPr lang="en-US" sz="1100" i="0" kern="1200" dirty="0" err="1" smtClean="0">
                <a:solidFill>
                  <a:srgbClr val="0070C0"/>
                </a:solidFill>
                <a:latin typeface="Arial Narrow" pitchFamily="34" charset="0"/>
                <a:ea typeface="+mn-ea"/>
                <a:cs typeface="+mn-cs"/>
              </a:rPr>
              <a:t>Faludi</a:t>
            </a:r>
            <a:r>
              <a:rPr lang="en-US" sz="1100" i="0" kern="1200" baseline="0" dirty="0" smtClean="0">
                <a:solidFill>
                  <a:srgbClr val="0070C0"/>
                </a:solidFill>
                <a:latin typeface="Arial Narrow" pitchFamily="34" charset="0"/>
                <a:ea typeface="+mn-ea"/>
                <a:cs typeface="+mn-cs"/>
              </a:rPr>
              <a:t> A. (</a:t>
            </a:r>
            <a:r>
              <a:rPr lang="en-US" sz="1100" i="0" kern="1200" dirty="0" smtClean="0">
                <a:solidFill>
                  <a:srgbClr val="0070C0"/>
                </a:solidFill>
                <a:latin typeface="Arial Narrow" pitchFamily="34" charset="0"/>
                <a:ea typeface="+mn-ea"/>
                <a:cs typeface="+mn-cs"/>
              </a:rPr>
              <a:t>1987) </a:t>
            </a:r>
            <a:r>
              <a:rPr lang="en-US" sz="1100" i="0" kern="1200" baseline="0" dirty="0" smtClean="0">
                <a:solidFill>
                  <a:srgbClr val="0070C0"/>
                </a:solidFill>
                <a:latin typeface="Arial Narrow" pitchFamily="34" charset="0"/>
                <a:ea typeface="+mn-ea"/>
                <a:cs typeface="+mn-cs"/>
              </a:rPr>
              <a:t> </a:t>
            </a:r>
            <a:r>
              <a:rPr lang="en-US" sz="1100" i="1" kern="1200" baseline="0" dirty="0" smtClean="0">
                <a:solidFill>
                  <a:srgbClr val="0070C0"/>
                </a:solidFill>
                <a:latin typeface="Arial Narrow" pitchFamily="34" charset="0"/>
                <a:ea typeface="+mn-ea"/>
                <a:cs typeface="+mn-cs"/>
              </a:rPr>
              <a:t>A Decision </a:t>
            </a:r>
            <a:r>
              <a:rPr lang="en-US" sz="1100" i="1" kern="1200" baseline="0" dirty="0" err="1" smtClean="0">
                <a:solidFill>
                  <a:srgbClr val="0070C0"/>
                </a:solidFill>
                <a:latin typeface="Arial Narrow" pitchFamily="34" charset="0"/>
                <a:ea typeface="+mn-ea"/>
                <a:cs typeface="+mn-cs"/>
              </a:rPr>
              <a:t>Centred</a:t>
            </a:r>
            <a:r>
              <a:rPr lang="en-US" sz="1100" i="1" kern="1200" baseline="0" dirty="0" smtClean="0">
                <a:solidFill>
                  <a:srgbClr val="0070C0"/>
                </a:solidFill>
                <a:latin typeface="Arial Narrow" pitchFamily="34" charset="0"/>
                <a:ea typeface="+mn-ea"/>
                <a:cs typeface="+mn-cs"/>
              </a:rPr>
              <a:t> View of Environmental Planning.  Oxford: </a:t>
            </a:r>
            <a:r>
              <a:rPr lang="en-US" sz="1100" i="1" kern="1200" baseline="0" dirty="0" err="1" smtClean="0">
                <a:solidFill>
                  <a:srgbClr val="0070C0"/>
                </a:solidFill>
                <a:latin typeface="Arial Narrow" pitchFamily="34" charset="0"/>
                <a:ea typeface="+mn-ea"/>
                <a:cs typeface="+mn-cs"/>
              </a:rPr>
              <a:t>Pergamon</a:t>
            </a:r>
            <a:r>
              <a:rPr lang="en-US" sz="1100" i="1" kern="1200" baseline="0" dirty="0" smtClean="0">
                <a:solidFill>
                  <a:srgbClr val="0070C0"/>
                </a:solidFill>
                <a:latin typeface="Arial Narrow" pitchFamily="34" charset="0"/>
                <a:ea typeface="+mn-ea"/>
                <a:cs typeface="+mn-cs"/>
              </a:rPr>
              <a:t> Press </a:t>
            </a:r>
            <a:r>
              <a:rPr lang="en-US" sz="1100" i="0" kern="1200" baseline="0" dirty="0" smtClean="0">
                <a:solidFill>
                  <a:srgbClr val="0070C0"/>
                </a:solidFill>
                <a:latin typeface="Arial Narrow" pitchFamily="34" charset="0"/>
                <a:ea typeface="+mn-ea"/>
                <a:cs typeface="+mn-cs"/>
              </a:rPr>
              <a:t>(see in particular Chapter 6: the Radical Gentlemen from Coventry)</a:t>
            </a:r>
            <a:endParaRPr lang="en-GB" sz="1100" i="0" kern="1200" dirty="0">
              <a:solidFill>
                <a:srgbClr val="0070C0"/>
              </a:solidFill>
              <a:latin typeface="Arial Narrow" pitchFamily="34" charset="0"/>
              <a:ea typeface="+mn-ea"/>
              <a:cs typeface="+mn-cs"/>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8">
              <a:spcAft>
                <a:spcPts val="300"/>
              </a:spcAft>
              <a:buFont typeface="Arial" pitchFamily="34" charset="0"/>
              <a:buChar char="•"/>
              <a:defRPr/>
            </a:pPr>
            <a:r>
              <a:rPr lang="en-GB" b="1" dirty="0" smtClean="0">
                <a:latin typeface="Comic Sans MS" pitchFamily="66" charset="0"/>
              </a:rPr>
              <a:t> </a:t>
            </a:r>
            <a:r>
              <a:rPr lang="en-GB" sz="1400" b="1" dirty="0" smtClean="0">
                <a:latin typeface="Comic Sans MS" pitchFamily="66" charset="0"/>
              </a:rPr>
              <a:t>my early career: typical of</a:t>
            </a:r>
            <a:r>
              <a:rPr lang="en-GB" b="1" dirty="0" smtClean="0">
                <a:latin typeface="Comic Sans MS" pitchFamily="66" charset="0"/>
              </a:rPr>
              <a:t> OR in 1950’s/60’s</a:t>
            </a:r>
          </a:p>
          <a:p>
            <a:pPr defTabSz="914358">
              <a:spcAft>
                <a:spcPts val="300"/>
              </a:spcAft>
              <a:buFont typeface="Arial" pitchFamily="34" charset="0"/>
              <a:buChar char="•"/>
              <a:defRPr/>
            </a:pPr>
            <a:endParaRPr lang="en-GB" b="1" dirty="0" smtClean="0">
              <a:latin typeface="Comic Sans MS" pitchFamily="66" charset="0"/>
            </a:endParaRPr>
          </a:p>
          <a:p>
            <a:pPr defTabSz="914358">
              <a:spcAft>
                <a:spcPts val="300"/>
              </a:spcAft>
              <a:buFont typeface="Arial" pitchFamily="34" charset="0"/>
              <a:buChar char="•"/>
              <a:defRPr/>
            </a:pPr>
            <a:r>
              <a:rPr lang="en-GB" b="1" dirty="0" smtClean="0">
                <a:latin typeface="Comic Sans MS" pitchFamily="66" charset="0"/>
              </a:rPr>
              <a:t> </a:t>
            </a:r>
            <a:r>
              <a:rPr lang="en-GB" sz="1400" b="1" dirty="0" smtClean="0">
                <a:latin typeface="Comic Sans MS" pitchFamily="66" charset="0"/>
              </a:rPr>
              <a:t>sheltered childhood [until wartime]</a:t>
            </a:r>
          </a:p>
          <a:p>
            <a:pPr defTabSz="914358">
              <a:spcAft>
                <a:spcPts val="300"/>
              </a:spcAft>
              <a:buFont typeface="Arial" pitchFamily="34" charset="0"/>
              <a:buChar char="•"/>
              <a:defRPr/>
            </a:pPr>
            <a:endParaRPr lang="en-GB" b="1" dirty="0" smtClean="0">
              <a:latin typeface="Comic Sans MS" pitchFamily="66" charset="0"/>
            </a:endParaRPr>
          </a:p>
          <a:p>
            <a:pPr defTabSz="914358">
              <a:spcAft>
                <a:spcPts val="300"/>
              </a:spcAft>
              <a:buFont typeface="Arial" pitchFamily="34" charset="0"/>
              <a:buChar char="•"/>
              <a:defRPr/>
            </a:pPr>
            <a:r>
              <a:rPr lang="en-GB" b="1" dirty="0" smtClean="0">
                <a:latin typeface="Comic Sans MS" pitchFamily="66" charset="0"/>
              </a:rPr>
              <a:t> </a:t>
            </a:r>
            <a:r>
              <a:rPr lang="en-GB" sz="1400" b="1" dirty="0" smtClean="0">
                <a:latin typeface="Comic Sans MS" pitchFamily="66" charset="0"/>
              </a:rPr>
              <a:t>maths – possible high flyer?  BUT</a:t>
            </a:r>
            <a:r>
              <a:rPr lang="en-GB" sz="1400" b="1" baseline="0" dirty="0" smtClean="0">
                <a:latin typeface="Comic Sans MS" pitchFamily="66" charset="0"/>
              </a:rPr>
              <a:t> growing doubts</a:t>
            </a:r>
            <a:endParaRPr lang="en-GB" sz="1400" b="1" dirty="0" smtClean="0">
              <a:latin typeface="Comic Sans MS" pitchFamily="66" charset="0"/>
            </a:endParaRPr>
          </a:p>
          <a:p>
            <a:pPr defTabSz="914358">
              <a:spcAft>
                <a:spcPts val="300"/>
              </a:spcAft>
              <a:buFont typeface="Arial" pitchFamily="34" charset="0"/>
              <a:buChar char="•"/>
              <a:defRPr/>
            </a:pPr>
            <a:endParaRPr lang="en-GB" sz="1400" b="1" dirty="0" smtClean="0">
              <a:latin typeface="Comic Sans MS" pitchFamily="66" charset="0"/>
            </a:endParaRPr>
          </a:p>
          <a:p>
            <a:pPr defTabSz="914358">
              <a:spcAft>
                <a:spcPts val="300"/>
              </a:spcAft>
              <a:buFont typeface="Arial" pitchFamily="34" charset="0"/>
              <a:buChar char="•"/>
              <a:defRPr/>
            </a:pPr>
            <a:r>
              <a:rPr lang="en-GB" sz="1400" b="1" dirty="0" smtClean="0">
                <a:latin typeface="Comic Sans MS" pitchFamily="66" charset="0"/>
              </a:rPr>
              <a:t> reluctance</a:t>
            </a:r>
            <a:r>
              <a:rPr lang="en-GB" sz="1400" b="1" baseline="0" dirty="0" smtClean="0">
                <a:latin typeface="Comic Sans MS" pitchFamily="66" charset="0"/>
              </a:rPr>
              <a:t> to see my </a:t>
            </a:r>
            <a:r>
              <a:rPr lang="en-GB" sz="1400" b="1" dirty="0" smtClean="0">
                <a:latin typeface="Comic Sans MS" pitchFamily="66" charset="0"/>
              </a:rPr>
              <a:t>future life in classrooms</a:t>
            </a:r>
          </a:p>
          <a:p>
            <a:pPr defTabSz="914358">
              <a:spcAft>
                <a:spcPts val="300"/>
              </a:spcAft>
              <a:buFont typeface="Arial" pitchFamily="34" charset="0"/>
              <a:buChar char="•"/>
              <a:defRPr/>
            </a:pPr>
            <a:endParaRPr lang="en-GB" sz="1400" b="1" dirty="0" smtClean="0">
              <a:latin typeface="Comic Sans MS" pitchFamily="66" charset="0"/>
            </a:endParaRPr>
          </a:p>
          <a:p>
            <a:pPr defTabSz="914358">
              <a:spcAft>
                <a:spcPts val="300"/>
              </a:spcAft>
              <a:buFont typeface="Arial" pitchFamily="34" charset="0"/>
              <a:buChar char="•"/>
              <a:defRPr/>
            </a:pPr>
            <a:r>
              <a:rPr lang="en-GB" sz="1400" b="1" dirty="0" smtClean="0">
                <a:latin typeface="Comic Sans MS" pitchFamily="66" charset="0"/>
              </a:rPr>
              <a:t> early analytical roles in industry</a:t>
            </a:r>
            <a:endParaRPr lang="en-GB" sz="1400" b="1" dirty="0" smtClean="0">
              <a:solidFill>
                <a:srgbClr val="B136BA"/>
              </a:solidFill>
              <a:latin typeface="Comic Sans MS" pitchFamily="66" charset="0"/>
            </a:endParaRPr>
          </a:p>
          <a:p>
            <a:pPr defTabSz="914358">
              <a:spcAft>
                <a:spcPts val="300"/>
              </a:spcAft>
              <a:buFont typeface="Arial" pitchFamily="34" charset="0"/>
              <a:buChar char="•"/>
              <a:defRPr/>
            </a:pPr>
            <a:endParaRPr lang="en-GB" sz="1400" b="1" dirty="0" smtClean="0">
              <a:solidFill>
                <a:srgbClr val="B136BA"/>
              </a:solidFill>
              <a:latin typeface="Comic Sans MS" pitchFamily="66" charset="0"/>
            </a:endParaRPr>
          </a:p>
          <a:p>
            <a:pPr defTabSz="914358">
              <a:spcAft>
                <a:spcPts val="300"/>
              </a:spcAft>
              <a:buFont typeface="Arial" pitchFamily="34" charset="0"/>
              <a:buChar char="•"/>
              <a:defRPr/>
            </a:pPr>
            <a:r>
              <a:rPr lang="en-GB" sz="1400" b="1" dirty="0" smtClean="0">
                <a:solidFill>
                  <a:srgbClr val="B136BA"/>
                </a:solidFill>
                <a:latin typeface="Comic Sans MS" pitchFamily="66" charset="0"/>
              </a:rPr>
              <a:t> </a:t>
            </a:r>
            <a:r>
              <a:rPr lang="en-GB" sz="1400" b="1" dirty="0" smtClean="0">
                <a:solidFill>
                  <a:schemeClr val="tx1"/>
                </a:solidFill>
                <a:latin typeface="Comic Sans MS" pitchFamily="66" charset="0"/>
              </a:rPr>
              <a:t>inspired</a:t>
            </a:r>
            <a:r>
              <a:rPr lang="en-GB" sz="1400" b="1" baseline="0" dirty="0" smtClean="0">
                <a:solidFill>
                  <a:schemeClr val="tx1"/>
                </a:solidFill>
                <a:latin typeface="Comic Sans MS" pitchFamily="66" charset="0"/>
              </a:rPr>
              <a:t> 1958 by </a:t>
            </a:r>
            <a:r>
              <a:rPr lang="en-GB" sz="1400" b="1" dirty="0" smtClean="0">
                <a:solidFill>
                  <a:schemeClr val="tx1"/>
                </a:solidFill>
                <a:latin typeface="Comic Sans MS" pitchFamily="66" charset="0"/>
              </a:rPr>
              <a:t>introductory</a:t>
            </a:r>
            <a:r>
              <a:rPr lang="en-GB" sz="1400" b="1" baseline="0" dirty="0" smtClean="0">
                <a:solidFill>
                  <a:srgbClr val="B136BA"/>
                </a:solidFill>
                <a:latin typeface="Comic Sans MS" pitchFamily="66" charset="0"/>
              </a:rPr>
              <a:t> </a:t>
            </a:r>
            <a:r>
              <a:rPr lang="en-GB" sz="1400" b="1" dirty="0" smtClean="0">
                <a:latin typeface="Comic Sans MS" pitchFamily="66" charset="0"/>
              </a:rPr>
              <a:t>OR course USA</a:t>
            </a:r>
          </a:p>
          <a:p>
            <a:pPr defTabSz="914358">
              <a:spcAft>
                <a:spcPts val="300"/>
              </a:spcAft>
              <a:buFont typeface="Arial" pitchFamily="34" charset="0"/>
              <a:buChar char="•"/>
              <a:defRPr/>
            </a:pPr>
            <a:endParaRPr lang="en-GB" sz="1400" b="1" dirty="0" smtClean="0">
              <a:latin typeface="Comic Sans MS" pitchFamily="66" charset="0"/>
            </a:endParaRPr>
          </a:p>
          <a:p>
            <a:pPr defTabSz="914358">
              <a:spcAft>
                <a:spcPts val="300"/>
              </a:spcAft>
              <a:buFont typeface="Arial" pitchFamily="34" charset="0"/>
              <a:buChar char="•"/>
              <a:defRPr/>
            </a:pPr>
            <a:r>
              <a:rPr lang="en-GB" sz="1400" b="1" dirty="0" smtClean="0">
                <a:latin typeface="Comic Sans MS" pitchFamily="66" charset="0"/>
              </a:rPr>
              <a:t> enjoyable engagement in SWORDS early 60s</a:t>
            </a:r>
          </a:p>
          <a:p>
            <a:pPr defTabSz="914358">
              <a:spcAft>
                <a:spcPts val="300"/>
              </a:spcAft>
              <a:defRPr/>
            </a:pPr>
            <a:endParaRPr lang="en-GB" sz="1400" b="1" dirty="0" smtClean="0">
              <a:latin typeface="Comic Sans MS" pitchFamily="66" charset="0"/>
            </a:endParaRPr>
          </a:p>
          <a:p>
            <a:pPr defTabSz="914358">
              <a:spcAft>
                <a:spcPts val="300"/>
              </a:spcAft>
              <a:buFont typeface="Arial" pitchFamily="34" charset="0"/>
              <a:buChar char="•"/>
              <a:defRPr/>
            </a:pPr>
            <a:r>
              <a:rPr lang="en-GB" sz="1400" b="1" dirty="0" smtClean="0">
                <a:latin typeface="Comic Sans MS" pitchFamily="66" charset="0"/>
              </a:rPr>
              <a:t> big turning point 1964: social scientists, policy project </a:t>
            </a:r>
            <a:endParaRPr lang="en-GB" sz="1400" b="1" dirty="0" smtClean="0">
              <a:solidFill>
                <a:srgbClr val="FF0000"/>
              </a:solidFill>
              <a:latin typeface="Comic Sans MS" pitchFamily="66" charset="0"/>
            </a:endParaRPr>
          </a:p>
          <a:p>
            <a:pPr defTabSz="914358">
              <a:spcAft>
                <a:spcPts val="300"/>
              </a:spcAft>
              <a:buFont typeface="Arial" pitchFamily="34" charset="0"/>
              <a:buChar char="•"/>
              <a:defRPr/>
            </a:pPr>
            <a:endParaRPr lang="en-GB" sz="1400" b="1" dirty="0" smtClean="0">
              <a:latin typeface="Comic Sans MS" pitchFamily="66" charset="0"/>
            </a:endParaRPr>
          </a:p>
          <a:p>
            <a:pPr defTabSz="914358">
              <a:spcAft>
                <a:spcPts val="300"/>
              </a:spcAft>
              <a:buFont typeface="Arial" pitchFamily="34" charset="0"/>
              <a:buChar char="•"/>
              <a:defRPr/>
            </a:pPr>
            <a:r>
              <a:rPr lang="en-GB" sz="1400" b="1" dirty="0" smtClean="0">
                <a:latin typeface="Comic Sans MS" pitchFamily="66" charset="0"/>
              </a:rPr>
              <a:t> </a:t>
            </a:r>
            <a:r>
              <a:rPr lang="en-GB" sz="1400" b="1" dirty="0" smtClean="0">
                <a:solidFill>
                  <a:srgbClr val="FF0000"/>
                </a:solidFill>
                <a:latin typeface="Comic Sans MS" pitchFamily="66" charset="0"/>
              </a:rPr>
              <a:t>then continuity [with family excursions: green, IT]</a:t>
            </a:r>
          </a:p>
          <a:p>
            <a:pPr defTabSz="914358">
              <a:spcAft>
                <a:spcPts val="300"/>
              </a:spcAft>
              <a:buFont typeface="Arial" pitchFamily="34" charset="0"/>
              <a:buChar char="•"/>
              <a:defRPr/>
            </a:pPr>
            <a:endParaRPr lang="en-GB" sz="1400" b="1" dirty="0" smtClean="0">
              <a:solidFill>
                <a:srgbClr val="B136BA"/>
              </a:solidFill>
              <a:latin typeface="Comic Sans MS" pitchFamily="66" charset="0"/>
            </a:endParaRPr>
          </a:p>
          <a:p>
            <a:pPr defTabSz="914358">
              <a:spcAft>
                <a:spcPts val="300"/>
              </a:spcAft>
              <a:buFont typeface="Arial" pitchFamily="34" charset="0"/>
              <a:buNone/>
              <a:defRPr/>
            </a:pPr>
            <a:r>
              <a:rPr lang="en-GB" sz="1400" b="1" dirty="0" smtClean="0">
                <a:solidFill>
                  <a:srgbClr val="0070C0"/>
                </a:solidFill>
                <a:latin typeface="Arial Narrow" pitchFamily="34" charset="0"/>
              </a:rPr>
              <a:t>-----------------------------------------------------------</a:t>
            </a:r>
          </a:p>
          <a:p>
            <a:pPr defTabSz="914358">
              <a:spcAft>
                <a:spcPts val="300"/>
              </a:spcAft>
              <a:buFont typeface="Arial" pitchFamily="34" charset="0"/>
              <a:buNone/>
              <a:defRPr/>
            </a:pPr>
            <a:r>
              <a:rPr lang="en-GB" sz="1100" b="1" i="1" dirty="0" smtClean="0">
                <a:solidFill>
                  <a:srgbClr val="0070C0"/>
                </a:solidFill>
                <a:latin typeface="Arial Narrow" pitchFamily="34" charset="0"/>
              </a:rPr>
              <a:t>Brief </a:t>
            </a:r>
            <a:r>
              <a:rPr lang="en-GB" sz="1100" b="1" i="1" dirty="0" err="1" smtClean="0">
                <a:solidFill>
                  <a:srgbClr val="0070C0"/>
                </a:solidFill>
                <a:latin typeface="Arial Narrow" pitchFamily="34" charset="0"/>
              </a:rPr>
              <a:t>cv</a:t>
            </a:r>
            <a:r>
              <a:rPr lang="en-GB" sz="1100" b="1" i="1" dirty="0" smtClean="0">
                <a:solidFill>
                  <a:srgbClr val="0070C0"/>
                </a:solidFill>
                <a:latin typeface="Arial Narrow" pitchFamily="34" charset="0"/>
              </a:rPr>
              <a:t>: </a:t>
            </a:r>
            <a:r>
              <a:rPr lang="en-GB" sz="1100" b="0" i="1" dirty="0" smtClean="0">
                <a:solidFill>
                  <a:srgbClr val="0070C0"/>
                </a:solidFill>
                <a:latin typeface="Arial Narrow" pitchFamily="34" charset="0"/>
              </a:rPr>
              <a:t>https://www.theorsociety.com/Subscriber/Default.aspx?tabid=59&amp;area=cv</a:t>
            </a:r>
          </a:p>
          <a:p>
            <a:pPr defTabSz="914358">
              <a:spcAft>
                <a:spcPts val="300"/>
              </a:spcAft>
              <a:buFont typeface="Arial" pitchFamily="34" charset="0"/>
              <a:buNone/>
              <a:defRPr/>
            </a:pPr>
            <a:r>
              <a:rPr lang="en-GB" b="1" i="1" dirty="0" smtClean="0">
                <a:solidFill>
                  <a:srgbClr val="0070C0"/>
                </a:solidFill>
                <a:latin typeface="Comic Sans MS" pitchFamily="66" charset="0"/>
              </a:rPr>
              <a:t>Excursion: </a:t>
            </a:r>
            <a:r>
              <a:rPr lang="en-GB" b="0" i="1" dirty="0" smtClean="0">
                <a:solidFill>
                  <a:srgbClr val="0070C0"/>
                </a:solidFill>
                <a:latin typeface="Comic Sans MS" pitchFamily="66" charset="0"/>
              </a:rPr>
              <a:t>http://www.friendsofbrackenhakk.org/page13.html</a:t>
            </a:r>
          </a:p>
          <a:p>
            <a:pPr defTabSz="914358">
              <a:spcAft>
                <a:spcPts val="300"/>
              </a:spcAft>
              <a:buFont typeface="Arial" pitchFamily="34" charset="0"/>
              <a:buChar char="•"/>
              <a:defRPr/>
            </a:pPr>
            <a:endParaRPr lang="en-GB" b="0" i="1" baseline="0" dirty="0" smtClean="0">
              <a:solidFill>
                <a:srgbClr val="0070C0"/>
              </a:solidFill>
            </a:endParaRPr>
          </a:p>
        </p:txBody>
      </p:sp>
      <p:sp>
        <p:nvSpPr>
          <p:cNvPr id="4" name="Slide Number Placeholder 3"/>
          <p:cNvSpPr>
            <a:spLocks noGrp="1"/>
          </p:cNvSpPr>
          <p:nvPr>
            <p:ph type="sldNum" sz="quarter" idx="10"/>
          </p:nvPr>
        </p:nvSpPr>
        <p:spPr/>
        <p:txBody>
          <a:bodyPr/>
          <a:lstStyle/>
          <a:p>
            <a:fld id="{B68B2D6D-1E16-4C97-9439-0240188A858C}"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4E5792-A3F4-45AE-BCDA-3B0CDC52E523}" type="datetime1">
              <a:rPr lang="en-GB" smtClean="0"/>
              <a:pPr/>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396B44-7C69-48E5-A963-A8D7172AEC6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FBD786-2A70-4FD8-91C1-40F3761D264D}" type="datetime1">
              <a:rPr lang="en-GB" smtClean="0"/>
              <a:pPr/>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396B44-7C69-48E5-A963-A8D7172AEC6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2A3210-4429-4CDB-BD45-E671C893E423}" type="datetime1">
              <a:rPr lang="en-GB" smtClean="0"/>
              <a:pPr/>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396B44-7C69-48E5-A963-A8D7172AEC6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C7EF4A-AB0E-4E31-847B-DF97B3FD9265}" type="datetime1">
              <a:rPr lang="en-GB" smtClean="0"/>
              <a:pPr/>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396B44-7C69-48E5-A963-A8D7172AEC6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87035-F3B8-45A8-885A-763D31FF3616}" type="datetime1">
              <a:rPr lang="en-GB" smtClean="0"/>
              <a:pPr/>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396B44-7C69-48E5-A963-A8D7172AEC6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D329C5-C737-4459-9428-7EE0503DA03C}" type="datetime1">
              <a:rPr lang="en-GB" smtClean="0"/>
              <a:pPr/>
              <a:t>03/03/2017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396B44-7C69-48E5-A963-A8D7172AEC6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69FECF8-4F6E-4393-AE4F-162566BB5AE0}" type="datetime1">
              <a:rPr lang="en-GB" smtClean="0"/>
              <a:pPr/>
              <a:t>03/03/2017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396B44-7C69-48E5-A963-A8D7172AEC6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8A930A-3189-4BE5-BAF9-829C1F1619BD}" type="datetime1">
              <a:rPr lang="en-GB" smtClean="0"/>
              <a:pPr/>
              <a:t>03/03/2017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396B44-7C69-48E5-A963-A8D7172AEC6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2691D-E184-4E18-BF69-30B13B3CA6E7}" type="datetime1">
              <a:rPr lang="en-GB" smtClean="0"/>
              <a:pPr/>
              <a:t>03/03/2017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396B44-7C69-48E5-A963-A8D7172AEC6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DC988F-85CA-4EA8-B83E-1FD5BC0A9064}" type="datetime1">
              <a:rPr lang="en-GB" smtClean="0"/>
              <a:pPr/>
              <a:t>03/03/2017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396B44-7C69-48E5-A963-A8D7172AEC6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B9CF7-DDEB-4514-9CB6-E0D52BCC21C9}" type="datetime1">
              <a:rPr lang="en-GB" smtClean="0"/>
              <a:pPr/>
              <a:t>03/03/2017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396B44-7C69-48E5-A963-A8D7172AEC6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3CA91-BEA9-4211-BC13-AD568DE6C4BC}" type="datetime1">
              <a:rPr lang="en-GB" smtClean="0"/>
              <a:pPr/>
              <a:t>03/03/2017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96B44-7C69-48E5-A963-A8D7172AEC6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friendOR@hot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package" Target="../embeddings/Microsoft_Office_PowerPoint_Slide1.sldx"/></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theorsociety.com/DocumentRepository/Browse.aspx?CatID=1"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0"/>
            <a:ext cx="8568952" cy="1656184"/>
          </a:xfrm>
        </p:spPr>
        <p:txBody>
          <a:bodyPr>
            <a:noAutofit/>
          </a:bodyPr>
          <a:lstStyle/>
          <a:p>
            <a:r>
              <a:rPr lang="en-GB" b="1" dirty="0" smtClean="0">
                <a:solidFill>
                  <a:srgbClr val="FF0000"/>
                </a:solidFill>
                <a:latin typeface="+mn-lt"/>
              </a:rPr>
              <a:t>LINKING PUBLIC POLICY WORLDS</a:t>
            </a:r>
            <a:r>
              <a:rPr lang="en-GB" sz="3600" b="1" dirty="0" smtClean="0">
                <a:solidFill>
                  <a:srgbClr val="FF0000"/>
                </a:solidFill>
                <a:latin typeface="+mn-lt"/>
              </a:rPr>
              <a:t/>
            </a:r>
            <a:br>
              <a:rPr lang="en-GB" sz="3600" b="1" dirty="0" smtClean="0">
                <a:solidFill>
                  <a:srgbClr val="FF0000"/>
                </a:solidFill>
                <a:latin typeface="+mn-lt"/>
              </a:rPr>
            </a:br>
            <a:r>
              <a:rPr lang="en-GB" sz="2800" b="1" i="1" dirty="0" smtClean="0">
                <a:solidFill>
                  <a:srgbClr val="FF0000"/>
                </a:solidFill>
                <a:latin typeface="+mn-lt"/>
              </a:rPr>
              <a:t>Working Together to Shape Public Policy Choices </a:t>
            </a:r>
            <a:endParaRPr lang="en-GB" sz="2800" b="1" i="1" dirty="0">
              <a:solidFill>
                <a:srgbClr val="FF0000"/>
              </a:solidFill>
              <a:latin typeface="+mn-lt"/>
            </a:endParaRPr>
          </a:p>
        </p:txBody>
      </p:sp>
      <p:sp>
        <p:nvSpPr>
          <p:cNvPr id="3" name="Subtitle 2"/>
          <p:cNvSpPr>
            <a:spLocks noGrp="1"/>
          </p:cNvSpPr>
          <p:nvPr>
            <p:ph type="subTitle" idx="1"/>
          </p:nvPr>
        </p:nvSpPr>
        <p:spPr>
          <a:xfrm>
            <a:off x="467544" y="1700808"/>
            <a:ext cx="8064896" cy="4320480"/>
          </a:xfrm>
        </p:spPr>
        <p:txBody>
          <a:bodyPr>
            <a:normAutofit fontScale="62500" lnSpcReduction="20000"/>
          </a:bodyPr>
          <a:lstStyle/>
          <a:p>
            <a:r>
              <a:rPr lang="en-GB" sz="5100" b="1" dirty="0" smtClean="0">
                <a:solidFill>
                  <a:schemeClr val="tx2"/>
                </a:solidFill>
              </a:rPr>
              <a:t>OR Society Beale lecture 2017</a:t>
            </a:r>
          </a:p>
          <a:p>
            <a:endParaRPr lang="en-GB" sz="1400" b="1" dirty="0" smtClean="0"/>
          </a:p>
          <a:p>
            <a:pPr>
              <a:spcBef>
                <a:spcPts val="600"/>
              </a:spcBef>
              <a:spcAft>
                <a:spcPts val="600"/>
              </a:spcAft>
            </a:pPr>
            <a:r>
              <a:rPr lang="en-GB" sz="5200" b="1" dirty="0" smtClean="0">
                <a:solidFill>
                  <a:schemeClr val="tx1"/>
                </a:solidFill>
              </a:rPr>
              <a:t>John</a:t>
            </a:r>
            <a:r>
              <a:rPr lang="en-GB" sz="5200" b="1" dirty="0" smtClean="0">
                <a:solidFill>
                  <a:schemeClr val="bg1">
                    <a:lumMod val="85000"/>
                  </a:schemeClr>
                </a:solidFill>
              </a:rPr>
              <a:t> </a:t>
            </a:r>
            <a:r>
              <a:rPr lang="en-GB" sz="5200" b="1" dirty="0" smtClean="0">
                <a:solidFill>
                  <a:schemeClr val="bg1">
                    <a:lumMod val="65000"/>
                  </a:schemeClr>
                </a:solidFill>
              </a:rPr>
              <a:t>[K]</a:t>
            </a:r>
            <a:r>
              <a:rPr lang="en-GB" sz="5200" b="1" dirty="0" smtClean="0">
                <a:solidFill>
                  <a:schemeClr val="bg1">
                    <a:lumMod val="85000"/>
                  </a:schemeClr>
                </a:solidFill>
              </a:rPr>
              <a:t> </a:t>
            </a:r>
            <a:r>
              <a:rPr lang="en-GB" sz="5200" b="1" dirty="0" smtClean="0">
                <a:solidFill>
                  <a:schemeClr val="tx1"/>
                </a:solidFill>
              </a:rPr>
              <a:t>Friend</a:t>
            </a:r>
          </a:p>
          <a:p>
            <a:pPr>
              <a:spcBef>
                <a:spcPts val="600"/>
              </a:spcBef>
              <a:spcAft>
                <a:spcPts val="600"/>
              </a:spcAft>
            </a:pPr>
            <a:r>
              <a:rPr lang="en-GB" b="1" i="1" dirty="0" smtClean="0">
                <a:solidFill>
                  <a:schemeClr val="tx1"/>
                </a:solidFill>
              </a:rPr>
              <a:t>OR Society member since 1957 [no. 306]</a:t>
            </a:r>
          </a:p>
          <a:p>
            <a:r>
              <a:rPr lang="en-GB" b="1" i="1" dirty="0" smtClean="0">
                <a:solidFill>
                  <a:srgbClr val="324FC8"/>
                </a:solidFill>
              </a:rPr>
              <a:t>Companion of OR since 2008</a:t>
            </a:r>
          </a:p>
          <a:p>
            <a:endParaRPr lang="en-GB" sz="1300" dirty="0" smtClean="0">
              <a:solidFill>
                <a:schemeClr val="tx1"/>
              </a:solidFill>
            </a:endParaRPr>
          </a:p>
          <a:p>
            <a:pPr>
              <a:spcAft>
                <a:spcPts val="600"/>
              </a:spcAft>
            </a:pPr>
            <a:r>
              <a:rPr lang="en-GB" sz="3400" b="1" i="1" dirty="0" smtClean="0">
                <a:solidFill>
                  <a:schemeClr val="tx1"/>
                </a:solidFill>
              </a:rPr>
              <a:t>A non-academic career </a:t>
            </a:r>
            <a:r>
              <a:rPr lang="en-GB" sz="3400" i="1" dirty="0" smtClean="0">
                <a:solidFill>
                  <a:schemeClr val="tx1"/>
                </a:solidFill>
              </a:rPr>
              <a:t>– </a:t>
            </a:r>
            <a:r>
              <a:rPr lang="en-GB" sz="3400" b="1" i="1" dirty="0" smtClean="0">
                <a:solidFill>
                  <a:schemeClr val="tx1"/>
                </a:solidFill>
              </a:rPr>
              <a:t>yet plenty of RESEARCH...</a:t>
            </a:r>
          </a:p>
          <a:p>
            <a:pPr>
              <a:spcAft>
                <a:spcPts val="600"/>
              </a:spcAft>
            </a:pPr>
            <a:r>
              <a:rPr lang="en-GB" sz="3400" b="1" i="1" dirty="0" smtClean="0">
                <a:solidFill>
                  <a:srgbClr val="324FC8"/>
                </a:solidFill>
              </a:rPr>
              <a:t>Professor [visiting] - UK x 4      Doctor [honorary] - Amsterdam  </a:t>
            </a:r>
          </a:p>
          <a:p>
            <a:pPr>
              <a:spcAft>
                <a:spcPts val="600"/>
              </a:spcAft>
            </a:pPr>
            <a:r>
              <a:rPr lang="en-GB" b="1" i="1" dirty="0" smtClean="0">
                <a:solidFill>
                  <a:srgbClr val="324FC8"/>
                </a:solidFill>
              </a:rPr>
              <a:t>programme leadership/chairing roles in the </a:t>
            </a:r>
            <a:r>
              <a:rPr lang="en-GB" b="1" i="1" dirty="0" smtClean="0">
                <a:solidFill>
                  <a:schemeClr val="tx1"/>
                </a:solidFill>
              </a:rPr>
              <a:t>INSTITUTE FOR OR </a:t>
            </a:r>
            <a:r>
              <a:rPr lang="en-GB" b="1" i="1" dirty="0" smtClean="0">
                <a:solidFill>
                  <a:srgbClr val="324FC8"/>
                </a:solidFill>
              </a:rPr>
              <a:t>1964-86:</a:t>
            </a:r>
          </a:p>
          <a:p>
            <a:pPr>
              <a:spcAft>
                <a:spcPts val="600"/>
              </a:spcAft>
            </a:pPr>
            <a:r>
              <a:rPr lang="en-GB" i="1" dirty="0" smtClean="0">
                <a:solidFill>
                  <a:schemeClr val="tx1"/>
                </a:solidFill>
              </a:rPr>
              <a:t>Since then “independent” - sometimes describe myself as </a:t>
            </a:r>
            <a:r>
              <a:rPr lang="en-GB" b="1" i="1" dirty="0" smtClean="0">
                <a:solidFill>
                  <a:schemeClr val="tx1"/>
                </a:solidFill>
              </a:rPr>
              <a:t>IOR Emeritus</a:t>
            </a:r>
            <a:endParaRPr lang="en-GB" i="1" dirty="0" smtClean="0">
              <a:solidFill>
                <a:schemeClr val="tx1"/>
              </a:solidFill>
            </a:endParaRPr>
          </a:p>
          <a:p>
            <a:pPr>
              <a:spcBef>
                <a:spcPts val="1200"/>
              </a:spcBef>
            </a:pPr>
            <a:r>
              <a:rPr lang="en-GB" sz="3800" b="1" dirty="0" smtClean="0">
                <a:solidFill>
                  <a:schemeClr val="tx1"/>
                </a:solidFill>
              </a:rPr>
              <a:t>Beale Medal “30 years too late”?</a:t>
            </a:r>
          </a:p>
          <a:p>
            <a:pPr>
              <a:spcAft>
                <a:spcPts val="600"/>
              </a:spcAft>
            </a:pPr>
            <a:r>
              <a:rPr lang="en-GB" b="1" i="1" dirty="0" smtClean="0">
                <a:solidFill>
                  <a:srgbClr val="324FC8"/>
                </a:solidFill>
              </a:rPr>
              <a:t>[View of an ex-President]</a:t>
            </a:r>
          </a:p>
        </p:txBody>
      </p:sp>
      <p:sp>
        <p:nvSpPr>
          <p:cNvPr id="5" name="Slide Number Placeholder 4"/>
          <p:cNvSpPr>
            <a:spLocks noGrp="1"/>
          </p:cNvSpPr>
          <p:nvPr>
            <p:ph type="sldNum" sz="quarter" idx="12"/>
          </p:nvPr>
        </p:nvSpPr>
        <p:spPr>
          <a:xfrm>
            <a:off x="6588224" y="6237312"/>
            <a:ext cx="2133600" cy="365125"/>
          </a:xfrm>
        </p:spPr>
        <p:txBody>
          <a:bodyPr/>
          <a:lstStyle/>
          <a:p>
            <a:fld id="{14396B44-7C69-48E5-A963-A8D7172AEC63}" type="slidenum">
              <a:rPr lang="en-GB" sz="1800" smtClean="0"/>
              <a:pPr/>
              <a:t>1</a:t>
            </a:fld>
            <a:endParaRPr lang="en-GB" sz="1800" dirty="0"/>
          </a:p>
        </p:txBody>
      </p:sp>
      <p:sp>
        <p:nvSpPr>
          <p:cNvPr id="6" name="TextBox 5"/>
          <p:cNvSpPr txBox="1"/>
          <p:nvPr/>
        </p:nvSpPr>
        <p:spPr>
          <a:xfrm>
            <a:off x="827584" y="5517232"/>
            <a:ext cx="1080120" cy="923330"/>
          </a:xfrm>
          <a:prstGeom prst="rect">
            <a:avLst/>
          </a:prstGeom>
          <a:noFill/>
        </p:spPr>
        <p:txBody>
          <a:bodyPr wrap="square" rtlCol="0">
            <a:spAutoFit/>
          </a:bodyPr>
          <a:lstStyle/>
          <a:p>
            <a:endParaRPr lang="en-GB" dirty="0" smtClean="0"/>
          </a:p>
          <a:p>
            <a:endParaRPr lang="en-GB" dirty="0" smtClean="0"/>
          </a:p>
          <a:p>
            <a:endParaRPr lang="en-GB" dirty="0"/>
          </a:p>
        </p:txBody>
      </p:sp>
      <p:sp>
        <p:nvSpPr>
          <p:cNvPr id="7" name="TextBox 6"/>
          <p:cNvSpPr txBox="1"/>
          <p:nvPr/>
        </p:nvSpPr>
        <p:spPr>
          <a:xfrm>
            <a:off x="1259632" y="5661248"/>
            <a:ext cx="6984776" cy="923330"/>
          </a:xfrm>
          <a:prstGeom prst="rect">
            <a:avLst/>
          </a:prstGeom>
          <a:noFill/>
        </p:spPr>
        <p:txBody>
          <a:bodyPr wrap="square" rtlCol="0">
            <a:spAutoFit/>
          </a:bodyPr>
          <a:lstStyle/>
          <a:p>
            <a:endParaRPr lang="en-GB" dirty="0" smtClean="0"/>
          </a:p>
          <a:p>
            <a:endParaRPr lang="en-GB" dirty="0" smtClean="0"/>
          </a:p>
          <a:p>
            <a:pPr algn="r"/>
            <a:r>
              <a:rPr lang="en-GB" i="1" dirty="0" smtClean="0"/>
              <a:t>Email: </a:t>
            </a:r>
            <a:r>
              <a:rPr lang="en-GB" i="1" dirty="0" smtClean="0">
                <a:hlinkClick r:id="rId3"/>
              </a:rPr>
              <a:t>jfriendOR@hotmail.com</a:t>
            </a:r>
            <a:r>
              <a:rPr lang="en-GB" i="1" dirty="0" smtClean="0"/>
              <a:t> or</a:t>
            </a:r>
            <a:r>
              <a:rPr lang="en-GB" i="1" u="sng" dirty="0" smtClean="0">
                <a:solidFill>
                  <a:srgbClr val="0070C0"/>
                </a:solidFill>
              </a:rPr>
              <a:t> </a:t>
            </a:r>
            <a:r>
              <a:rPr lang="en-GB" i="1" dirty="0" smtClean="0">
                <a:hlinkClick r:id="rId3"/>
              </a:rPr>
              <a:t>jfriend@btinternet.com</a:t>
            </a:r>
            <a:endParaRPr lang="en-GB" i="1" dirty="0">
              <a:hlinkClick r:id="rId3"/>
            </a:endParaRPr>
          </a:p>
        </p:txBody>
      </p:sp>
      <p:sp>
        <p:nvSpPr>
          <p:cNvPr id="9" name="TextBox 8"/>
          <p:cNvSpPr txBox="1"/>
          <p:nvPr/>
        </p:nvSpPr>
        <p:spPr>
          <a:xfrm>
            <a:off x="1284784" y="5974432"/>
            <a:ext cx="1080120" cy="923330"/>
          </a:xfrm>
          <a:prstGeom prst="rect">
            <a:avLst/>
          </a:prstGeom>
          <a:noFill/>
        </p:spPr>
        <p:txBody>
          <a:bodyPr wrap="square" rtlCol="0">
            <a:spAutoFit/>
          </a:bodyPr>
          <a:lstStyle/>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9592" y="260648"/>
            <a:ext cx="6912768" cy="707886"/>
          </a:xfrm>
          <a:prstGeom prst="rect">
            <a:avLst/>
          </a:prstGeom>
          <a:noFill/>
        </p:spPr>
        <p:txBody>
          <a:bodyPr wrap="square" rtlCol="0">
            <a:spAutoFit/>
          </a:bodyPr>
          <a:lstStyle/>
          <a:p>
            <a:pPr algn="ctr"/>
            <a:r>
              <a:rPr lang="en-GB" sz="4000" b="1" dirty="0" smtClean="0">
                <a:solidFill>
                  <a:srgbClr val="FF0000"/>
                </a:solidFill>
              </a:rPr>
              <a:t>A WIDER CAST OF PLAYERS</a:t>
            </a:r>
          </a:p>
        </p:txBody>
      </p:sp>
      <p:sp>
        <p:nvSpPr>
          <p:cNvPr id="7" name="TextBox 6"/>
          <p:cNvSpPr txBox="1"/>
          <p:nvPr/>
        </p:nvSpPr>
        <p:spPr>
          <a:xfrm>
            <a:off x="251520" y="948690"/>
            <a:ext cx="7704856" cy="5909310"/>
          </a:xfrm>
          <a:prstGeom prst="rect">
            <a:avLst/>
          </a:prstGeom>
          <a:noFill/>
        </p:spPr>
        <p:txBody>
          <a:bodyPr wrap="square" rtlCol="0">
            <a:spAutoFit/>
          </a:bodyPr>
          <a:lstStyle/>
          <a:p>
            <a:pPr algn="ctr"/>
            <a:r>
              <a:rPr lang="en-GB" sz="2400" b="1" dirty="0" smtClean="0">
                <a:solidFill>
                  <a:srgbClr val="00B0F0"/>
                </a:solidFill>
              </a:rPr>
              <a:t>Founding visionaries of the Institute for OR</a:t>
            </a:r>
          </a:p>
          <a:p>
            <a:pPr algn="ctr"/>
            <a:r>
              <a:rPr lang="en-GB" sz="1600" b="1" i="1" dirty="0" smtClean="0"/>
              <a:t>Sir Charles </a:t>
            </a:r>
            <a:r>
              <a:rPr lang="en-GB" sz="1600" b="1" i="1" dirty="0" err="1" smtClean="0"/>
              <a:t>Goodeve</a:t>
            </a:r>
            <a:r>
              <a:rPr lang="en-GB" sz="1600" b="1" i="1" dirty="0" smtClean="0"/>
              <a:t>  b. 1904, d. 1980 	Eric Trist b. 1909, d. 1993</a:t>
            </a:r>
          </a:p>
          <a:p>
            <a:pPr algn="ctr"/>
            <a:r>
              <a:rPr lang="en-GB" sz="1600" b="1" i="1" dirty="0" smtClean="0"/>
              <a:t>Russell </a:t>
            </a:r>
            <a:r>
              <a:rPr lang="en-GB" sz="1600" b="1" i="1" dirty="0" err="1" smtClean="0"/>
              <a:t>Ackoff</a:t>
            </a:r>
            <a:r>
              <a:rPr lang="en-GB" sz="1600" b="1" i="1" dirty="0" smtClean="0"/>
              <a:t>  b. 1919, d. 2009		</a:t>
            </a:r>
            <a:r>
              <a:rPr lang="en-GB" sz="1600" b="1" i="1" dirty="0" smtClean="0">
                <a:solidFill>
                  <a:srgbClr val="FF0000"/>
                </a:solidFill>
              </a:rPr>
              <a:t>Neil Jessop b. 1920, d. 1969</a:t>
            </a:r>
          </a:p>
          <a:p>
            <a:pPr marL="0" lvl="1" algn="ctr"/>
            <a:r>
              <a:rPr lang="en-GB" sz="2400" b="1" dirty="0" smtClean="0">
                <a:solidFill>
                  <a:srgbClr val="00B0F0"/>
                </a:solidFill>
              </a:rPr>
              <a:t>Class of ‘64 </a:t>
            </a:r>
            <a:r>
              <a:rPr lang="en-GB" sz="2400" b="1" i="1" dirty="0" smtClean="0">
                <a:solidFill>
                  <a:srgbClr val="00B0F0"/>
                </a:solidFill>
              </a:rPr>
              <a:t>[joined IOR in 1964, all born 1925-1937]</a:t>
            </a:r>
            <a:r>
              <a:rPr lang="en-GB" sz="2400" b="1" dirty="0" smtClean="0">
                <a:solidFill>
                  <a:srgbClr val="00B0F0"/>
                </a:solidFill>
              </a:rPr>
              <a:t>:</a:t>
            </a:r>
          </a:p>
          <a:p>
            <a:pPr marL="0" lvl="1"/>
            <a:r>
              <a:rPr lang="en-GB" sz="1600" b="1" dirty="0" smtClean="0">
                <a:solidFill>
                  <a:srgbClr val="FF0000"/>
                </a:solidFill>
              </a:rPr>
              <a:t>    John Stringer b. 1925      </a:t>
            </a:r>
            <a:r>
              <a:rPr lang="en-GB" sz="1600" b="1" dirty="0" smtClean="0"/>
              <a:t>Don Bryant b. 1928	</a:t>
            </a:r>
            <a:r>
              <a:rPr lang="en-GB" sz="1600" b="1" dirty="0" smtClean="0">
                <a:solidFill>
                  <a:srgbClr val="FF0000"/>
                </a:solidFill>
              </a:rPr>
              <a:t>John Friend b. 1930 *</a:t>
            </a:r>
          </a:p>
          <a:p>
            <a:pPr marL="0" lvl="1"/>
            <a:r>
              <a:rPr lang="en-GB" sz="1600" b="1" dirty="0" smtClean="0"/>
              <a:t>    Mike Luck b. 1934            Brian Smith b. 1935 	John </a:t>
            </a:r>
            <a:r>
              <a:rPr lang="en-GB" sz="1600" b="1" dirty="0" err="1" smtClean="0"/>
              <a:t>Luckman</a:t>
            </a:r>
            <a:r>
              <a:rPr lang="en-GB" sz="1600" b="1" dirty="0" smtClean="0"/>
              <a:t> b. 1937</a:t>
            </a:r>
          </a:p>
          <a:p>
            <a:pPr marL="0" lvl="1"/>
            <a:r>
              <a:rPr lang="en-GB" sz="2400" b="1" dirty="0" smtClean="0">
                <a:solidFill>
                  <a:srgbClr val="00B0F0"/>
                </a:solidFill>
              </a:rPr>
              <a:t>Other TI/IOR</a:t>
            </a:r>
            <a:r>
              <a:rPr lang="en-GB" b="1" dirty="0" smtClean="0">
                <a:solidFill>
                  <a:srgbClr val="00B0F0"/>
                </a:solidFill>
              </a:rPr>
              <a:t>	         </a:t>
            </a:r>
            <a:r>
              <a:rPr lang="en-GB" sz="2400" b="1" dirty="0" smtClean="0">
                <a:solidFill>
                  <a:srgbClr val="00B0F0"/>
                </a:solidFill>
              </a:rPr>
              <a:t>other UK		other countries</a:t>
            </a:r>
          </a:p>
          <a:p>
            <a:pPr marL="0" lvl="1"/>
            <a:r>
              <a:rPr lang="en-GB" sz="1600" b="1" i="1" dirty="0" smtClean="0"/>
              <a:t>Hugh Murray</a:t>
            </a:r>
            <a:r>
              <a:rPr lang="en-GB" sz="1600" b="1" dirty="0" smtClean="0"/>
              <a:t>	</a:t>
            </a:r>
            <a:r>
              <a:rPr lang="en-GB" sz="1600" b="1" i="1" dirty="0" smtClean="0"/>
              <a:t>          George Barnard</a:t>
            </a:r>
            <a:r>
              <a:rPr lang="en-GB" sz="1600" b="1" dirty="0" smtClean="0"/>
              <a:t>		Fritz </a:t>
            </a:r>
            <a:r>
              <a:rPr lang="en-GB" sz="1600" b="1" dirty="0" err="1" smtClean="0"/>
              <a:t>Scharpf</a:t>
            </a:r>
            <a:r>
              <a:rPr lang="en-GB" sz="1600" b="1" dirty="0" smtClean="0"/>
              <a:t> [Germany]</a:t>
            </a:r>
          </a:p>
          <a:p>
            <a:pPr marL="0" lvl="1"/>
            <a:r>
              <a:rPr lang="en-GB" sz="1600" b="1" i="1" dirty="0" smtClean="0"/>
              <a:t>Paul Spencer</a:t>
            </a:r>
            <a:r>
              <a:rPr lang="en-GB" sz="1600" b="1" dirty="0" smtClean="0"/>
              <a:t>	          David Cox		Andreas </a:t>
            </a:r>
            <a:r>
              <a:rPr lang="en-GB" sz="1600" b="1" dirty="0" err="1" smtClean="0"/>
              <a:t>Faludi</a:t>
            </a:r>
            <a:r>
              <a:rPr lang="en-GB" sz="1600" b="1" dirty="0" smtClean="0"/>
              <a:t> [Austria]</a:t>
            </a:r>
          </a:p>
          <a:p>
            <a:pPr marL="0" lvl="1"/>
            <a:r>
              <a:rPr lang="en-GB" sz="1600" b="1" dirty="0" smtClean="0"/>
              <a:t>James Morgan	</a:t>
            </a:r>
            <a:r>
              <a:rPr lang="en-GB" sz="1600" b="1" i="1" dirty="0" smtClean="0"/>
              <a:t>          Donald Hicks  </a:t>
            </a:r>
            <a:r>
              <a:rPr lang="en-GB" sz="1600" b="1" dirty="0" smtClean="0"/>
              <a:t>		John Power [Australia]</a:t>
            </a:r>
          </a:p>
          <a:p>
            <a:pPr marL="0" lvl="1"/>
            <a:r>
              <a:rPr lang="en-GB" sz="1600" b="1" dirty="0" smtClean="0"/>
              <a:t>Martin Elton	</a:t>
            </a:r>
            <a:r>
              <a:rPr lang="en-GB" sz="1600" b="1" i="1" dirty="0" smtClean="0"/>
              <a:t>          John Banbury	</a:t>
            </a:r>
            <a:r>
              <a:rPr lang="en-GB" sz="1600" b="1" dirty="0" smtClean="0"/>
              <a:t>	Harry Lash [Canada]</a:t>
            </a:r>
          </a:p>
          <a:p>
            <a:pPr marL="0" lvl="1"/>
            <a:r>
              <a:rPr lang="en-GB" sz="1600" b="1" dirty="0" smtClean="0">
                <a:solidFill>
                  <a:srgbClr val="FF0000"/>
                </a:solidFill>
              </a:rPr>
              <a:t>Allen </a:t>
            </a:r>
            <a:r>
              <a:rPr lang="en-GB" sz="1600" b="1" dirty="0" err="1" smtClean="0">
                <a:solidFill>
                  <a:srgbClr val="FF0000"/>
                </a:solidFill>
              </a:rPr>
              <a:t>Hickling</a:t>
            </a:r>
            <a:r>
              <a:rPr lang="en-GB" sz="1600" b="1" dirty="0" smtClean="0">
                <a:solidFill>
                  <a:srgbClr val="FF0000"/>
                </a:solidFill>
              </a:rPr>
              <a:t> *</a:t>
            </a:r>
            <a:r>
              <a:rPr lang="en-GB" sz="1600" b="1" dirty="0" smtClean="0"/>
              <a:t>	</a:t>
            </a:r>
            <a:r>
              <a:rPr lang="en-GB" sz="1600" b="1" dirty="0" smtClean="0">
                <a:solidFill>
                  <a:srgbClr val="FF0000"/>
                </a:solidFill>
              </a:rPr>
              <a:t>          Jonathan </a:t>
            </a:r>
            <a:r>
              <a:rPr lang="en-GB" sz="1600" b="1" dirty="0" err="1" smtClean="0">
                <a:solidFill>
                  <a:srgbClr val="FF0000"/>
                </a:solidFill>
              </a:rPr>
              <a:t>Rosenhead</a:t>
            </a:r>
            <a:r>
              <a:rPr lang="en-GB" sz="1600" b="1" dirty="0" smtClean="0">
                <a:solidFill>
                  <a:srgbClr val="FF0000"/>
                </a:solidFill>
              </a:rPr>
              <a:t> </a:t>
            </a:r>
            <a:r>
              <a:rPr lang="en-GB" sz="1600" b="1" dirty="0" smtClean="0"/>
              <a:t>	Arnold de </a:t>
            </a:r>
            <a:r>
              <a:rPr lang="en-GB" sz="1600" b="1" dirty="0" err="1" smtClean="0"/>
              <a:t>Jong</a:t>
            </a:r>
            <a:r>
              <a:rPr lang="en-GB" sz="1600" b="1" dirty="0" smtClean="0"/>
              <a:t> [Netherlands]</a:t>
            </a:r>
          </a:p>
          <a:p>
            <a:pPr marL="0" lvl="1"/>
            <a:r>
              <a:rPr lang="en-GB" sz="1600" b="1" dirty="0" smtClean="0"/>
              <a:t>Peter </a:t>
            </a:r>
            <a:r>
              <a:rPr lang="en-GB" sz="1600" b="1" dirty="0" err="1" smtClean="0"/>
              <a:t>Spink</a:t>
            </a:r>
            <a:r>
              <a:rPr lang="en-GB" sz="1600" b="1" dirty="0" smtClean="0"/>
              <a:t>	</a:t>
            </a:r>
            <a:r>
              <a:rPr lang="en-GB" sz="1600" b="1" i="1" dirty="0" smtClean="0"/>
              <a:t>          Bill Ogden</a:t>
            </a:r>
            <a:r>
              <a:rPr lang="en-GB" sz="1600" b="1" dirty="0" smtClean="0"/>
              <a:t>		Knut </a:t>
            </a:r>
            <a:r>
              <a:rPr lang="en-GB" sz="1600" b="1" dirty="0" err="1" smtClean="0"/>
              <a:t>Strömberg</a:t>
            </a:r>
            <a:r>
              <a:rPr lang="en-GB" sz="1600" b="1" dirty="0" smtClean="0"/>
              <a:t> (Sweden] *</a:t>
            </a:r>
          </a:p>
          <a:p>
            <a:pPr marL="0" lvl="1"/>
            <a:r>
              <a:rPr lang="en-GB" sz="1600" b="1" i="1" dirty="0" smtClean="0"/>
              <a:t>Alan Sutton </a:t>
            </a:r>
            <a:r>
              <a:rPr lang="en-GB" sz="1600" b="1" dirty="0" smtClean="0"/>
              <a:t>	          Dennis Finlayson  *	Angela de </a:t>
            </a:r>
            <a:r>
              <a:rPr lang="en-GB" sz="1600" b="1" dirty="0" err="1" smtClean="0"/>
              <a:t>Melo</a:t>
            </a:r>
            <a:r>
              <a:rPr lang="en-GB" sz="1600" b="1" dirty="0" smtClean="0"/>
              <a:t> [Brazil] *</a:t>
            </a:r>
          </a:p>
          <a:p>
            <a:pPr marL="0" lvl="1"/>
            <a:r>
              <a:rPr lang="en-GB" sz="1600" b="1" dirty="0" smtClean="0"/>
              <a:t>Chris Yewlett	          Leroy White *		</a:t>
            </a:r>
            <a:r>
              <a:rPr lang="en-GB" sz="1600" b="1" dirty="0" err="1" smtClean="0"/>
              <a:t>Hirotaka</a:t>
            </a:r>
            <a:r>
              <a:rPr lang="en-GB" sz="1600" b="1" dirty="0" smtClean="0"/>
              <a:t> Koike [Japan] *	</a:t>
            </a:r>
          </a:p>
          <a:p>
            <a:pPr marL="0" lvl="1"/>
            <a:r>
              <a:rPr lang="en-GB" sz="1600" b="1" dirty="0" smtClean="0"/>
              <a:t>Bob Harris		          Sue Merchant		Jackie </a:t>
            </a:r>
            <a:r>
              <a:rPr lang="en-GB" sz="1600" b="1" dirty="0" err="1" smtClean="0"/>
              <a:t>Phahlamohlaka</a:t>
            </a:r>
            <a:r>
              <a:rPr lang="en-GB" sz="1600" b="1" dirty="0" smtClean="0"/>
              <a:t> [S Africa] *</a:t>
            </a:r>
          </a:p>
          <a:p>
            <a:pPr marL="0" lvl="1"/>
            <a:r>
              <a:rPr lang="en-GB" sz="1600" b="1" dirty="0" smtClean="0"/>
              <a:t>Hadley Hunter	          Rebecca Herron		Jorge </a:t>
            </a:r>
            <a:r>
              <a:rPr lang="en-GB" sz="1600" b="1" dirty="0" err="1" smtClean="0"/>
              <a:t>Giordani</a:t>
            </a:r>
            <a:r>
              <a:rPr lang="en-GB" sz="1600" b="1" dirty="0" smtClean="0"/>
              <a:t> [Venezuela] *</a:t>
            </a:r>
          </a:p>
          <a:p>
            <a:pPr marL="0" lvl="1"/>
            <a:r>
              <a:rPr lang="en-GB" sz="1600" b="1" dirty="0" smtClean="0"/>
              <a:t>Mike Norris	          Gerald Midgley		</a:t>
            </a:r>
            <a:r>
              <a:rPr lang="en-GB" sz="1600" b="1" dirty="0" err="1" smtClean="0"/>
              <a:t>Elisenda</a:t>
            </a:r>
            <a:r>
              <a:rPr lang="en-GB" sz="1600" b="1" dirty="0" smtClean="0"/>
              <a:t> Vila [Venezuela] *</a:t>
            </a:r>
          </a:p>
          <a:p>
            <a:pPr marL="0" lvl="1"/>
            <a:r>
              <a:rPr lang="en-GB" sz="1600" b="1" dirty="0" smtClean="0"/>
              <a:t>      ++++			++++			++++</a:t>
            </a:r>
          </a:p>
          <a:p>
            <a:pPr marL="0" lvl="1"/>
            <a:r>
              <a:rPr lang="en-GB" sz="1600" b="1" dirty="0" smtClean="0"/>
              <a:t>			* </a:t>
            </a:r>
            <a:r>
              <a:rPr lang="en-GB" b="1" dirty="0" smtClean="0"/>
              <a:t>Attended inaugural Lincoln conference 1997 </a:t>
            </a:r>
          </a:p>
          <a:p>
            <a:pPr marL="0" lvl="1"/>
            <a:endParaRPr lang="en-GB" sz="1600" b="1" dirty="0" smtClean="0"/>
          </a:p>
          <a:p>
            <a:pPr marL="0" lvl="1"/>
            <a:endParaRPr lang="en-GB" sz="1600" b="1" dirty="0" smtClean="0"/>
          </a:p>
        </p:txBody>
      </p:sp>
      <p:sp>
        <p:nvSpPr>
          <p:cNvPr id="13" name="TextBox 12"/>
          <p:cNvSpPr txBox="1"/>
          <p:nvPr/>
        </p:nvSpPr>
        <p:spPr>
          <a:xfrm>
            <a:off x="683568" y="6309320"/>
            <a:ext cx="7056784" cy="461665"/>
          </a:xfrm>
          <a:prstGeom prst="rect">
            <a:avLst/>
          </a:prstGeom>
          <a:noFill/>
        </p:spPr>
        <p:txBody>
          <a:bodyPr wrap="square" rtlCol="0">
            <a:spAutoFit/>
          </a:bodyPr>
          <a:lstStyle/>
          <a:p>
            <a:pPr algn="ctr"/>
            <a:r>
              <a:rPr lang="en-GB" sz="2400" b="1" i="1" dirty="0" smtClean="0">
                <a:solidFill>
                  <a:srgbClr val="FF0000"/>
                </a:solidFill>
              </a:rPr>
              <a:t>Who will emerge as drivers for our 21</a:t>
            </a:r>
            <a:r>
              <a:rPr lang="en-GB" sz="2400" b="1" i="1" baseline="30000" dirty="0" smtClean="0">
                <a:solidFill>
                  <a:srgbClr val="FF0000"/>
                </a:solidFill>
              </a:rPr>
              <a:t>st</a:t>
            </a:r>
            <a:r>
              <a:rPr lang="en-GB" sz="2400" b="1" i="1" dirty="0" smtClean="0">
                <a:solidFill>
                  <a:srgbClr val="FF0000"/>
                </a:solidFill>
              </a:rPr>
              <a:t> century?</a:t>
            </a:r>
          </a:p>
        </p:txBody>
      </p:sp>
      <p:sp>
        <p:nvSpPr>
          <p:cNvPr id="8" name="Slide Number Placeholder 7"/>
          <p:cNvSpPr>
            <a:spLocks noGrp="1"/>
          </p:cNvSpPr>
          <p:nvPr>
            <p:ph type="sldNum" sz="quarter" idx="12"/>
          </p:nvPr>
        </p:nvSpPr>
        <p:spPr>
          <a:xfrm>
            <a:off x="6588224" y="6309320"/>
            <a:ext cx="2133600" cy="365125"/>
          </a:xfrm>
        </p:spPr>
        <p:txBody>
          <a:bodyPr/>
          <a:lstStyle/>
          <a:p>
            <a:fld id="{14396B44-7C69-48E5-A963-A8D7172AEC63}" type="slidenum">
              <a:rPr lang="en-GB" sz="2000" smtClean="0"/>
              <a:pPr/>
              <a:t>10</a:t>
            </a:fld>
            <a:endParaRPr lang="en-GB" sz="2000" dirty="0"/>
          </a:p>
        </p:txBody>
      </p:sp>
      <p:sp>
        <p:nvSpPr>
          <p:cNvPr id="9" name="TextBox 8"/>
          <p:cNvSpPr txBox="1"/>
          <p:nvPr/>
        </p:nvSpPr>
        <p:spPr>
          <a:xfrm rot="5400000">
            <a:off x="5388767" y="2900265"/>
            <a:ext cx="5904658" cy="769441"/>
          </a:xfrm>
          <a:prstGeom prst="rect">
            <a:avLst/>
          </a:prstGeom>
          <a:solidFill>
            <a:srgbClr val="FFFF99"/>
          </a:solidFill>
        </p:spPr>
        <p:txBody>
          <a:bodyPr wrap="square" rtlCol="0">
            <a:spAutoFit/>
          </a:bodyPr>
          <a:lstStyle/>
          <a:p>
            <a:pPr algn="ctr"/>
            <a:r>
              <a:rPr lang="en-GB" sz="2200" b="1" dirty="0" smtClean="0">
                <a:solidFill>
                  <a:schemeClr val="accent3">
                    <a:lumMod val="75000"/>
                  </a:schemeClr>
                </a:solidFill>
                <a:latin typeface="Arial Narrow" pitchFamily="34" charset="0"/>
              </a:rPr>
              <a:t>SOCIAL SCIENTISTS       	[URBAN] PLANNERS</a:t>
            </a:r>
          </a:p>
          <a:p>
            <a:pPr algn="ctr"/>
            <a:r>
              <a:rPr lang="en-GB" sz="2200" b="1" dirty="0" smtClean="0">
                <a:solidFill>
                  <a:schemeClr val="accent3">
                    <a:lumMod val="75000"/>
                  </a:schemeClr>
                </a:solidFill>
                <a:latin typeface="Arial Narrow" pitchFamily="34" charset="0"/>
              </a:rPr>
              <a:t>POLITICAL SCIENTISTS        [CIVIL] ENGINEERS</a:t>
            </a:r>
            <a:endParaRPr lang="en-GB" sz="2200" b="1" dirty="0">
              <a:solidFill>
                <a:schemeClr val="accent3">
                  <a:lumMod val="75000"/>
                </a:schemeClr>
              </a:solidFill>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568952" cy="584775"/>
          </a:xfrm>
          <a:prstGeom prst="rect">
            <a:avLst/>
          </a:prstGeom>
          <a:noFill/>
        </p:spPr>
        <p:txBody>
          <a:bodyPr wrap="square" rtlCol="0">
            <a:spAutoFit/>
          </a:bodyPr>
          <a:lstStyle/>
          <a:p>
            <a:pPr algn="ctr"/>
            <a:r>
              <a:rPr lang="en-GB" sz="3200" b="1" dirty="0" smtClean="0">
                <a:solidFill>
                  <a:srgbClr val="FF0000"/>
                </a:solidFill>
              </a:rPr>
              <a:t>EXPANDING GLOBAL THEATRES OF OPERATION </a:t>
            </a:r>
            <a:endParaRPr lang="en-GB" sz="3200" b="1" dirty="0">
              <a:solidFill>
                <a:srgbClr val="FF0000"/>
              </a:solidFill>
            </a:endParaRPr>
          </a:p>
        </p:txBody>
      </p:sp>
      <p:sp>
        <p:nvSpPr>
          <p:cNvPr id="3" name="TextBox 2"/>
          <p:cNvSpPr txBox="1"/>
          <p:nvPr/>
        </p:nvSpPr>
        <p:spPr>
          <a:xfrm>
            <a:off x="611560" y="1268760"/>
            <a:ext cx="2411760" cy="430887"/>
          </a:xfrm>
          <a:prstGeom prst="rect">
            <a:avLst/>
          </a:prstGeom>
          <a:noFill/>
        </p:spPr>
        <p:txBody>
          <a:bodyPr wrap="square" rtlCol="0">
            <a:spAutoFit/>
          </a:bodyPr>
          <a:lstStyle/>
          <a:p>
            <a:r>
              <a:rPr lang="en-GB" sz="2200" b="1" dirty="0" smtClean="0"/>
              <a:t>Vancouver 1973 </a:t>
            </a:r>
            <a:endParaRPr lang="en-GB" sz="2200" b="1" dirty="0"/>
          </a:p>
        </p:txBody>
      </p:sp>
      <p:sp>
        <p:nvSpPr>
          <p:cNvPr id="4" name="TextBox 3"/>
          <p:cNvSpPr txBox="1"/>
          <p:nvPr/>
        </p:nvSpPr>
        <p:spPr>
          <a:xfrm>
            <a:off x="5796136" y="3933056"/>
            <a:ext cx="1872208" cy="369332"/>
          </a:xfrm>
          <a:prstGeom prst="rect">
            <a:avLst/>
          </a:prstGeom>
          <a:noFill/>
        </p:spPr>
        <p:txBody>
          <a:bodyPr wrap="square" rtlCol="0">
            <a:spAutoFit/>
          </a:bodyPr>
          <a:lstStyle/>
          <a:p>
            <a:pPr algn="ctr"/>
            <a:r>
              <a:rPr lang="en-GB" dirty="0" smtClean="0"/>
              <a:t>Paris 1959, 1972</a:t>
            </a:r>
            <a:endParaRPr lang="en-GB" dirty="0"/>
          </a:p>
        </p:txBody>
      </p:sp>
      <p:sp>
        <p:nvSpPr>
          <p:cNvPr id="5" name="TextBox 4"/>
          <p:cNvSpPr txBox="1"/>
          <p:nvPr/>
        </p:nvSpPr>
        <p:spPr>
          <a:xfrm>
            <a:off x="3059832" y="2708920"/>
            <a:ext cx="2232248" cy="338554"/>
          </a:xfrm>
          <a:prstGeom prst="rect">
            <a:avLst/>
          </a:prstGeom>
          <a:noFill/>
        </p:spPr>
        <p:txBody>
          <a:bodyPr wrap="square" rtlCol="0">
            <a:spAutoFit/>
          </a:bodyPr>
          <a:lstStyle/>
          <a:p>
            <a:pPr algn="ctr"/>
            <a:r>
              <a:rPr lang="en-GB" sz="1600" dirty="0" smtClean="0"/>
              <a:t>Edinburgh 1972-8; 2002 </a:t>
            </a:r>
            <a:endParaRPr lang="en-GB" sz="1600" dirty="0"/>
          </a:p>
        </p:txBody>
      </p:sp>
      <p:sp>
        <p:nvSpPr>
          <p:cNvPr id="6" name="TextBox 5"/>
          <p:cNvSpPr txBox="1"/>
          <p:nvPr/>
        </p:nvSpPr>
        <p:spPr>
          <a:xfrm>
            <a:off x="5508104" y="4365104"/>
            <a:ext cx="1872208" cy="369332"/>
          </a:xfrm>
          <a:prstGeom prst="rect">
            <a:avLst/>
          </a:prstGeom>
          <a:noFill/>
        </p:spPr>
        <p:txBody>
          <a:bodyPr wrap="square" rtlCol="0">
            <a:spAutoFit/>
          </a:bodyPr>
          <a:lstStyle/>
          <a:p>
            <a:pPr algn="ctr"/>
            <a:r>
              <a:rPr lang="en-GB" b="1" dirty="0" smtClean="0"/>
              <a:t>Berlin 1975-85 </a:t>
            </a:r>
            <a:endParaRPr lang="en-GB" b="1" dirty="0"/>
          </a:p>
        </p:txBody>
      </p:sp>
      <p:sp>
        <p:nvSpPr>
          <p:cNvPr id="7" name="TextBox 6"/>
          <p:cNvSpPr txBox="1"/>
          <p:nvPr/>
        </p:nvSpPr>
        <p:spPr>
          <a:xfrm>
            <a:off x="3275856" y="3717032"/>
            <a:ext cx="2448272" cy="461665"/>
          </a:xfrm>
          <a:prstGeom prst="rect">
            <a:avLst/>
          </a:prstGeom>
          <a:noFill/>
        </p:spPr>
        <p:txBody>
          <a:bodyPr wrap="square" rtlCol="0">
            <a:spAutoFit/>
          </a:bodyPr>
          <a:lstStyle/>
          <a:p>
            <a:r>
              <a:rPr lang="en-GB" sz="2400" b="1" dirty="0" smtClean="0"/>
              <a:t>Coventry 1964-80</a:t>
            </a:r>
            <a:endParaRPr lang="en-GB" sz="3600" dirty="0"/>
          </a:p>
        </p:txBody>
      </p:sp>
      <p:sp>
        <p:nvSpPr>
          <p:cNvPr id="8" name="TextBox 7"/>
          <p:cNvSpPr txBox="1"/>
          <p:nvPr/>
        </p:nvSpPr>
        <p:spPr>
          <a:xfrm>
            <a:off x="3203848" y="4077072"/>
            <a:ext cx="2088232" cy="892552"/>
          </a:xfrm>
          <a:prstGeom prst="rect">
            <a:avLst/>
          </a:prstGeom>
          <a:noFill/>
        </p:spPr>
        <p:txBody>
          <a:bodyPr wrap="square" rtlCol="0">
            <a:spAutoFit/>
          </a:bodyPr>
          <a:lstStyle/>
          <a:p>
            <a:pPr algn="ctr"/>
            <a:r>
              <a:rPr lang="en-GB" sz="2400" b="1" dirty="0" smtClean="0"/>
              <a:t>London</a:t>
            </a:r>
            <a:r>
              <a:rPr lang="en-GB" b="1" dirty="0" smtClean="0"/>
              <a:t> </a:t>
            </a:r>
          </a:p>
          <a:p>
            <a:r>
              <a:rPr lang="en-GB" sz="1400" dirty="0" smtClean="0"/>
              <a:t>Hallam Street 1963-1971</a:t>
            </a:r>
          </a:p>
          <a:p>
            <a:r>
              <a:rPr lang="en-GB" sz="1400" dirty="0" smtClean="0"/>
              <a:t>Swiss Cottage 1971-1986</a:t>
            </a:r>
            <a:endParaRPr lang="en-GB" sz="1400" dirty="0"/>
          </a:p>
        </p:txBody>
      </p:sp>
      <p:sp>
        <p:nvSpPr>
          <p:cNvPr id="9" name="TextBox 8"/>
          <p:cNvSpPr txBox="1"/>
          <p:nvPr/>
        </p:nvSpPr>
        <p:spPr>
          <a:xfrm>
            <a:off x="2987824" y="6237312"/>
            <a:ext cx="2160240" cy="400110"/>
          </a:xfrm>
          <a:prstGeom prst="rect">
            <a:avLst/>
          </a:prstGeom>
          <a:noFill/>
        </p:spPr>
        <p:txBody>
          <a:bodyPr wrap="square" rtlCol="0">
            <a:spAutoFit/>
          </a:bodyPr>
          <a:lstStyle/>
          <a:p>
            <a:pPr algn="ctr"/>
            <a:r>
              <a:rPr lang="en-GB" sz="2000" dirty="0" smtClean="0"/>
              <a:t>Mpumalanga 1998 </a:t>
            </a:r>
            <a:endParaRPr lang="en-GB" sz="2000" dirty="0"/>
          </a:p>
        </p:txBody>
      </p:sp>
      <p:sp>
        <p:nvSpPr>
          <p:cNvPr id="10" name="TextBox 9"/>
          <p:cNvSpPr txBox="1"/>
          <p:nvPr/>
        </p:nvSpPr>
        <p:spPr>
          <a:xfrm>
            <a:off x="7234264" y="1772816"/>
            <a:ext cx="1909736" cy="461665"/>
          </a:xfrm>
          <a:prstGeom prst="rect">
            <a:avLst/>
          </a:prstGeom>
          <a:noFill/>
        </p:spPr>
        <p:txBody>
          <a:bodyPr wrap="square" rtlCol="0">
            <a:spAutoFit/>
          </a:bodyPr>
          <a:lstStyle/>
          <a:p>
            <a:r>
              <a:rPr lang="en-GB" sz="2400" dirty="0" smtClean="0"/>
              <a:t>Japan 1990-2 </a:t>
            </a:r>
            <a:endParaRPr lang="en-GB" sz="2400" dirty="0"/>
          </a:p>
        </p:txBody>
      </p:sp>
      <p:sp>
        <p:nvSpPr>
          <p:cNvPr id="11" name="TextBox 10"/>
          <p:cNvSpPr txBox="1"/>
          <p:nvPr/>
        </p:nvSpPr>
        <p:spPr>
          <a:xfrm>
            <a:off x="3779912" y="3068960"/>
            <a:ext cx="1944216" cy="369332"/>
          </a:xfrm>
          <a:prstGeom prst="rect">
            <a:avLst/>
          </a:prstGeom>
          <a:noFill/>
        </p:spPr>
        <p:txBody>
          <a:bodyPr wrap="square" rtlCol="0">
            <a:spAutoFit/>
          </a:bodyPr>
          <a:lstStyle/>
          <a:p>
            <a:r>
              <a:rPr lang="en-GB" dirty="0" smtClean="0"/>
              <a:t>Sheffield 1987-97</a:t>
            </a:r>
          </a:p>
        </p:txBody>
      </p:sp>
      <p:sp>
        <p:nvSpPr>
          <p:cNvPr id="12" name="TextBox 11"/>
          <p:cNvSpPr txBox="1"/>
          <p:nvPr/>
        </p:nvSpPr>
        <p:spPr>
          <a:xfrm>
            <a:off x="1907704" y="5877272"/>
            <a:ext cx="2160240" cy="369332"/>
          </a:xfrm>
          <a:prstGeom prst="rect">
            <a:avLst/>
          </a:prstGeom>
          <a:noFill/>
        </p:spPr>
        <p:txBody>
          <a:bodyPr wrap="square" rtlCol="0">
            <a:spAutoFit/>
          </a:bodyPr>
          <a:lstStyle/>
          <a:p>
            <a:pPr algn="ctr"/>
            <a:r>
              <a:rPr lang="en-GB" dirty="0" smtClean="0"/>
              <a:t>Botswana 1989 </a:t>
            </a:r>
            <a:endParaRPr lang="en-GB" dirty="0"/>
          </a:p>
        </p:txBody>
      </p:sp>
      <p:sp>
        <p:nvSpPr>
          <p:cNvPr id="13" name="TextBox 12"/>
          <p:cNvSpPr txBox="1"/>
          <p:nvPr/>
        </p:nvSpPr>
        <p:spPr>
          <a:xfrm>
            <a:off x="395536" y="5085184"/>
            <a:ext cx="2051720" cy="461665"/>
          </a:xfrm>
          <a:prstGeom prst="rect">
            <a:avLst/>
          </a:prstGeom>
          <a:noFill/>
        </p:spPr>
        <p:txBody>
          <a:bodyPr wrap="square" rtlCol="0">
            <a:spAutoFit/>
          </a:bodyPr>
          <a:lstStyle/>
          <a:p>
            <a:r>
              <a:rPr lang="en-GB" sz="2400" dirty="0" smtClean="0"/>
              <a:t>Recife 1984 </a:t>
            </a:r>
            <a:endParaRPr lang="en-GB" sz="2400" dirty="0"/>
          </a:p>
        </p:txBody>
      </p:sp>
      <p:sp>
        <p:nvSpPr>
          <p:cNvPr id="14" name="TextBox 13"/>
          <p:cNvSpPr txBox="1"/>
          <p:nvPr/>
        </p:nvSpPr>
        <p:spPr>
          <a:xfrm>
            <a:off x="179512" y="4581128"/>
            <a:ext cx="2376264" cy="461665"/>
          </a:xfrm>
          <a:prstGeom prst="rect">
            <a:avLst/>
          </a:prstGeom>
          <a:noFill/>
        </p:spPr>
        <p:txBody>
          <a:bodyPr wrap="square" rtlCol="0">
            <a:spAutoFit/>
          </a:bodyPr>
          <a:lstStyle/>
          <a:p>
            <a:r>
              <a:rPr lang="en-GB" sz="2400" b="1" dirty="0" smtClean="0"/>
              <a:t>Caracas  2000/06 </a:t>
            </a:r>
            <a:endParaRPr lang="en-GB" sz="2400" b="1" dirty="0"/>
          </a:p>
        </p:txBody>
      </p:sp>
      <p:sp>
        <p:nvSpPr>
          <p:cNvPr id="15" name="TextBox 14"/>
          <p:cNvSpPr txBox="1"/>
          <p:nvPr/>
        </p:nvSpPr>
        <p:spPr>
          <a:xfrm>
            <a:off x="7164288" y="4725144"/>
            <a:ext cx="1800200" cy="369332"/>
          </a:xfrm>
          <a:prstGeom prst="rect">
            <a:avLst/>
          </a:prstGeom>
          <a:noFill/>
        </p:spPr>
        <p:txBody>
          <a:bodyPr wrap="square" rtlCol="0">
            <a:spAutoFit/>
          </a:bodyPr>
          <a:lstStyle/>
          <a:p>
            <a:r>
              <a:rPr lang="en-GB" dirty="0" smtClean="0"/>
              <a:t>Thailand 1991-5 </a:t>
            </a:r>
            <a:endParaRPr lang="en-GB" dirty="0"/>
          </a:p>
        </p:txBody>
      </p:sp>
      <p:sp>
        <p:nvSpPr>
          <p:cNvPr id="16" name="TextBox 15"/>
          <p:cNvSpPr txBox="1"/>
          <p:nvPr/>
        </p:nvSpPr>
        <p:spPr>
          <a:xfrm>
            <a:off x="6228184" y="6165304"/>
            <a:ext cx="2915816" cy="400110"/>
          </a:xfrm>
          <a:prstGeom prst="rect">
            <a:avLst/>
          </a:prstGeom>
          <a:noFill/>
        </p:spPr>
        <p:txBody>
          <a:bodyPr wrap="square" rtlCol="0">
            <a:spAutoFit/>
          </a:bodyPr>
          <a:lstStyle/>
          <a:p>
            <a:pPr algn="ctr"/>
            <a:r>
              <a:rPr lang="en-GB" sz="2000" b="1" dirty="0" smtClean="0"/>
              <a:t>Canterbury NZ 2009 </a:t>
            </a:r>
            <a:endParaRPr lang="en-GB" sz="2000" b="1" dirty="0"/>
          </a:p>
        </p:txBody>
      </p:sp>
      <p:sp>
        <p:nvSpPr>
          <p:cNvPr id="17" name="Oval 16"/>
          <p:cNvSpPr/>
          <p:nvPr/>
        </p:nvSpPr>
        <p:spPr>
          <a:xfrm>
            <a:off x="2339752" y="2564904"/>
            <a:ext cx="3600400" cy="2592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2123728" y="1484784"/>
            <a:ext cx="5616624"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2843808" y="2132856"/>
            <a:ext cx="3024336" cy="461665"/>
          </a:xfrm>
          <a:prstGeom prst="rect">
            <a:avLst/>
          </a:prstGeom>
          <a:noFill/>
        </p:spPr>
        <p:txBody>
          <a:bodyPr wrap="square" rtlCol="0">
            <a:spAutoFit/>
          </a:bodyPr>
          <a:lstStyle/>
          <a:p>
            <a:pPr algn="ctr"/>
            <a:r>
              <a:rPr lang="en-GB" sz="2400" b="1" dirty="0" smtClean="0"/>
              <a:t>Sweden 1979 - 2015</a:t>
            </a:r>
            <a:endParaRPr lang="en-GB" sz="2400" b="1" dirty="0"/>
          </a:p>
        </p:txBody>
      </p:sp>
      <p:sp>
        <p:nvSpPr>
          <p:cNvPr id="20" name="TextBox 19"/>
          <p:cNvSpPr txBox="1"/>
          <p:nvPr/>
        </p:nvSpPr>
        <p:spPr>
          <a:xfrm>
            <a:off x="5868144" y="2348880"/>
            <a:ext cx="1296144" cy="369332"/>
          </a:xfrm>
          <a:prstGeom prst="rect">
            <a:avLst/>
          </a:prstGeom>
          <a:noFill/>
        </p:spPr>
        <p:txBody>
          <a:bodyPr wrap="square" rtlCol="0">
            <a:spAutoFit/>
          </a:bodyPr>
          <a:lstStyle/>
          <a:p>
            <a:r>
              <a:rPr lang="en-GB" dirty="0" smtClean="0"/>
              <a:t>Latvia 2000 </a:t>
            </a:r>
            <a:endParaRPr lang="en-GB" dirty="0"/>
          </a:p>
        </p:txBody>
      </p:sp>
      <p:sp>
        <p:nvSpPr>
          <p:cNvPr id="21" name="TextBox 20"/>
          <p:cNvSpPr txBox="1"/>
          <p:nvPr/>
        </p:nvSpPr>
        <p:spPr>
          <a:xfrm>
            <a:off x="395536" y="1988840"/>
            <a:ext cx="2016224" cy="400110"/>
          </a:xfrm>
          <a:prstGeom prst="rect">
            <a:avLst/>
          </a:prstGeom>
          <a:noFill/>
        </p:spPr>
        <p:txBody>
          <a:bodyPr wrap="square" rtlCol="0">
            <a:spAutoFit/>
          </a:bodyPr>
          <a:lstStyle/>
          <a:p>
            <a:pPr algn="ctr"/>
            <a:r>
              <a:rPr lang="en-GB" sz="2000" dirty="0" smtClean="0"/>
              <a:t>Indiana 1980-5 </a:t>
            </a:r>
            <a:endParaRPr lang="en-GB" sz="2000" dirty="0"/>
          </a:p>
        </p:txBody>
      </p:sp>
      <p:sp>
        <p:nvSpPr>
          <p:cNvPr id="22" name="TextBox 21"/>
          <p:cNvSpPr txBox="1"/>
          <p:nvPr/>
        </p:nvSpPr>
        <p:spPr>
          <a:xfrm>
            <a:off x="5796136" y="2996952"/>
            <a:ext cx="1872208" cy="830997"/>
          </a:xfrm>
          <a:prstGeom prst="rect">
            <a:avLst/>
          </a:prstGeom>
          <a:noFill/>
        </p:spPr>
        <p:txBody>
          <a:bodyPr wrap="square" rtlCol="0">
            <a:spAutoFit/>
          </a:bodyPr>
          <a:lstStyle/>
          <a:p>
            <a:pPr algn="ctr"/>
            <a:r>
              <a:rPr lang="en-GB" sz="2400" b="1" dirty="0" smtClean="0"/>
              <a:t>Netherlands  </a:t>
            </a:r>
          </a:p>
          <a:p>
            <a:pPr algn="ctr"/>
            <a:r>
              <a:rPr lang="en-GB" sz="2400" b="1" dirty="0" smtClean="0"/>
              <a:t>1979 - 2015</a:t>
            </a:r>
            <a:endParaRPr lang="en-GB" sz="2400" b="1" dirty="0"/>
          </a:p>
        </p:txBody>
      </p:sp>
      <p:sp>
        <p:nvSpPr>
          <p:cNvPr id="23" name="TextBox 22"/>
          <p:cNvSpPr txBox="1"/>
          <p:nvPr/>
        </p:nvSpPr>
        <p:spPr>
          <a:xfrm>
            <a:off x="323528" y="2708920"/>
            <a:ext cx="1872208" cy="707886"/>
          </a:xfrm>
          <a:prstGeom prst="rect">
            <a:avLst/>
          </a:prstGeom>
          <a:noFill/>
        </p:spPr>
        <p:txBody>
          <a:bodyPr wrap="square" rtlCol="0">
            <a:spAutoFit/>
          </a:bodyPr>
          <a:lstStyle/>
          <a:p>
            <a:pPr algn="ctr"/>
            <a:r>
              <a:rPr lang="en-GB" sz="2000" dirty="0" smtClean="0"/>
              <a:t>Philadelphia 1961-2, 1984 </a:t>
            </a:r>
            <a:endParaRPr lang="en-GB" sz="2000" dirty="0"/>
          </a:p>
        </p:txBody>
      </p:sp>
      <p:sp>
        <p:nvSpPr>
          <p:cNvPr id="31" name="TextBox 30"/>
          <p:cNvSpPr txBox="1"/>
          <p:nvPr/>
        </p:nvSpPr>
        <p:spPr>
          <a:xfrm>
            <a:off x="5292080" y="1916832"/>
            <a:ext cx="1296144" cy="369332"/>
          </a:xfrm>
          <a:prstGeom prst="rect">
            <a:avLst/>
          </a:prstGeom>
          <a:noFill/>
        </p:spPr>
        <p:txBody>
          <a:bodyPr wrap="square" rtlCol="0">
            <a:spAutoFit/>
          </a:bodyPr>
          <a:lstStyle/>
          <a:p>
            <a:pPr algn="ctr"/>
            <a:r>
              <a:rPr lang="en-GB" dirty="0" smtClean="0"/>
              <a:t>Russia 1997 </a:t>
            </a:r>
            <a:endParaRPr lang="en-GB" dirty="0"/>
          </a:p>
        </p:txBody>
      </p:sp>
      <p:sp>
        <p:nvSpPr>
          <p:cNvPr id="25" name="TextBox 24"/>
          <p:cNvSpPr txBox="1"/>
          <p:nvPr/>
        </p:nvSpPr>
        <p:spPr>
          <a:xfrm>
            <a:off x="5868144" y="5517232"/>
            <a:ext cx="1584176" cy="369332"/>
          </a:xfrm>
          <a:prstGeom prst="rect">
            <a:avLst/>
          </a:prstGeom>
          <a:noFill/>
        </p:spPr>
        <p:txBody>
          <a:bodyPr wrap="square" rtlCol="0">
            <a:spAutoFit/>
          </a:bodyPr>
          <a:lstStyle/>
          <a:p>
            <a:pPr algn="ctr"/>
            <a:r>
              <a:rPr lang="en-GB" dirty="0" smtClean="0"/>
              <a:t>Pakistan 1997 </a:t>
            </a:r>
            <a:endParaRPr lang="en-GB" dirty="0"/>
          </a:p>
        </p:txBody>
      </p:sp>
      <p:sp>
        <p:nvSpPr>
          <p:cNvPr id="26" name="TextBox 25"/>
          <p:cNvSpPr txBox="1"/>
          <p:nvPr/>
        </p:nvSpPr>
        <p:spPr>
          <a:xfrm>
            <a:off x="6876256" y="5157192"/>
            <a:ext cx="1728192" cy="369332"/>
          </a:xfrm>
          <a:prstGeom prst="rect">
            <a:avLst/>
          </a:prstGeom>
          <a:noFill/>
        </p:spPr>
        <p:txBody>
          <a:bodyPr wrap="square" rtlCol="0">
            <a:spAutoFit/>
          </a:bodyPr>
          <a:lstStyle/>
          <a:p>
            <a:pPr algn="ctr"/>
            <a:r>
              <a:rPr lang="en-GB" dirty="0" smtClean="0"/>
              <a:t>India 1970   </a:t>
            </a:r>
            <a:r>
              <a:rPr lang="en-GB" dirty="0" smtClean="0">
                <a:solidFill>
                  <a:srgbClr val="00B0F0"/>
                </a:solidFill>
              </a:rPr>
              <a:t>+ ?   </a:t>
            </a:r>
            <a:endParaRPr lang="en-GB" dirty="0">
              <a:solidFill>
                <a:srgbClr val="00B0F0"/>
              </a:solidFill>
            </a:endParaRPr>
          </a:p>
        </p:txBody>
      </p:sp>
      <p:sp>
        <p:nvSpPr>
          <p:cNvPr id="27" name="Rectangle 26"/>
          <p:cNvSpPr/>
          <p:nvPr/>
        </p:nvSpPr>
        <p:spPr>
          <a:xfrm>
            <a:off x="3565314" y="3284985"/>
            <a:ext cx="2013372" cy="646331"/>
          </a:xfrm>
          <a:prstGeom prst="rect">
            <a:avLst/>
          </a:prstGeom>
        </p:spPr>
        <p:txBody>
          <a:bodyPr wrap="square">
            <a:spAutoFit/>
          </a:bodyPr>
          <a:lstStyle/>
          <a:p>
            <a:r>
              <a:rPr lang="en-GB" sz="3600" dirty="0" smtClean="0"/>
              <a:t> </a:t>
            </a:r>
            <a:endParaRPr lang="en-GB" dirty="0"/>
          </a:p>
        </p:txBody>
      </p:sp>
      <p:sp>
        <p:nvSpPr>
          <p:cNvPr id="28" name="TextBox 27"/>
          <p:cNvSpPr txBox="1"/>
          <p:nvPr/>
        </p:nvSpPr>
        <p:spPr>
          <a:xfrm>
            <a:off x="3923928" y="3356992"/>
            <a:ext cx="1944216" cy="369332"/>
          </a:xfrm>
          <a:prstGeom prst="rect">
            <a:avLst/>
          </a:prstGeom>
          <a:noFill/>
        </p:spPr>
        <p:txBody>
          <a:bodyPr wrap="square" rtlCol="0">
            <a:spAutoFit/>
          </a:bodyPr>
          <a:lstStyle/>
          <a:p>
            <a:r>
              <a:rPr lang="en-GB" b="1" dirty="0" smtClean="0"/>
              <a:t>Lincoln 1997-2002</a:t>
            </a:r>
            <a:endParaRPr lang="en-GB" b="1" dirty="0"/>
          </a:p>
        </p:txBody>
      </p:sp>
      <p:sp>
        <p:nvSpPr>
          <p:cNvPr id="29" name="TextBox 28"/>
          <p:cNvSpPr txBox="1"/>
          <p:nvPr/>
        </p:nvSpPr>
        <p:spPr>
          <a:xfrm>
            <a:off x="3995936" y="5157192"/>
            <a:ext cx="2016224" cy="369332"/>
          </a:xfrm>
          <a:prstGeom prst="rect">
            <a:avLst/>
          </a:prstGeom>
          <a:noFill/>
        </p:spPr>
        <p:txBody>
          <a:bodyPr wrap="square" rtlCol="0">
            <a:spAutoFit/>
          </a:bodyPr>
          <a:lstStyle/>
          <a:p>
            <a:r>
              <a:rPr lang="en-GB" b="1" dirty="0" smtClean="0"/>
              <a:t>Rome 1995-2003 </a:t>
            </a:r>
            <a:endParaRPr lang="en-GB" b="1" dirty="0"/>
          </a:p>
        </p:txBody>
      </p:sp>
      <p:sp>
        <p:nvSpPr>
          <p:cNvPr id="32" name="Slide Number Placeholder 31"/>
          <p:cNvSpPr>
            <a:spLocks noGrp="1"/>
          </p:cNvSpPr>
          <p:nvPr>
            <p:ph type="sldNum" sz="quarter" idx="12"/>
          </p:nvPr>
        </p:nvSpPr>
        <p:spPr>
          <a:xfrm>
            <a:off x="6553200" y="6381328"/>
            <a:ext cx="2051248" cy="340147"/>
          </a:xfrm>
        </p:spPr>
        <p:txBody>
          <a:bodyPr/>
          <a:lstStyle/>
          <a:p>
            <a:fld id="{14396B44-7C69-48E5-A963-A8D7172AEC63}" type="slidenum">
              <a:rPr lang="en-GB" sz="2000" smtClean="0"/>
              <a:pPr/>
              <a:t>11</a:t>
            </a:fld>
            <a:endParaRPr lang="en-GB" sz="2000" dirty="0"/>
          </a:p>
        </p:txBody>
      </p:sp>
      <p:sp>
        <p:nvSpPr>
          <p:cNvPr id="34" name="TextBox 33"/>
          <p:cNvSpPr txBox="1"/>
          <p:nvPr/>
        </p:nvSpPr>
        <p:spPr>
          <a:xfrm>
            <a:off x="7991872" y="2852936"/>
            <a:ext cx="1152128" cy="461665"/>
          </a:xfrm>
          <a:prstGeom prst="rect">
            <a:avLst/>
          </a:prstGeom>
          <a:noFill/>
        </p:spPr>
        <p:txBody>
          <a:bodyPr wrap="square" rtlCol="0">
            <a:spAutoFit/>
          </a:bodyPr>
          <a:lstStyle/>
          <a:p>
            <a:pPr algn="ctr"/>
            <a:r>
              <a:rPr lang="en-GB" sz="2400" dirty="0" smtClean="0">
                <a:solidFill>
                  <a:srgbClr val="00B0F0"/>
                </a:solidFill>
              </a:rPr>
              <a:t>China?</a:t>
            </a:r>
            <a:endParaRPr lang="en-GB" sz="2400" dirty="0">
              <a:solidFill>
                <a:srgbClr val="00B0F0"/>
              </a:solidFill>
            </a:endParaRPr>
          </a:p>
        </p:txBody>
      </p:sp>
      <p:sp>
        <p:nvSpPr>
          <p:cNvPr id="35" name="TextBox 34"/>
          <p:cNvSpPr txBox="1"/>
          <p:nvPr/>
        </p:nvSpPr>
        <p:spPr>
          <a:xfrm>
            <a:off x="611560" y="3645024"/>
            <a:ext cx="1008112" cy="461665"/>
          </a:xfrm>
          <a:prstGeom prst="rect">
            <a:avLst/>
          </a:prstGeom>
          <a:noFill/>
        </p:spPr>
        <p:txBody>
          <a:bodyPr wrap="square" rtlCol="0">
            <a:spAutoFit/>
          </a:bodyPr>
          <a:lstStyle/>
          <a:p>
            <a:pPr algn="ctr"/>
            <a:r>
              <a:rPr lang="en-GB" sz="2400" dirty="0" smtClean="0">
                <a:solidFill>
                  <a:srgbClr val="66CCFF"/>
                </a:solidFill>
              </a:rPr>
              <a:t>Peru?</a:t>
            </a:r>
            <a:endParaRPr lang="en-GB" sz="2400" dirty="0">
              <a:solidFill>
                <a:srgbClr val="66CCFF"/>
              </a:solidFill>
            </a:endParaRPr>
          </a:p>
        </p:txBody>
      </p:sp>
      <p:sp>
        <p:nvSpPr>
          <p:cNvPr id="36" name="TextBox 35"/>
          <p:cNvSpPr txBox="1"/>
          <p:nvPr/>
        </p:nvSpPr>
        <p:spPr>
          <a:xfrm>
            <a:off x="3275856" y="5589240"/>
            <a:ext cx="1152128" cy="369332"/>
          </a:xfrm>
          <a:prstGeom prst="rect">
            <a:avLst/>
          </a:prstGeom>
          <a:noFill/>
        </p:spPr>
        <p:txBody>
          <a:bodyPr wrap="square" rtlCol="0">
            <a:spAutoFit/>
          </a:bodyPr>
          <a:lstStyle/>
          <a:p>
            <a:pPr algn="ctr"/>
            <a:r>
              <a:rPr lang="en-GB" dirty="0" smtClean="0">
                <a:solidFill>
                  <a:srgbClr val="00B0F0"/>
                </a:solidFill>
              </a:rPr>
              <a:t>Ethiopia</a:t>
            </a:r>
            <a:r>
              <a:rPr lang="en-GB" dirty="0" smtClean="0">
                <a:solidFill>
                  <a:srgbClr val="66CCFF"/>
                </a:solidFill>
              </a:rPr>
              <a:t>?</a:t>
            </a:r>
            <a:endParaRPr lang="en-GB" dirty="0">
              <a:solidFill>
                <a:srgbClr val="66CCFF"/>
              </a:solidFill>
            </a:endParaRPr>
          </a:p>
        </p:txBody>
      </p:sp>
      <p:sp>
        <p:nvSpPr>
          <p:cNvPr id="37" name="TextBox 36"/>
          <p:cNvSpPr txBox="1"/>
          <p:nvPr/>
        </p:nvSpPr>
        <p:spPr>
          <a:xfrm>
            <a:off x="4499992" y="5733256"/>
            <a:ext cx="864096" cy="400110"/>
          </a:xfrm>
          <a:prstGeom prst="rect">
            <a:avLst/>
          </a:prstGeom>
          <a:noFill/>
        </p:spPr>
        <p:txBody>
          <a:bodyPr wrap="square" rtlCol="0">
            <a:spAutoFit/>
          </a:bodyPr>
          <a:lstStyle/>
          <a:p>
            <a:pPr algn="ctr"/>
            <a:r>
              <a:rPr lang="en-GB" sz="2000" dirty="0" smtClean="0">
                <a:solidFill>
                  <a:srgbClr val="00B0F0"/>
                </a:solidFill>
              </a:rPr>
              <a:t>Iran?</a:t>
            </a:r>
            <a:endParaRPr lang="en-GB" sz="2000" dirty="0">
              <a:solidFill>
                <a:srgbClr val="00B0F0"/>
              </a:solidFill>
            </a:endParaRPr>
          </a:p>
        </p:txBody>
      </p:sp>
      <p:sp>
        <p:nvSpPr>
          <p:cNvPr id="38" name="TextBox 37"/>
          <p:cNvSpPr txBox="1"/>
          <p:nvPr/>
        </p:nvSpPr>
        <p:spPr>
          <a:xfrm>
            <a:off x="5940152" y="4797152"/>
            <a:ext cx="936104" cy="369332"/>
          </a:xfrm>
          <a:prstGeom prst="rect">
            <a:avLst/>
          </a:prstGeom>
          <a:noFill/>
        </p:spPr>
        <p:txBody>
          <a:bodyPr wrap="square" rtlCol="0">
            <a:spAutoFit/>
          </a:bodyPr>
          <a:lstStyle/>
          <a:p>
            <a:pPr algn="ctr"/>
            <a:r>
              <a:rPr lang="en-GB" dirty="0" smtClean="0">
                <a:solidFill>
                  <a:srgbClr val="00B0F0"/>
                </a:solidFill>
              </a:rPr>
              <a:t>Serbia?</a:t>
            </a:r>
            <a:endParaRPr lang="en-GB" dirty="0">
              <a:solidFill>
                <a:srgbClr val="00B0F0"/>
              </a:solidFill>
            </a:endParaRPr>
          </a:p>
        </p:txBody>
      </p:sp>
      <p:sp>
        <p:nvSpPr>
          <p:cNvPr id="39" name="TextBox 38"/>
          <p:cNvSpPr txBox="1"/>
          <p:nvPr/>
        </p:nvSpPr>
        <p:spPr>
          <a:xfrm>
            <a:off x="467544" y="764704"/>
            <a:ext cx="8208912" cy="461665"/>
          </a:xfrm>
          <a:prstGeom prst="rect">
            <a:avLst/>
          </a:prstGeom>
          <a:noFill/>
        </p:spPr>
        <p:txBody>
          <a:bodyPr wrap="square" rtlCol="0">
            <a:spAutoFit/>
          </a:bodyPr>
          <a:lstStyle/>
          <a:p>
            <a:pPr algn="ctr"/>
            <a:r>
              <a:rPr lang="en-GB" sz="2400" b="1" i="1" dirty="0" smtClean="0">
                <a:solidFill>
                  <a:schemeClr val="accent1"/>
                </a:solidFill>
              </a:rPr>
              <a:t>1964 to 2017 [from JKF perspective] – many non-OR partners</a:t>
            </a:r>
            <a:endParaRPr lang="en-GB" sz="2400" b="1" i="1" dirty="0">
              <a:solidFill>
                <a:schemeClr val="accent1"/>
              </a:solidFill>
            </a:endParaRPr>
          </a:p>
        </p:txBody>
      </p:sp>
      <p:sp>
        <p:nvSpPr>
          <p:cNvPr id="40" name="TextBox 39"/>
          <p:cNvSpPr txBox="1"/>
          <p:nvPr/>
        </p:nvSpPr>
        <p:spPr>
          <a:xfrm>
            <a:off x="2627784" y="3501008"/>
            <a:ext cx="648072" cy="461665"/>
          </a:xfrm>
          <a:prstGeom prst="rect">
            <a:avLst/>
          </a:prstGeom>
          <a:solidFill>
            <a:schemeClr val="bg1">
              <a:lumMod val="85000"/>
            </a:schemeClr>
          </a:solidFill>
          <a:ln>
            <a:solidFill>
              <a:schemeClr val="tx1"/>
            </a:solidFill>
            <a:prstDash val="lgDash"/>
          </a:ln>
        </p:spPr>
        <p:txBody>
          <a:bodyPr wrap="square" rtlCol="0">
            <a:spAutoFit/>
          </a:bodyPr>
          <a:lstStyle/>
          <a:p>
            <a:pPr algn="ctr"/>
            <a:r>
              <a:rPr lang="en-GB" sz="2400" b="1" dirty="0" smtClean="0">
                <a:solidFill>
                  <a:srgbClr val="FF0000"/>
                </a:solidFill>
              </a:rPr>
              <a:t>UK</a:t>
            </a:r>
            <a:endParaRPr lang="en-GB" sz="2400" b="1" dirty="0">
              <a:solidFill>
                <a:srgbClr val="FF0000"/>
              </a:solidFill>
            </a:endParaRPr>
          </a:p>
        </p:txBody>
      </p:sp>
      <p:sp>
        <p:nvSpPr>
          <p:cNvPr id="41" name="TextBox 40"/>
          <p:cNvSpPr txBox="1"/>
          <p:nvPr/>
        </p:nvSpPr>
        <p:spPr>
          <a:xfrm>
            <a:off x="3995936" y="1700809"/>
            <a:ext cx="1296144" cy="461665"/>
          </a:xfrm>
          <a:prstGeom prst="rect">
            <a:avLst/>
          </a:prstGeom>
          <a:solidFill>
            <a:schemeClr val="bg1">
              <a:lumMod val="85000"/>
            </a:schemeClr>
          </a:solidFill>
          <a:ln>
            <a:solidFill>
              <a:schemeClr val="tx1"/>
            </a:solidFill>
            <a:prstDash val="lgDash"/>
          </a:ln>
        </p:spPr>
        <p:txBody>
          <a:bodyPr wrap="square" rtlCol="0">
            <a:spAutoFit/>
          </a:bodyPr>
          <a:lstStyle/>
          <a:p>
            <a:pPr algn="ctr"/>
            <a:r>
              <a:rPr lang="en-GB" sz="2400" b="1" dirty="0" smtClean="0">
                <a:solidFill>
                  <a:srgbClr val="0070C0"/>
                </a:solidFill>
              </a:rPr>
              <a:t>EUROPE</a:t>
            </a:r>
            <a:endParaRPr lang="en-GB" sz="2400" b="1" dirty="0">
              <a:solidFill>
                <a:srgbClr val="0070C0"/>
              </a:solidFill>
            </a:endParaRPr>
          </a:p>
        </p:txBody>
      </p:sp>
      <p:sp>
        <p:nvSpPr>
          <p:cNvPr id="43" name="TextBox 42"/>
          <p:cNvSpPr txBox="1"/>
          <p:nvPr/>
        </p:nvSpPr>
        <p:spPr>
          <a:xfrm>
            <a:off x="5796136" y="2636912"/>
            <a:ext cx="792088" cy="461665"/>
          </a:xfrm>
          <a:prstGeom prst="rect">
            <a:avLst/>
          </a:prstGeom>
          <a:noFill/>
        </p:spPr>
        <p:txBody>
          <a:bodyPr wrap="square" rtlCol="0">
            <a:spAutoFit/>
          </a:bodyPr>
          <a:lstStyle/>
          <a:p>
            <a:pPr algn="ctr"/>
            <a:r>
              <a:rPr lang="en-GB" sz="2400" b="1" i="1" dirty="0" smtClean="0">
                <a:solidFill>
                  <a:srgbClr val="00B050"/>
                </a:solidFill>
                <a:ea typeface="Batang" pitchFamily="18" charset="-127"/>
              </a:rPr>
              <a:t>IFHP</a:t>
            </a:r>
            <a:endParaRPr lang="en-GB" sz="2400" b="1" i="1" dirty="0">
              <a:solidFill>
                <a:srgbClr val="00B050"/>
              </a:solidFill>
              <a:ea typeface="Batang" pitchFamily="18" charset="-127"/>
            </a:endParaRPr>
          </a:p>
        </p:txBody>
      </p:sp>
      <p:sp>
        <p:nvSpPr>
          <p:cNvPr id="44" name="TextBox 43"/>
          <p:cNvSpPr txBox="1"/>
          <p:nvPr/>
        </p:nvSpPr>
        <p:spPr>
          <a:xfrm>
            <a:off x="5364088" y="4581128"/>
            <a:ext cx="792088" cy="461665"/>
          </a:xfrm>
          <a:prstGeom prst="rect">
            <a:avLst/>
          </a:prstGeom>
          <a:noFill/>
        </p:spPr>
        <p:txBody>
          <a:bodyPr wrap="square" rtlCol="0">
            <a:spAutoFit/>
          </a:bodyPr>
          <a:lstStyle/>
          <a:p>
            <a:pPr algn="ctr"/>
            <a:r>
              <a:rPr lang="en-GB" sz="2400" b="1" i="1" dirty="0" smtClean="0">
                <a:solidFill>
                  <a:srgbClr val="00B050"/>
                </a:solidFill>
                <a:ea typeface="Batang" pitchFamily="18" charset="-127"/>
              </a:rPr>
              <a:t>IIM</a:t>
            </a:r>
            <a:endParaRPr lang="en-GB" sz="2400" b="1" i="1" dirty="0">
              <a:solidFill>
                <a:srgbClr val="00B050"/>
              </a:solidFill>
              <a:ea typeface="Batang" pitchFamily="18" charset="-127"/>
            </a:endParaRPr>
          </a:p>
        </p:txBody>
      </p:sp>
      <p:sp>
        <p:nvSpPr>
          <p:cNvPr id="42" name="TextBox 41"/>
          <p:cNvSpPr txBox="1"/>
          <p:nvPr/>
        </p:nvSpPr>
        <p:spPr>
          <a:xfrm>
            <a:off x="2483768" y="4005064"/>
            <a:ext cx="1080120" cy="461665"/>
          </a:xfrm>
          <a:prstGeom prst="rect">
            <a:avLst/>
          </a:prstGeom>
          <a:noFill/>
        </p:spPr>
        <p:txBody>
          <a:bodyPr wrap="square" rtlCol="0">
            <a:spAutoFit/>
          </a:bodyPr>
          <a:lstStyle/>
          <a:p>
            <a:r>
              <a:rPr lang="en-GB" sz="1200" b="1" i="1" dirty="0" smtClean="0">
                <a:solidFill>
                  <a:srgbClr val="00B050"/>
                </a:solidFill>
                <a:latin typeface="+mj-lt"/>
                <a:ea typeface="Batang" pitchFamily="18" charset="-127"/>
              </a:rPr>
              <a:t>INLOGOV</a:t>
            </a:r>
          </a:p>
          <a:p>
            <a:r>
              <a:rPr lang="en-GB" sz="1200" b="1" i="1" dirty="0" smtClean="0">
                <a:solidFill>
                  <a:srgbClr val="00B050"/>
                </a:solidFill>
                <a:latin typeface="+mj-lt"/>
                <a:ea typeface="Batang" pitchFamily="18" charset="-127"/>
              </a:rPr>
              <a:t>Birmingham</a:t>
            </a:r>
            <a:endParaRPr lang="en-GB" b="1" i="1" dirty="0">
              <a:solidFill>
                <a:srgbClr val="00B050"/>
              </a:solidFill>
              <a:latin typeface="+mj-lt"/>
              <a:ea typeface="Batang" pitchFamily="18" charset="-127"/>
            </a:endParaRPr>
          </a:p>
        </p:txBody>
      </p:sp>
      <p:sp>
        <p:nvSpPr>
          <p:cNvPr id="45" name="TextBox 44"/>
          <p:cNvSpPr txBox="1"/>
          <p:nvPr/>
        </p:nvSpPr>
        <p:spPr>
          <a:xfrm>
            <a:off x="2699792" y="2996952"/>
            <a:ext cx="1080120" cy="461665"/>
          </a:xfrm>
          <a:prstGeom prst="rect">
            <a:avLst/>
          </a:prstGeom>
          <a:noFill/>
        </p:spPr>
        <p:txBody>
          <a:bodyPr wrap="square" rtlCol="0">
            <a:spAutoFit/>
          </a:bodyPr>
          <a:lstStyle/>
          <a:p>
            <a:pPr algn="ctr"/>
            <a:r>
              <a:rPr lang="en-GB" sz="1200" b="1" i="1" dirty="0" smtClean="0">
                <a:solidFill>
                  <a:srgbClr val="00B050"/>
                </a:solidFill>
                <a:ea typeface="Batang" pitchFamily="18" charset="-127"/>
              </a:rPr>
              <a:t>Nuffield Health Leeds</a:t>
            </a:r>
          </a:p>
        </p:txBody>
      </p:sp>
      <p:sp>
        <p:nvSpPr>
          <p:cNvPr id="48" name="TextBox 47"/>
          <p:cNvSpPr txBox="1"/>
          <p:nvPr/>
        </p:nvSpPr>
        <p:spPr>
          <a:xfrm>
            <a:off x="7020272" y="5733256"/>
            <a:ext cx="1800200" cy="369332"/>
          </a:xfrm>
          <a:prstGeom prst="rect">
            <a:avLst/>
          </a:prstGeom>
          <a:noFill/>
        </p:spPr>
        <p:txBody>
          <a:bodyPr wrap="square" rtlCol="0">
            <a:spAutoFit/>
          </a:bodyPr>
          <a:lstStyle/>
          <a:p>
            <a:pPr algn="ctr"/>
            <a:r>
              <a:rPr lang="en-GB" dirty="0" smtClean="0"/>
              <a:t>Australia  1995  </a:t>
            </a:r>
            <a:r>
              <a:rPr lang="en-GB" dirty="0" smtClean="0">
                <a:solidFill>
                  <a:srgbClr val="00B0F0"/>
                </a:solidFill>
              </a:rPr>
              <a:t>   </a:t>
            </a:r>
            <a:endParaRPr lang="en-GB" dirty="0">
              <a:solidFill>
                <a:srgbClr val="00B0F0"/>
              </a:solidFill>
            </a:endParaRPr>
          </a:p>
        </p:txBody>
      </p:sp>
      <p:sp>
        <p:nvSpPr>
          <p:cNvPr id="46" name="TextBox 45"/>
          <p:cNvSpPr txBox="1"/>
          <p:nvPr/>
        </p:nvSpPr>
        <p:spPr>
          <a:xfrm>
            <a:off x="6516216" y="1268760"/>
            <a:ext cx="1296144" cy="461665"/>
          </a:xfrm>
          <a:prstGeom prst="rect">
            <a:avLst/>
          </a:prstGeom>
          <a:solidFill>
            <a:schemeClr val="bg1">
              <a:lumMod val="85000"/>
            </a:schemeClr>
          </a:solidFill>
          <a:ln>
            <a:solidFill>
              <a:schemeClr val="tx1"/>
            </a:solidFill>
            <a:prstDash val="lgDash"/>
          </a:ln>
        </p:spPr>
        <p:txBody>
          <a:bodyPr wrap="square" rtlCol="0">
            <a:spAutoFit/>
          </a:bodyPr>
          <a:lstStyle/>
          <a:p>
            <a:pPr algn="ctr"/>
            <a:r>
              <a:rPr lang="en-GB" sz="2400" b="1" dirty="0" smtClean="0">
                <a:solidFill>
                  <a:srgbClr val="00B050"/>
                </a:solidFill>
              </a:rPr>
              <a:t>GLOBAL</a:t>
            </a:r>
            <a:endParaRPr lang="en-GB" sz="2400" b="1" dirty="0">
              <a:solidFill>
                <a:srgbClr val="00B050"/>
              </a:solidFill>
            </a:endParaRPr>
          </a:p>
        </p:txBody>
      </p:sp>
      <p:sp>
        <p:nvSpPr>
          <p:cNvPr id="54" name="TextBox 53"/>
          <p:cNvSpPr txBox="1"/>
          <p:nvPr/>
        </p:nvSpPr>
        <p:spPr>
          <a:xfrm>
            <a:off x="5292080" y="5877272"/>
            <a:ext cx="1800200" cy="369332"/>
          </a:xfrm>
          <a:prstGeom prst="rect">
            <a:avLst/>
          </a:prstGeom>
          <a:noFill/>
        </p:spPr>
        <p:txBody>
          <a:bodyPr wrap="square" rtlCol="0">
            <a:spAutoFit/>
          </a:bodyPr>
          <a:lstStyle/>
          <a:p>
            <a:pPr algn="ctr"/>
            <a:r>
              <a:rPr lang="en-GB" dirty="0" smtClean="0"/>
              <a:t>Indonesia  1989  </a:t>
            </a:r>
            <a:r>
              <a:rPr lang="en-GB" dirty="0" smtClean="0">
                <a:solidFill>
                  <a:srgbClr val="00B0F0"/>
                </a:solidFill>
              </a:rPr>
              <a:t>   </a:t>
            </a:r>
            <a:endParaRPr lang="en-GB" dirty="0">
              <a:solidFill>
                <a:srgbClr val="00B0F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rc 31"/>
          <p:cNvSpPr/>
          <p:nvPr/>
        </p:nvSpPr>
        <p:spPr>
          <a:xfrm>
            <a:off x="1331640" y="980728"/>
            <a:ext cx="6480720" cy="4824536"/>
          </a:xfrm>
          <a:prstGeom prst="arc">
            <a:avLst>
              <a:gd name="adj1" fmla="val 16200000"/>
              <a:gd name="adj2" fmla="val 8033004"/>
            </a:avLst>
          </a:prstGeom>
          <a:noFill/>
          <a:ln w="76200">
            <a:solidFill>
              <a:schemeClr val="accent1">
                <a:lumMod val="40000"/>
                <a:lumOff val="60000"/>
              </a:schemeClr>
            </a:solidFill>
            <a:prstDash val="lgDashDotDot"/>
            <a:headEnd type="arrow" w="med" len="med"/>
            <a:tailEnd type="stealth" w="med" len="med"/>
          </a:ln>
          <a:effectLst/>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extBox 2"/>
          <p:cNvSpPr txBox="1"/>
          <p:nvPr/>
        </p:nvSpPr>
        <p:spPr>
          <a:xfrm>
            <a:off x="3995936" y="836712"/>
            <a:ext cx="1872208" cy="646331"/>
          </a:xfrm>
          <a:prstGeom prst="rect">
            <a:avLst/>
          </a:prstGeom>
          <a:solidFill>
            <a:srgbClr val="CCCCFF"/>
          </a:solidFill>
          <a:ln>
            <a:solidFill>
              <a:srgbClr val="FF0000"/>
            </a:solidFill>
          </a:ln>
        </p:spPr>
        <p:txBody>
          <a:bodyPr wrap="square" rtlCol="0">
            <a:spAutoFit/>
          </a:bodyPr>
          <a:lstStyle/>
          <a:p>
            <a:pPr algn="ctr"/>
            <a:r>
              <a:rPr lang="en-GB" b="1" dirty="0" smtClean="0"/>
              <a:t>1. DECISION</a:t>
            </a:r>
          </a:p>
          <a:p>
            <a:pPr algn="ctr"/>
            <a:r>
              <a:rPr lang="en-GB" b="1" dirty="0" smtClean="0"/>
              <a:t>MAPPING</a:t>
            </a:r>
            <a:endParaRPr lang="en-GB" b="1" dirty="0"/>
          </a:p>
        </p:txBody>
      </p:sp>
      <p:sp>
        <p:nvSpPr>
          <p:cNvPr id="4" name="TextBox 3"/>
          <p:cNvSpPr txBox="1"/>
          <p:nvPr/>
        </p:nvSpPr>
        <p:spPr>
          <a:xfrm>
            <a:off x="6084168" y="1484784"/>
            <a:ext cx="1872208" cy="646331"/>
          </a:xfrm>
          <a:prstGeom prst="rect">
            <a:avLst/>
          </a:prstGeom>
          <a:solidFill>
            <a:srgbClr val="CCCCFF"/>
          </a:solidFill>
          <a:ln>
            <a:solidFill>
              <a:srgbClr val="FF0000"/>
            </a:solidFill>
          </a:ln>
        </p:spPr>
        <p:txBody>
          <a:bodyPr wrap="square" rtlCol="0">
            <a:spAutoFit/>
          </a:bodyPr>
          <a:lstStyle/>
          <a:p>
            <a:pPr algn="ctr"/>
            <a:r>
              <a:rPr lang="en-GB" b="1" dirty="0" smtClean="0"/>
              <a:t>2. PERPLEXITY RESPONSE</a:t>
            </a:r>
            <a:endParaRPr lang="en-GB" b="1" dirty="0"/>
          </a:p>
        </p:txBody>
      </p:sp>
      <p:sp>
        <p:nvSpPr>
          <p:cNvPr id="5" name="TextBox 4"/>
          <p:cNvSpPr txBox="1"/>
          <p:nvPr/>
        </p:nvSpPr>
        <p:spPr>
          <a:xfrm>
            <a:off x="467544" y="3861048"/>
            <a:ext cx="1872208" cy="646331"/>
          </a:xfrm>
          <a:prstGeom prst="rect">
            <a:avLst/>
          </a:prstGeom>
          <a:noFill/>
          <a:ln>
            <a:solidFill>
              <a:srgbClr val="FF0000"/>
            </a:solidFill>
          </a:ln>
        </p:spPr>
        <p:txBody>
          <a:bodyPr wrap="square" rtlCol="0">
            <a:spAutoFit/>
          </a:bodyPr>
          <a:lstStyle/>
          <a:p>
            <a:pPr algn="ctr"/>
            <a:r>
              <a:rPr lang="en-GB" b="1" dirty="0" smtClean="0"/>
              <a:t>9. RESPONSIBLE SCHEMING </a:t>
            </a:r>
            <a:endParaRPr lang="en-GB" b="1" dirty="0"/>
          </a:p>
        </p:txBody>
      </p:sp>
      <p:sp>
        <p:nvSpPr>
          <p:cNvPr id="7" name="TextBox 6"/>
          <p:cNvSpPr txBox="1"/>
          <p:nvPr/>
        </p:nvSpPr>
        <p:spPr>
          <a:xfrm>
            <a:off x="6660232" y="2348880"/>
            <a:ext cx="1872208" cy="646331"/>
          </a:xfrm>
          <a:prstGeom prst="rect">
            <a:avLst/>
          </a:prstGeom>
          <a:solidFill>
            <a:srgbClr val="CCCCFF"/>
          </a:solidFill>
          <a:ln>
            <a:solidFill>
              <a:srgbClr val="FF0000"/>
            </a:solidFill>
          </a:ln>
        </p:spPr>
        <p:txBody>
          <a:bodyPr wrap="square" rtlCol="0">
            <a:spAutoFit/>
          </a:bodyPr>
          <a:lstStyle/>
          <a:p>
            <a:pPr algn="ctr"/>
            <a:r>
              <a:rPr lang="en-GB" b="1" dirty="0" smtClean="0"/>
              <a:t>3. STRATEGIC PROGRESS</a:t>
            </a:r>
          </a:p>
        </p:txBody>
      </p:sp>
      <p:sp>
        <p:nvSpPr>
          <p:cNvPr id="9" name="TextBox 8"/>
          <p:cNvSpPr txBox="1"/>
          <p:nvPr/>
        </p:nvSpPr>
        <p:spPr>
          <a:xfrm>
            <a:off x="6732240" y="3284984"/>
            <a:ext cx="1944216" cy="646331"/>
          </a:xfrm>
          <a:prstGeom prst="rect">
            <a:avLst/>
          </a:prstGeom>
          <a:solidFill>
            <a:srgbClr val="CCCCFF"/>
          </a:solidFill>
          <a:ln>
            <a:solidFill>
              <a:srgbClr val="FF0000"/>
            </a:solidFill>
          </a:ln>
        </p:spPr>
        <p:txBody>
          <a:bodyPr wrap="square" rtlCol="0">
            <a:spAutoFit/>
          </a:bodyPr>
          <a:lstStyle/>
          <a:p>
            <a:pPr algn="ctr"/>
            <a:r>
              <a:rPr lang="en-GB" b="1" dirty="0" smtClean="0"/>
              <a:t>4. FACILITATING</a:t>
            </a:r>
          </a:p>
          <a:p>
            <a:pPr algn="ctr"/>
            <a:r>
              <a:rPr lang="en-GB" b="1" dirty="0" smtClean="0"/>
              <a:t>COLLABORATION</a:t>
            </a:r>
            <a:endParaRPr lang="en-GB" b="1" dirty="0"/>
          </a:p>
        </p:txBody>
      </p:sp>
      <p:sp>
        <p:nvSpPr>
          <p:cNvPr id="11" name="TextBox 10"/>
          <p:cNvSpPr txBox="1"/>
          <p:nvPr/>
        </p:nvSpPr>
        <p:spPr>
          <a:xfrm>
            <a:off x="611560" y="2060848"/>
            <a:ext cx="1944216" cy="646331"/>
          </a:xfrm>
          <a:prstGeom prst="rect">
            <a:avLst/>
          </a:prstGeom>
          <a:noFill/>
          <a:ln>
            <a:solidFill>
              <a:srgbClr val="FF0000"/>
            </a:solidFill>
          </a:ln>
        </p:spPr>
        <p:txBody>
          <a:bodyPr wrap="square" rtlCol="0">
            <a:spAutoFit/>
          </a:bodyPr>
          <a:lstStyle/>
          <a:p>
            <a:pPr algn="ctr"/>
            <a:r>
              <a:rPr lang="en-GB" b="1" dirty="0" smtClean="0"/>
              <a:t>11. LINKAGE</a:t>
            </a:r>
          </a:p>
          <a:p>
            <a:pPr algn="ctr"/>
            <a:r>
              <a:rPr lang="en-GB" b="1" dirty="0" smtClean="0"/>
              <a:t>INVESTMENT </a:t>
            </a:r>
            <a:endParaRPr lang="en-GB" b="1" dirty="0"/>
          </a:p>
        </p:txBody>
      </p:sp>
      <p:sp>
        <p:nvSpPr>
          <p:cNvPr id="12" name="TextBox 11"/>
          <p:cNvSpPr txBox="1"/>
          <p:nvPr/>
        </p:nvSpPr>
        <p:spPr>
          <a:xfrm>
            <a:off x="755576" y="4725144"/>
            <a:ext cx="1872208" cy="646331"/>
          </a:xfrm>
          <a:prstGeom prst="rect">
            <a:avLst/>
          </a:prstGeom>
          <a:noFill/>
          <a:ln>
            <a:solidFill>
              <a:srgbClr val="FF0000"/>
            </a:solidFill>
          </a:ln>
        </p:spPr>
        <p:txBody>
          <a:bodyPr wrap="square" rtlCol="0">
            <a:spAutoFit/>
          </a:bodyPr>
          <a:lstStyle/>
          <a:p>
            <a:pPr algn="ctr"/>
            <a:r>
              <a:rPr lang="en-GB" b="1" dirty="0" smtClean="0"/>
              <a:t>8. STRUCTURING </a:t>
            </a:r>
          </a:p>
          <a:p>
            <a:pPr algn="ctr"/>
            <a:r>
              <a:rPr lang="en-GB" b="1" dirty="0" smtClean="0"/>
              <a:t>ENGAGEMENT  </a:t>
            </a:r>
          </a:p>
        </p:txBody>
      </p:sp>
      <p:sp>
        <p:nvSpPr>
          <p:cNvPr id="13" name="TextBox 12"/>
          <p:cNvSpPr txBox="1"/>
          <p:nvPr/>
        </p:nvSpPr>
        <p:spPr>
          <a:xfrm>
            <a:off x="467544" y="188640"/>
            <a:ext cx="8208912" cy="523220"/>
          </a:xfrm>
          <a:prstGeom prst="rect">
            <a:avLst/>
          </a:prstGeom>
          <a:noFill/>
        </p:spPr>
        <p:txBody>
          <a:bodyPr wrap="square" rtlCol="0">
            <a:spAutoFit/>
          </a:bodyPr>
          <a:lstStyle/>
          <a:p>
            <a:pPr algn="ctr"/>
            <a:r>
              <a:rPr lang="en-GB" sz="2800" b="1" dirty="0" smtClean="0">
                <a:solidFill>
                  <a:srgbClr val="FF0000"/>
                </a:solidFill>
              </a:rPr>
              <a:t>BUILDING BLOCKS </a:t>
            </a:r>
            <a:r>
              <a:rPr lang="en-GB" sz="2800" b="1" i="1" dirty="0" smtClean="0">
                <a:solidFill>
                  <a:srgbClr val="FF0000"/>
                </a:solidFill>
              </a:rPr>
              <a:t>for a useful science of public policy</a:t>
            </a:r>
            <a:r>
              <a:rPr lang="en-GB" sz="2800" b="1" dirty="0" smtClean="0">
                <a:solidFill>
                  <a:srgbClr val="FF0000"/>
                </a:solidFill>
              </a:rPr>
              <a:t> </a:t>
            </a:r>
            <a:endParaRPr lang="en-GB" sz="2800" b="1" dirty="0">
              <a:solidFill>
                <a:srgbClr val="FF0000"/>
              </a:solidFill>
            </a:endParaRPr>
          </a:p>
        </p:txBody>
      </p:sp>
      <p:sp>
        <p:nvSpPr>
          <p:cNvPr id="14" name="TextBox 13"/>
          <p:cNvSpPr txBox="1"/>
          <p:nvPr/>
        </p:nvSpPr>
        <p:spPr>
          <a:xfrm>
            <a:off x="2771800" y="2420888"/>
            <a:ext cx="3528392" cy="2308324"/>
          </a:xfrm>
          <a:prstGeom prst="rect">
            <a:avLst/>
          </a:prstGeom>
          <a:noFill/>
        </p:spPr>
        <p:txBody>
          <a:bodyPr wrap="square" rtlCol="0">
            <a:spAutoFit/>
          </a:bodyPr>
          <a:lstStyle/>
          <a:p>
            <a:pPr algn="ctr"/>
            <a:r>
              <a:rPr lang="en-GB" sz="3600" b="1" i="1" dirty="0" smtClean="0">
                <a:solidFill>
                  <a:srgbClr val="FF0000"/>
                </a:solidFill>
                <a:latin typeface="Cordia New" pitchFamily="34" charset="-34"/>
                <a:cs typeface="Cordia New" pitchFamily="34" charset="-34"/>
              </a:rPr>
              <a:t>Successive  advances</a:t>
            </a:r>
          </a:p>
          <a:p>
            <a:pPr algn="ctr"/>
            <a:r>
              <a:rPr lang="en-GB" sz="3600" b="1" i="1" dirty="0" smtClean="0">
                <a:solidFill>
                  <a:srgbClr val="FF0000"/>
                </a:solidFill>
                <a:latin typeface="Cordia New" pitchFamily="34" charset="-34"/>
                <a:cs typeface="Cordia New" pitchFamily="34" charset="-34"/>
              </a:rPr>
              <a:t>in use of [mainly visual]</a:t>
            </a:r>
          </a:p>
          <a:p>
            <a:pPr algn="ctr"/>
            <a:r>
              <a:rPr lang="en-GB" sz="3600" b="1" i="1" dirty="0" smtClean="0">
                <a:solidFill>
                  <a:srgbClr val="FF0000"/>
                </a:solidFill>
                <a:latin typeface="Cordia New" pitchFamily="34" charset="-34"/>
                <a:cs typeface="Cordia New" pitchFamily="34" charset="-34"/>
              </a:rPr>
              <a:t>communication tools</a:t>
            </a:r>
          </a:p>
          <a:p>
            <a:pPr algn="ctr"/>
            <a:r>
              <a:rPr lang="en-GB" sz="3600" b="1" i="1" dirty="0" smtClean="0">
                <a:solidFill>
                  <a:srgbClr val="FF0000"/>
                </a:solidFill>
                <a:latin typeface="Cordia New" pitchFamily="34" charset="-34"/>
                <a:cs typeface="Cordia New" pitchFamily="34" charset="-34"/>
              </a:rPr>
              <a:t>1964 to  20</a:t>
            </a:r>
            <a:r>
              <a:rPr lang="en-GB" sz="2400" b="1" i="1" dirty="0" smtClean="0">
                <a:solidFill>
                  <a:srgbClr val="FF0000"/>
                </a:solidFill>
                <a:latin typeface="Cordia New" pitchFamily="34" charset="-34"/>
                <a:cs typeface="Cordia New" pitchFamily="34" charset="-34"/>
              </a:rPr>
              <a:t> </a:t>
            </a:r>
            <a:r>
              <a:rPr lang="en-GB" sz="3600" b="1" i="1" dirty="0" smtClean="0">
                <a:solidFill>
                  <a:srgbClr val="FF0000"/>
                </a:solidFill>
                <a:latin typeface="Cordia New" pitchFamily="34" charset="-34"/>
                <a:cs typeface="Cordia New" pitchFamily="34" charset="-34"/>
              </a:rPr>
              <a:t>17</a:t>
            </a:r>
            <a:endParaRPr lang="en-GB" sz="3600" b="1" i="1" dirty="0">
              <a:solidFill>
                <a:srgbClr val="FF0000"/>
              </a:solidFill>
              <a:latin typeface="Cordia New" pitchFamily="34" charset="-34"/>
              <a:cs typeface="Cordia New" pitchFamily="34" charset="-34"/>
            </a:endParaRPr>
          </a:p>
        </p:txBody>
      </p:sp>
      <p:sp>
        <p:nvSpPr>
          <p:cNvPr id="15" name="TextBox 14"/>
          <p:cNvSpPr txBox="1"/>
          <p:nvPr/>
        </p:nvSpPr>
        <p:spPr>
          <a:xfrm>
            <a:off x="6444208" y="4293096"/>
            <a:ext cx="1872208" cy="646331"/>
          </a:xfrm>
          <a:prstGeom prst="rect">
            <a:avLst/>
          </a:prstGeom>
          <a:solidFill>
            <a:srgbClr val="CCECFF"/>
          </a:solidFill>
          <a:ln>
            <a:solidFill>
              <a:srgbClr val="FF0000"/>
            </a:solidFill>
          </a:ln>
        </p:spPr>
        <p:txBody>
          <a:bodyPr wrap="square" rtlCol="0">
            <a:spAutoFit/>
          </a:bodyPr>
          <a:lstStyle/>
          <a:p>
            <a:pPr algn="ctr"/>
            <a:r>
              <a:rPr lang="en-GB" b="1" dirty="0" smtClean="0"/>
              <a:t>5. POLICY </a:t>
            </a:r>
          </a:p>
          <a:p>
            <a:pPr algn="ctr"/>
            <a:r>
              <a:rPr lang="en-GB" b="1" dirty="0" smtClean="0"/>
              <a:t>LANDSCAPES</a:t>
            </a:r>
            <a:endParaRPr lang="en-GB" b="1" dirty="0"/>
          </a:p>
        </p:txBody>
      </p:sp>
      <p:sp>
        <p:nvSpPr>
          <p:cNvPr id="23" name="Oval 22"/>
          <p:cNvSpPr/>
          <p:nvPr/>
        </p:nvSpPr>
        <p:spPr>
          <a:xfrm>
            <a:off x="2699792" y="1988840"/>
            <a:ext cx="3744416" cy="3096344"/>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987824" y="1916832"/>
            <a:ext cx="151216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hevron 25"/>
          <p:cNvSpPr/>
          <p:nvPr/>
        </p:nvSpPr>
        <p:spPr>
          <a:xfrm>
            <a:off x="4427984" y="1844824"/>
            <a:ext cx="288032" cy="2880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Chevron 27"/>
          <p:cNvSpPr/>
          <p:nvPr/>
        </p:nvSpPr>
        <p:spPr>
          <a:xfrm rot="1800000">
            <a:off x="5691655" y="2244399"/>
            <a:ext cx="216024" cy="21602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TextBox 32"/>
          <p:cNvSpPr txBox="1"/>
          <p:nvPr/>
        </p:nvSpPr>
        <p:spPr>
          <a:xfrm>
            <a:off x="395536" y="2924944"/>
            <a:ext cx="1872208" cy="646331"/>
          </a:xfrm>
          <a:prstGeom prst="rect">
            <a:avLst/>
          </a:prstGeom>
          <a:noFill/>
          <a:ln>
            <a:solidFill>
              <a:srgbClr val="FF0000"/>
            </a:solidFill>
          </a:ln>
        </p:spPr>
        <p:txBody>
          <a:bodyPr wrap="square" rtlCol="0">
            <a:spAutoFit/>
          </a:bodyPr>
          <a:lstStyle/>
          <a:p>
            <a:pPr algn="ctr"/>
            <a:r>
              <a:rPr lang="en-GB" b="1" dirty="0" smtClean="0"/>
              <a:t>10. RECIPROCAL</a:t>
            </a:r>
          </a:p>
          <a:p>
            <a:pPr algn="ctr"/>
            <a:r>
              <a:rPr lang="en-GB" b="1" dirty="0" smtClean="0"/>
              <a:t>OUTREACH  </a:t>
            </a:r>
            <a:endParaRPr lang="en-GB" b="1" dirty="0"/>
          </a:p>
        </p:txBody>
      </p:sp>
      <p:sp>
        <p:nvSpPr>
          <p:cNvPr id="19" name="Chevron 18"/>
          <p:cNvSpPr/>
          <p:nvPr/>
        </p:nvSpPr>
        <p:spPr>
          <a:xfrm rot="5400000">
            <a:off x="6339727" y="3468535"/>
            <a:ext cx="216024" cy="21602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Chevron 19"/>
          <p:cNvSpPr/>
          <p:nvPr/>
        </p:nvSpPr>
        <p:spPr>
          <a:xfrm rot="8100000">
            <a:off x="5912884" y="4409844"/>
            <a:ext cx="216024" cy="21602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Chevron 20"/>
          <p:cNvSpPr/>
          <p:nvPr/>
        </p:nvSpPr>
        <p:spPr>
          <a:xfrm rot="10800000" flipV="1">
            <a:off x="4427984" y="4941168"/>
            <a:ext cx="216024" cy="21602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hevron 21"/>
          <p:cNvSpPr/>
          <p:nvPr/>
        </p:nvSpPr>
        <p:spPr>
          <a:xfrm rot="12600000">
            <a:off x="2955351" y="4332631"/>
            <a:ext cx="216024" cy="21602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Chevron 24"/>
          <p:cNvSpPr/>
          <p:nvPr/>
        </p:nvSpPr>
        <p:spPr>
          <a:xfrm rot="16200000">
            <a:off x="2627784" y="3140968"/>
            <a:ext cx="216024" cy="21602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TextBox 26"/>
          <p:cNvSpPr txBox="1"/>
          <p:nvPr/>
        </p:nvSpPr>
        <p:spPr>
          <a:xfrm>
            <a:off x="5436096" y="5157192"/>
            <a:ext cx="1872208" cy="646331"/>
          </a:xfrm>
          <a:prstGeom prst="rect">
            <a:avLst/>
          </a:prstGeom>
          <a:solidFill>
            <a:srgbClr val="CCECFF"/>
          </a:solidFill>
          <a:ln>
            <a:solidFill>
              <a:srgbClr val="FF0000"/>
            </a:solidFill>
          </a:ln>
        </p:spPr>
        <p:txBody>
          <a:bodyPr wrap="square" rtlCol="0">
            <a:spAutoFit/>
          </a:bodyPr>
          <a:lstStyle/>
          <a:p>
            <a:pPr algn="ctr"/>
            <a:r>
              <a:rPr lang="en-GB" b="1" dirty="0" smtClean="0"/>
              <a:t>6. POLICY </a:t>
            </a:r>
          </a:p>
          <a:p>
            <a:pPr algn="ctr"/>
            <a:r>
              <a:rPr lang="en-GB" b="1" dirty="0" smtClean="0"/>
              <a:t>DYNAMICS </a:t>
            </a:r>
          </a:p>
        </p:txBody>
      </p:sp>
      <p:sp>
        <p:nvSpPr>
          <p:cNvPr id="30" name="Slide Number Placeholder 29"/>
          <p:cNvSpPr>
            <a:spLocks noGrp="1"/>
          </p:cNvSpPr>
          <p:nvPr>
            <p:ph type="sldNum" sz="quarter" idx="12"/>
          </p:nvPr>
        </p:nvSpPr>
        <p:spPr/>
        <p:txBody>
          <a:bodyPr/>
          <a:lstStyle/>
          <a:p>
            <a:fld id="{14396B44-7C69-48E5-A963-A8D7172AEC63}" type="slidenum">
              <a:rPr lang="en-GB" sz="2000" smtClean="0"/>
              <a:pPr/>
              <a:t>12</a:t>
            </a:fld>
            <a:endParaRPr lang="en-GB" sz="2000" dirty="0"/>
          </a:p>
        </p:txBody>
      </p:sp>
      <p:sp>
        <p:nvSpPr>
          <p:cNvPr id="31" name="TextBox 30"/>
          <p:cNvSpPr txBox="1"/>
          <p:nvPr/>
        </p:nvSpPr>
        <p:spPr>
          <a:xfrm>
            <a:off x="827584" y="6165304"/>
            <a:ext cx="7920880" cy="338554"/>
          </a:xfrm>
          <a:prstGeom prst="rect">
            <a:avLst/>
          </a:prstGeom>
          <a:noFill/>
        </p:spPr>
        <p:txBody>
          <a:bodyPr wrap="square" rtlCol="0">
            <a:spAutoFit/>
          </a:bodyPr>
          <a:lstStyle/>
          <a:p>
            <a:r>
              <a:rPr lang="en-GB" sz="1600" b="1" i="1" dirty="0" smtClean="0">
                <a:solidFill>
                  <a:srgbClr val="FF0000"/>
                </a:solidFill>
              </a:rPr>
              <a:t>Blocks 1 to 4 deconstruct the innovations brought together in the Strategic Choice Approach</a:t>
            </a:r>
            <a:endParaRPr lang="en-GB" sz="1600" b="1" i="1" dirty="0">
              <a:solidFill>
                <a:srgbClr val="FF0000"/>
              </a:solidFill>
            </a:endParaRPr>
          </a:p>
        </p:txBody>
      </p:sp>
      <p:sp>
        <p:nvSpPr>
          <p:cNvPr id="29" name="TextBox 28"/>
          <p:cNvSpPr txBox="1"/>
          <p:nvPr/>
        </p:nvSpPr>
        <p:spPr>
          <a:xfrm>
            <a:off x="899592" y="1196752"/>
            <a:ext cx="2160240" cy="646331"/>
          </a:xfrm>
          <a:prstGeom prst="rect">
            <a:avLst/>
          </a:prstGeom>
          <a:solidFill>
            <a:schemeClr val="accent2">
              <a:lumMod val="20000"/>
              <a:lumOff val="80000"/>
            </a:schemeClr>
          </a:solidFill>
          <a:ln w="38100">
            <a:solidFill>
              <a:srgbClr val="FF0000"/>
            </a:solidFill>
            <a:prstDash val="sysDash"/>
          </a:ln>
        </p:spPr>
        <p:txBody>
          <a:bodyPr wrap="square" rtlCol="0">
            <a:spAutoFit/>
          </a:bodyPr>
          <a:lstStyle/>
          <a:p>
            <a:pPr algn="ctr"/>
            <a:r>
              <a:rPr lang="en-GB" b="1" dirty="0" smtClean="0"/>
              <a:t>PUBLIC POLICY  DESIGN</a:t>
            </a:r>
            <a:endParaRPr lang="en-GB" b="1" dirty="0"/>
          </a:p>
        </p:txBody>
      </p:sp>
      <p:sp>
        <p:nvSpPr>
          <p:cNvPr id="6" name="TextBox 5"/>
          <p:cNvSpPr txBox="1"/>
          <p:nvPr/>
        </p:nvSpPr>
        <p:spPr>
          <a:xfrm>
            <a:off x="3059832" y="5373217"/>
            <a:ext cx="1872208" cy="646331"/>
          </a:xfrm>
          <a:prstGeom prst="rect">
            <a:avLst/>
          </a:prstGeom>
          <a:solidFill>
            <a:schemeClr val="bg1"/>
          </a:solidFill>
          <a:ln>
            <a:solidFill>
              <a:srgbClr val="FF0000"/>
            </a:solidFill>
          </a:ln>
        </p:spPr>
        <p:txBody>
          <a:bodyPr wrap="square" rtlCol="0">
            <a:spAutoFit/>
          </a:bodyPr>
          <a:lstStyle/>
          <a:p>
            <a:pPr algn="ctr"/>
            <a:r>
              <a:rPr lang="en-GB" b="1" dirty="0" smtClean="0"/>
              <a:t>7. PROJECT</a:t>
            </a:r>
          </a:p>
          <a:p>
            <a:pPr algn="ctr"/>
            <a:r>
              <a:rPr lang="en-GB" b="1" dirty="0" smtClean="0"/>
              <a:t>NEGOTIATION </a:t>
            </a:r>
            <a:endParaRPr lang="en-GB"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0"/>
            <a:ext cx="8280920" cy="6597352"/>
          </a:xfrm>
        </p:spPr>
        <p:txBody>
          <a:bodyPr>
            <a:noAutofit/>
          </a:bodyPr>
          <a:lstStyle/>
          <a:p>
            <a:pPr algn="r"/>
            <a:r>
              <a:rPr lang="en-GB" sz="2800" b="1" i="1" dirty="0" smtClean="0"/>
              <a:t>Building block 1</a:t>
            </a:r>
          </a:p>
          <a:p>
            <a:pPr>
              <a:spcBef>
                <a:spcPts val="0"/>
              </a:spcBef>
            </a:pPr>
            <a:r>
              <a:rPr lang="en-GB" sz="4400" b="1" dirty="0" smtClean="0">
                <a:solidFill>
                  <a:srgbClr val="FF0000"/>
                </a:solidFill>
              </a:rPr>
              <a:t> 1. DECISION MAPPING</a:t>
            </a:r>
          </a:p>
          <a:p>
            <a:r>
              <a:rPr lang="en-GB" sz="4800" b="1" dirty="0" smtClean="0"/>
              <a:t> </a:t>
            </a:r>
          </a:p>
          <a:p>
            <a:endParaRPr lang="en-GB" sz="2800" b="1" i="1" dirty="0" smtClean="0"/>
          </a:p>
          <a:p>
            <a:endParaRPr lang="en-GB" sz="2800" b="1" i="1" dirty="0" smtClean="0"/>
          </a:p>
          <a:p>
            <a:pPr algn="r"/>
            <a:endParaRPr lang="en-GB" sz="2800" i="1" dirty="0" smtClean="0"/>
          </a:p>
          <a:p>
            <a:pPr algn="r"/>
            <a:r>
              <a:rPr lang="en-GB" sz="2400" b="1" i="1" dirty="0" smtClean="0">
                <a:solidFill>
                  <a:schemeClr val="tx2">
                    <a:lumMod val="75000"/>
                  </a:schemeClr>
                </a:solidFill>
              </a:rPr>
              <a:t> </a:t>
            </a:r>
          </a:p>
        </p:txBody>
      </p:sp>
      <p:sp>
        <p:nvSpPr>
          <p:cNvPr id="5" name="Oval 4"/>
          <p:cNvSpPr/>
          <p:nvPr/>
        </p:nvSpPr>
        <p:spPr>
          <a:xfrm>
            <a:off x="2987824" y="1988840"/>
            <a:ext cx="792088"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a:t>
            </a:r>
            <a:endParaRPr lang="en-GB" sz="2400" dirty="0">
              <a:solidFill>
                <a:schemeClr val="tx1"/>
              </a:solidFill>
            </a:endParaRPr>
          </a:p>
        </p:txBody>
      </p:sp>
      <p:sp>
        <p:nvSpPr>
          <p:cNvPr id="6" name="Oval 5"/>
          <p:cNvSpPr/>
          <p:nvPr/>
        </p:nvSpPr>
        <p:spPr>
          <a:xfrm>
            <a:off x="1763688" y="2708920"/>
            <a:ext cx="792088"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a:t>
            </a:r>
            <a:endParaRPr lang="en-GB" sz="2400" dirty="0">
              <a:solidFill>
                <a:schemeClr val="tx1"/>
              </a:solidFill>
            </a:endParaRPr>
          </a:p>
        </p:txBody>
      </p:sp>
      <p:sp>
        <p:nvSpPr>
          <p:cNvPr id="7" name="Oval 6"/>
          <p:cNvSpPr/>
          <p:nvPr/>
        </p:nvSpPr>
        <p:spPr>
          <a:xfrm>
            <a:off x="3563888" y="2564904"/>
            <a:ext cx="936104"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483768" y="3429000"/>
            <a:ext cx="86409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dirty="0" smtClean="0"/>
              <a:t>? ?</a:t>
            </a:r>
          </a:p>
          <a:p>
            <a:pPr algn="ctr">
              <a:spcBef>
                <a:spcPts val="600"/>
              </a:spcBef>
            </a:pPr>
            <a:r>
              <a:rPr lang="en-GB" sz="2400" dirty="0" smtClean="0">
                <a:solidFill>
                  <a:schemeClr val="tx1"/>
                </a:solidFill>
              </a:rPr>
              <a:t>?</a:t>
            </a:r>
            <a:r>
              <a:rPr lang="en-GB" dirty="0" smtClean="0">
                <a:solidFill>
                  <a:schemeClr val="tx1"/>
                </a:solidFill>
              </a:rPr>
              <a:t> </a:t>
            </a:r>
            <a:endParaRPr lang="en-GB" sz="2400" dirty="0" smtClean="0">
              <a:solidFill>
                <a:schemeClr val="tx1"/>
              </a:solidFill>
            </a:endParaRPr>
          </a:p>
          <a:p>
            <a:pPr algn="ctr"/>
            <a:endParaRPr lang="en-GB" dirty="0"/>
          </a:p>
        </p:txBody>
      </p:sp>
      <p:cxnSp>
        <p:nvCxnSpPr>
          <p:cNvPr id="10" name="Straight Connector 9"/>
          <p:cNvCxnSpPr/>
          <p:nvPr/>
        </p:nvCxnSpPr>
        <p:spPr>
          <a:xfrm flipH="1">
            <a:off x="3347864" y="3645024"/>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2"/>
          </p:cNvCxnSpPr>
          <p:nvPr/>
        </p:nvCxnSpPr>
        <p:spPr>
          <a:xfrm flipH="1">
            <a:off x="2555776" y="2816932"/>
            <a:ext cx="1008112" cy="167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p:cNvCxnSpPr>
          <p:nvPr/>
        </p:nvCxnSpPr>
        <p:spPr>
          <a:xfrm flipH="1">
            <a:off x="3131840" y="2995143"/>
            <a:ext cx="569137" cy="433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5" idx="6"/>
          </p:cNvCxnSpPr>
          <p:nvPr/>
        </p:nvCxnSpPr>
        <p:spPr>
          <a:xfrm flipH="1" flipV="1">
            <a:off x="3779912" y="2240868"/>
            <a:ext cx="1152128"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35896" y="3429000"/>
            <a:ext cx="86409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a:t>
            </a:r>
            <a:r>
              <a:rPr lang="en-GB" sz="2400" dirty="0" smtClean="0">
                <a:solidFill>
                  <a:schemeClr val="tx1"/>
                </a:solidFill>
              </a:rPr>
              <a:t>?</a:t>
            </a:r>
            <a:endParaRPr lang="en-GB" sz="2400" dirty="0"/>
          </a:p>
        </p:txBody>
      </p:sp>
      <p:cxnSp>
        <p:nvCxnSpPr>
          <p:cNvPr id="14" name="Straight Connector 13"/>
          <p:cNvCxnSpPr/>
          <p:nvPr/>
        </p:nvCxnSpPr>
        <p:spPr>
          <a:xfrm flipH="1" flipV="1">
            <a:off x="3635896" y="2420888"/>
            <a:ext cx="216024"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699792" y="1700808"/>
            <a:ext cx="3096344" cy="1512168"/>
          </a:xfrm>
          <a:prstGeom prst="ellipse">
            <a:avLst/>
          </a:prstGeom>
          <a:noFill/>
          <a:ln>
            <a:solidFill>
              <a:srgbClr val="CF731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4-Point Star 19"/>
          <p:cNvSpPr/>
          <p:nvPr/>
        </p:nvSpPr>
        <p:spPr>
          <a:xfrm>
            <a:off x="4139952" y="2708920"/>
            <a:ext cx="72008" cy="7200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4-Point Star 24"/>
          <p:cNvSpPr/>
          <p:nvPr/>
        </p:nvSpPr>
        <p:spPr>
          <a:xfrm>
            <a:off x="3851920" y="2708920"/>
            <a:ext cx="72008" cy="7200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4-Point Star 25"/>
          <p:cNvSpPr/>
          <p:nvPr/>
        </p:nvSpPr>
        <p:spPr>
          <a:xfrm flipH="1">
            <a:off x="3995936" y="2924944"/>
            <a:ext cx="72008" cy="4571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860032" y="2204864"/>
            <a:ext cx="86409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21"/>
          <p:cNvSpPr>
            <a:spLocks noGrp="1"/>
          </p:cNvSpPr>
          <p:nvPr>
            <p:ph type="sldNum" sz="quarter" idx="12"/>
          </p:nvPr>
        </p:nvSpPr>
        <p:spPr>
          <a:xfrm>
            <a:off x="6588224" y="6309320"/>
            <a:ext cx="2133600" cy="365125"/>
          </a:xfrm>
        </p:spPr>
        <p:txBody>
          <a:bodyPr/>
          <a:lstStyle/>
          <a:p>
            <a:fld id="{14396B44-7C69-48E5-A963-A8D7172AEC63}" type="slidenum">
              <a:rPr lang="en-GB" sz="2000" smtClean="0"/>
              <a:pPr/>
              <a:t>13</a:t>
            </a:fld>
            <a:endParaRPr lang="en-GB" sz="2000" dirty="0"/>
          </a:p>
        </p:txBody>
      </p:sp>
      <p:sp>
        <p:nvSpPr>
          <p:cNvPr id="23" name="4-Point Star 22"/>
          <p:cNvSpPr/>
          <p:nvPr/>
        </p:nvSpPr>
        <p:spPr>
          <a:xfrm>
            <a:off x="5148064" y="2276872"/>
            <a:ext cx="72008" cy="7200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4-Point Star 23"/>
          <p:cNvSpPr/>
          <p:nvPr/>
        </p:nvSpPr>
        <p:spPr>
          <a:xfrm>
            <a:off x="5436096" y="2492896"/>
            <a:ext cx="72008" cy="7200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a:stCxn id="21" idx="3"/>
          </p:cNvCxnSpPr>
          <p:nvPr/>
        </p:nvCxnSpPr>
        <p:spPr>
          <a:xfrm flipH="1">
            <a:off x="4355976" y="2635103"/>
            <a:ext cx="630600" cy="137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1" idx="2"/>
            <a:endCxn id="21" idx="6"/>
          </p:cNvCxnSpPr>
          <p:nvPr/>
        </p:nvCxnSpPr>
        <p:spPr>
          <a:xfrm flipH="1" flipV="1">
            <a:off x="5724128" y="2456892"/>
            <a:ext cx="1296144" cy="72008"/>
          </a:xfrm>
          <a:prstGeom prst="line">
            <a:avLst/>
          </a:prstGeom>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7020272" y="2276872"/>
            <a:ext cx="792088"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a:t>
            </a:r>
            <a:endParaRPr lang="en-GB" sz="2400" dirty="0">
              <a:solidFill>
                <a:schemeClr val="tx1"/>
              </a:solidFill>
            </a:endParaRPr>
          </a:p>
        </p:txBody>
      </p:sp>
      <p:sp>
        <p:nvSpPr>
          <p:cNvPr id="29" name="TextBox 28"/>
          <p:cNvSpPr txBox="1"/>
          <p:nvPr/>
        </p:nvSpPr>
        <p:spPr>
          <a:xfrm>
            <a:off x="5292080" y="1196752"/>
            <a:ext cx="3600400" cy="646331"/>
          </a:xfrm>
          <a:prstGeom prst="rect">
            <a:avLst/>
          </a:prstGeom>
          <a:solidFill>
            <a:schemeClr val="tx2">
              <a:lumMod val="20000"/>
              <a:lumOff val="80000"/>
            </a:schemeClr>
          </a:solidFill>
          <a:ln>
            <a:solidFill>
              <a:schemeClr val="tx2"/>
            </a:solidFill>
          </a:ln>
        </p:spPr>
        <p:txBody>
          <a:bodyPr wrap="square" rtlCol="0">
            <a:spAutoFit/>
          </a:bodyPr>
          <a:lstStyle/>
          <a:p>
            <a:pPr algn="ctr"/>
            <a:r>
              <a:rPr lang="en-GB" b="1" i="1" dirty="0" smtClean="0">
                <a:solidFill>
                  <a:srgbClr val="FF0000"/>
                </a:solidFill>
              </a:rPr>
              <a:t>mapping (analysis) of INTERCONNECTED DECISION AREAS</a:t>
            </a:r>
          </a:p>
        </p:txBody>
      </p:sp>
      <p:sp>
        <p:nvSpPr>
          <p:cNvPr id="32" name="TextBox 31"/>
          <p:cNvSpPr txBox="1"/>
          <p:nvPr/>
        </p:nvSpPr>
        <p:spPr>
          <a:xfrm>
            <a:off x="5724128" y="2996952"/>
            <a:ext cx="3096344" cy="1477328"/>
          </a:xfrm>
          <a:prstGeom prst="rect">
            <a:avLst/>
          </a:prstGeom>
          <a:solidFill>
            <a:srgbClr val="FFFF99"/>
          </a:solidFill>
          <a:ln>
            <a:solidFill>
              <a:schemeClr val="tx1"/>
            </a:solidFill>
            <a:prstDash val="lgDash"/>
          </a:ln>
        </p:spPr>
        <p:txBody>
          <a:bodyPr wrap="square" rtlCol="0">
            <a:spAutoFit/>
          </a:bodyPr>
          <a:lstStyle/>
          <a:p>
            <a:pPr algn="r">
              <a:spcBef>
                <a:spcPts val="1200"/>
              </a:spcBef>
            </a:pPr>
            <a:r>
              <a:rPr lang="en-GB" b="1" i="1" dirty="0" smtClean="0"/>
              <a:t>This is a complementary focus </a:t>
            </a:r>
          </a:p>
          <a:p>
            <a:pPr algn="r"/>
            <a:r>
              <a:rPr lang="en-GB" b="1" i="1" dirty="0" smtClean="0"/>
              <a:t> to that of </a:t>
            </a:r>
            <a:r>
              <a:rPr lang="en-GB" b="1" i="1" dirty="0" smtClean="0">
                <a:solidFill>
                  <a:srgbClr val="0070C0"/>
                </a:solidFill>
              </a:rPr>
              <a:t>SYSTEMS THINKING  </a:t>
            </a:r>
          </a:p>
          <a:p>
            <a:pPr algn="r"/>
            <a:r>
              <a:rPr lang="en-GB" b="1" i="1" dirty="0" smtClean="0"/>
              <a:t>c.f. Spanish/Portuguese</a:t>
            </a:r>
            <a:r>
              <a:rPr lang="en-GB" b="1" i="1" dirty="0" smtClean="0">
                <a:solidFill>
                  <a:srgbClr val="FF0000"/>
                </a:solidFill>
              </a:rPr>
              <a:t> </a:t>
            </a:r>
          </a:p>
          <a:p>
            <a:pPr algn="r"/>
            <a:r>
              <a:rPr lang="en-GB" b="1" i="1" dirty="0" smtClean="0">
                <a:solidFill>
                  <a:srgbClr val="FF0000"/>
                </a:solidFill>
              </a:rPr>
              <a:t>ESTAR </a:t>
            </a:r>
            <a:r>
              <a:rPr lang="en-GB" b="1" i="1" dirty="0" smtClean="0">
                <a:solidFill>
                  <a:schemeClr val="tx2">
                    <a:lumMod val="75000"/>
                  </a:schemeClr>
                </a:solidFill>
              </a:rPr>
              <a:t>– to be [in </a:t>
            </a:r>
            <a:r>
              <a:rPr lang="en-GB" b="1" i="1" dirty="0" smtClean="0">
                <a:solidFill>
                  <a:srgbClr val="FF0000"/>
                </a:solidFill>
              </a:rPr>
              <a:t>a situation</a:t>
            </a:r>
            <a:r>
              <a:rPr lang="en-GB" b="1" i="1" dirty="0" smtClean="0">
                <a:solidFill>
                  <a:schemeClr val="tx2">
                    <a:lumMod val="75000"/>
                  </a:schemeClr>
                </a:solidFill>
              </a:rPr>
              <a:t>] </a:t>
            </a:r>
          </a:p>
          <a:p>
            <a:pPr algn="r"/>
            <a:r>
              <a:rPr lang="en-GB" b="1" i="1" dirty="0" smtClean="0"/>
              <a:t>versus </a:t>
            </a:r>
            <a:r>
              <a:rPr lang="en-GB" b="1" i="1" dirty="0" smtClean="0">
                <a:solidFill>
                  <a:srgbClr val="FF0000"/>
                </a:solidFill>
              </a:rPr>
              <a:t>SER</a:t>
            </a:r>
            <a:r>
              <a:rPr lang="en-GB" b="1" i="1" dirty="0" smtClean="0"/>
              <a:t> – </a:t>
            </a:r>
            <a:r>
              <a:rPr lang="en-GB" b="1" i="1" dirty="0" smtClean="0">
                <a:solidFill>
                  <a:schemeClr val="tx2">
                    <a:lumMod val="75000"/>
                  </a:schemeClr>
                </a:solidFill>
              </a:rPr>
              <a:t>to be [in </a:t>
            </a:r>
            <a:r>
              <a:rPr lang="en-GB" b="1" i="1" dirty="0" smtClean="0">
                <a:solidFill>
                  <a:srgbClr val="FF0000"/>
                </a:solidFill>
              </a:rPr>
              <a:t>essence</a:t>
            </a:r>
            <a:r>
              <a:rPr lang="en-GB" b="1" i="1" dirty="0" smtClean="0">
                <a:solidFill>
                  <a:schemeClr val="tx2">
                    <a:lumMod val="75000"/>
                  </a:schemeClr>
                </a:solidFill>
              </a:rPr>
              <a:t>]</a:t>
            </a:r>
            <a:endParaRPr lang="en-GB" dirty="0"/>
          </a:p>
        </p:txBody>
      </p:sp>
      <p:sp>
        <p:nvSpPr>
          <p:cNvPr id="38" name="TextBox 37"/>
          <p:cNvSpPr txBox="1"/>
          <p:nvPr/>
        </p:nvSpPr>
        <p:spPr>
          <a:xfrm>
            <a:off x="755576" y="4869160"/>
            <a:ext cx="2880320" cy="1631216"/>
          </a:xfrm>
          <a:prstGeom prst="rect">
            <a:avLst/>
          </a:prstGeom>
          <a:solidFill>
            <a:srgbClr val="FFFF99"/>
          </a:solidFill>
          <a:ln>
            <a:solidFill>
              <a:schemeClr val="tx1"/>
            </a:solidFill>
            <a:prstDash val="dash"/>
          </a:ln>
        </p:spPr>
        <p:txBody>
          <a:bodyPr wrap="square" rtlCol="0">
            <a:spAutoFit/>
          </a:bodyPr>
          <a:lstStyle/>
          <a:p>
            <a:pPr algn="ctr"/>
            <a:r>
              <a:rPr lang="en-GB" sz="2000" b="1" i="1" dirty="0" smtClean="0"/>
              <a:t>In public policy choice, linked choices often arise from  CONVERGENT AGENDAS that are not systemically linked</a:t>
            </a:r>
            <a:endParaRPr lang="en-GB" i="1" dirty="0"/>
          </a:p>
        </p:txBody>
      </p:sp>
      <p:sp>
        <p:nvSpPr>
          <p:cNvPr id="41" name="Rectangle 40"/>
          <p:cNvSpPr/>
          <p:nvPr/>
        </p:nvSpPr>
        <p:spPr>
          <a:xfrm>
            <a:off x="2267744" y="4149080"/>
            <a:ext cx="244827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0" name="Group 49"/>
          <p:cNvGrpSpPr/>
          <p:nvPr/>
        </p:nvGrpSpPr>
        <p:grpSpPr>
          <a:xfrm>
            <a:off x="3851920" y="4653136"/>
            <a:ext cx="4824536" cy="1809492"/>
            <a:chOff x="827584" y="4077072"/>
            <a:chExt cx="4824536" cy="1809492"/>
          </a:xfrm>
        </p:grpSpPr>
        <p:pic>
          <p:nvPicPr>
            <p:cNvPr id="39" name="Picture 2" descr="C:\Users\John\Favorites\00aphotos\Microsoft Clip Organizer\DEFEADEE.bmp"/>
            <p:cNvPicPr>
              <a:picLocks noChangeAspect="1" noChangeArrowheads="1"/>
            </p:cNvPicPr>
            <p:nvPr/>
          </p:nvPicPr>
          <p:blipFill>
            <a:blip r:embed="rId3" cstate="print"/>
            <a:srcRect/>
            <a:stretch>
              <a:fillRect/>
            </a:stretch>
          </p:blipFill>
          <p:spPr bwMode="auto">
            <a:xfrm>
              <a:off x="1691680" y="4077072"/>
              <a:ext cx="3240360" cy="1728192"/>
            </a:xfrm>
            <a:prstGeom prst="rect">
              <a:avLst/>
            </a:prstGeom>
            <a:noFill/>
          </p:spPr>
        </p:pic>
        <p:sp>
          <p:nvSpPr>
            <p:cNvPr id="43" name="TextBox 42"/>
            <p:cNvSpPr txBox="1"/>
            <p:nvPr/>
          </p:nvSpPr>
          <p:spPr>
            <a:xfrm>
              <a:off x="827584" y="4437112"/>
              <a:ext cx="1152128" cy="369332"/>
            </a:xfrm>
            <a:prstGeom prst="rect">
              <a:avLst/>
            </a:prstGeom>
            <a:noFill/>
          </p:spPr>
          <p:txBody>
            <a:bodyPr wrap="square" rtlCol="0">
              <a:spAutoFit/>
            </a:bodyPr>
            <a:lstStyle/>
            <a:p>
              <a:r>
                <a:rPr lang="en-GB" b="1" i="1" dirty="0" smtClean="0">
                  <a:solidFill>
                    <a:srgbClr val="FF0000"/>
                  </a:solidFill>
                </a:rPr>
                <a:t>Agenda A</a:t>
              </a:r>
              <a:endParaRPr lang="en-GB" b="1" i="1" dirty="0">
                <a:solidFill>
                  <a:srgbClr val="FF0000"/>
                </a:solidFill>
              </a:endParaRPr>
            </a:p>
          </p:txBody>
        </p:sp>
        <p:sp>
          <p:nvSpPr>
            <p:cNvPr id="44" name="TextBox 43"/>
            <p:cNvSpPr txBox="1"/>
            <p:nvPr/>
          </p:nvSpPr>
          <p:spPr>
            <a:xfrm>
              <a:off x="827584" y="5013176"/>
              <a:ext cx="1152128" cy="369332"/>
            </a:xfrm>
            <a:prstGeom prst="rect">
              <a:avLst/>
            </a:prstGeom>
            <a:noFill/>
          </p:spPr>
          <p:txBody>
            <a:bodyPr wrap="square" rtlCol="0">
              <a:spAutoFit/>
            </a:bodyPr>
            <a:lstStyle/>
            <a:p>
              <a:r>
                <a:rPr lang="en-GB" b="1" i="1" dirty="0" smtClean="0">
                  <a:solidFill>
                    <a:srgbClr val="FF0000"/>
                  </a:solidFill>
                </a:rPr>
                <a:t>Agenda B</a:t>
              </a:r>
              <a:endParaRPr lang="en-GB" b="1" i="1" dirty="0">
                <a:solidFill>
                  <a:srgbClr val="FF0000"/>
                </a:solidFill>
              </a:endParaRPr>
            </a:p>
          </p:txBody>
        </p:sp>
        <p:sp>
          <p:nvSpPr>
            <p:cNvPr id="45" name="TextBox 44"/>
            <p:cNvSpPr txBox="1"/>
            <p:nvPr/>
          </p:nvSpPr>
          <p:spPr>
            <a:xfrm>
              <a:off x="971600" y="5517232"/>
              <a:ext cx="1152128" cy="369332"/>
            </a:xfrm>
            <a:prstGeom prst="rect">
              <a:avLst/>
            </a:prstGeom>
            <a:noFill/>
          </p:spPr>
          <p:txBody>
            <a:bodyPr wrap="square" rtlCol="0">
              <a:spAutoFit/>
            </a:bodyPr>
            <a:lstStyle/>
            <a:p>
              <a:r>
                <a:rPr lang="en-GB" b="1" i="1" dirty="0" smtClean="0">
                  <a:solidFill>
                    <a:srgbClr val="FF0000"/>
                  </a:solidFill>
                </a:rPr>
                <a:t>Agenda C</a:t>
              </a:r>
              <a:endParaRPr lang="en-GB" b="1" i="1" dirty="0">
                <a:solidFill>
                  <a:srgbClr val="FF0000"/>
                </a:solidFill>
              </a:endParaRPr>
            </a:p>
          </p:txBody>
        </p:sp>
        <p:sp>
          <p:nvSpPr>
            <p:cNvPr id="46" name="TextBox 45"/>
            <p:cNvSpPr txBox="1"/>
            <p:nvPr/>
          </p:nvSpPr>
          <p:spPr>
            <a:xfrm>
              <a:off x="4499992" y="5517232"/>
              <a:ext cx="1152128" cy="369332"/>
            </a:xfrm>
            <a:prstGeom prst="rect">
              <a:avLst/>
            </a:prstGeom>
            <a:noFill/>
          </p:spPr>
          <p:txBody>
            <a:bodyPr wrap="square" rtlCol="0">
              <a:spAutoFit/>
            </a:bodyPr>
            <a:lstStyle/>
            <a:p>
              <a:r>
                <a:rPr lang="en-GB" b="1" i="1" dirty="0" smtClean="0">
                  <a:solidFill>
                    <a:srgbClr val="FF0000"/>
                  </a:solidFill>
                </a:rPr>
                <a:t>Agenda C</a:t>
              </a:r>
              <a:endParaRPr lang="en-GB" b="1" i="1" dirty="0">
                <a:solidFill>
                  <a:srgbClr val="FF0000"/>
                </a:solidFill>
              </a:endParaRPr>
            </a:p>
          </p:txBody>
        </p:sp>
        <p:sp>
          <p:nvSpPr>
            <p:cNvPr id="47" name="TextBox 46"/>
            <p:cNvSpPr txBox="1"/>
            <p:nvPr/>
          </p:nvSpPr>
          <p:spPr>
            <a:xfrm>
              <a:off x="4499992" y="5013176"/>
              <a:ext cx="1152128" cy="369332"/>
            </a:xfrm>
            <a:prstGeom prst="rect">
              <a:avLst/>
            </a:prstGeom>
            <a:noFill/>
          </p:spPr>
          <p:txBody>
            <a:bodyPr wrap="square" rtlCol="0">
              <a:spAutoFit/>
            </a:bodyPr>
            <a:lstStyle/>
            <a:p>
              <a:r>
                <a:rPr lang="en-GB" b="1" i="1" dirty="0" smtClean="0">
                  <a:solidFill>
                    <a:srgbClr val="FF0000"/>
                  </a:solidFill>
                </a:rPr>
                <a:t>Agenda B </a:t>
              </a:r>
              <a:endParaRPr lang="en-GB" b="1" i="1" dirty="0">
                <a:solidFill>
                  <a:srgbClr val="FF0000"/>
                </a:solidFill>
              </a:endParaRPr>
            </a:p>
          </p:txBody>
        </p:sp>
        <p:sp>
          <p:nvSpPr>
            <p:cNvPr id="48" name="TextBox 47"/>
            <p:cNvSpPr txBox="1"/>
            <p:nvPr/>
          </p:nvSpPr>
          <p:spPr>
            <a:xfrm>
              <a:off x="4499992" y="4509120"/>
              <a:ext cx="1152128" cy="369332"/>
            </a:xfrm>
            <a:prstGeom prst="rect">
              <a:avLst/>
            </a:prstGeom>
            <a:noFill/>
          </p:spPr>
          <p:txBody>
            <a:bodyPr wrap="square" rtlCol="0">
              <a:spAutoFit/>
            </a:bodyPr>
            <a:lstStyle/>
            <a:p>
              <a:r>
                <a:rPr lang="en-GB" b="1" i="1" dirty="0" smtClean="0">
                  <a:solidFill>
                    <a:srgbClr val="FF0000"/>
                  </a:solidFill>
                </a:rPr>
                <a:t>Agenda A</a:t>
              </a:r>
              <a:endParaRPr lang="en-GB" b="1" i="1" dirty="0">
                <a:solidFill>
                  <a:srgbClr val="FF0000"/>
                </a:solidFill>
              </a:endParaRPr>
            </a:p>
          </p:txBody>
        </p:sp>
      </p:grpSp>
      <p:sp>
        <p:nvSpPr>
          <p:cNvPr id="37" name="Oval 36"/>
          <p:cNvSpPr/>
          <p:nvPr/>
        </p:nvSpPr>
        <p:spPr>
          <a:xfrm>
            <a:off x="1187624" y="1916832"/>
            <a:ext cx="792088"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a:t>
            </a:r>
            <a:endParaRPr lang="en-GB" sz="2400" dirty="0">
              <a:solidFill>
                <a:schemeClr val="tx1"/>
              </a:solidFill>
            </a:endParaRPr>
          </a:p>
        </p:txBody>
      </p:sp>
      <p:cxnSp>
        <p:nvCxnSpPr>
          <p:cNvPr id="40" name="Straight Connector 39"/>
          <p:cNvCxnSpPr/>
          <p:nvPr/>
        </p:nvCxnSpPr>
        <p:spPr>
          <a:xfrm flipH="1" flipV="1">
            <a:off x="1691680" y="2420888"/>
            <a:ext cx="216024" cy="28803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51520" y="2852936"/>
            <a:ext cx="1368152" cy="1200329"/>
          </a:xfrm>
          <a:prstGeom prst="rect">
            <a:avLst/>
          </a:prstGeom>
          <a:solidFill>
            <a:srgbClr val="FFFF99"/>
          </a:solidFill>
          <a:ln>
            <a:solidFill>
              <a:schemeClr val="bg1">
                <a:lumMod val="65000"/>
              </a:schemeClr>
            </a:solidFill>
          </a:ln>
        </p:spPr>
        <p:txBody>
          <a:bodyPr wrap="square" rtlCol="0">
            <a:spAutoFit/>
          </a:bodyPr>
          <a:lstStyle/>
          <a:p>
            <a:pPr algn="ctr"/>
            <a:r>
              <a:rPr lang="en-GB" b="1" i="1" dirty="0" smtClean="0"/>
              <a:t>Q: How to LABEL each decision area?</a:t>
            </a:r>
            <a:endParaRPr lang="en-GB" b="1" i="1" dirty="0"/>
          </a:p>
        </p:txBody>
      </p:sp>
      <p:sp>
        <p:nvSpPr>
          <p:cNvPr id="42" name="TextBox 41"/>
          <p:cNvSpPr txBox="1"/>
          <p:nvPr/>
        </p:nvSpPr>
        <p:spPr>
          <a:xfrm>
            <a:off x="1979712" y="1268760"/>
            <a:ext cx="1296144" cy="769441"/>
          </a:xfrm>
          <a:prstGeom prst="rect">
            <a:avLst/>
          </a:prstGeom>
          <a:noFill/>
        </p:spPr>
        <p:txBody>
          <a:bodyPr wrap="square" rtlCol="0">
            <a:spAutoFit/>
          </a:bodyPr>
          <a:lstStyle/>
          <a:p>
            <a:pPr algn="ctr"/>
            <a:r>
              <a:rPr lang="en-GB" sz="2200" b="1" dirty="0" smtClean="0">
                <a:solidFill>
                  <a:srgbClr val="CF7317"/>
                </a:solidFill>
              </a:rPr>
              <a:t>Choice</a:t>
            </a:r>
            <a:r>
              <a:rPr lang="en-GB" sz="2200" b="1" dirty="0" smtClean="0">
                <a:solidFill>
                  <a:srgbClr val="FFC000"/>
                </a:solidFill>
              </a:rPr>
              <a:t> </a:t>
            </a:r>
            <a:r>
              <a:rPr lang="en-GB" sz="2200" b="1" dirty="0" smtClean="0">
                <a:solidFill>
                  <a:srgbClr val="CF7317"/>
                </a:solidFill>
              </a:rPr>
              <a:t>of focus? </a:t>
            </a:r>
            <a:endParaRPr lang="en-GB" sz="2200" b="1" dirty="0">
              <a:solidFill>
                <a:srgbClr val="CF7317"/>
              </a:solidFill>
            </a:endParaRPr>
          </a:p>
        </p:txBody>
      </p:sp>
      <p:sp>
        <p:nvSpPr>
          <p:cNvPr id="52" name="TextBox 51"/>
          <p:cNvSpPr txBox="1"/>
          <p:nvPr/>
        </p:nvSpPr>
        <p:spPr>
          <a:xfrm>
            <a:off x="5292080" y="4797152"/>
            <a:ext cx="2088232" cy="369332"/>
          </a:xfrm>
          <a:prstGeom prst="rect">
            <a:avLst/>
          </a:prstGeom>
          <a:solidFill>
            <a:schemeClr val="bg1"/>
          </a:solid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120680"/>
          </a:xfrm>
        </p:spPr>
        <p:txBody>
          <a:bodyPr>
            <a:noAutofit/>
          </a:bodyPr>
          <a:lstStyle/>
          <a:p>
            <a:pPr algn="r"/>
            <a:r>
              <a:rPr lang="en-GB" sz="2800" b="1" i="1" dirty="0" smtClean="0"/>
              <a:t>Building block 2</a:t>
            </a:r>
          </a:p>
          <a:p>
            <a:pPr>
              <a:spcBef>
                <a:spcPts val="0"/>
              </a:spcBef>
            </a:pPr>
            <a:r>
              <a:rPr lang="en-GB" sz="4400" b="1" dirty="0" smtClean="0">
                <a:solidFill>
                  <a:srgbClr val="FF0000"/>
                </a:solidFill>
              </a:rPr>
              <a:t>2. PERPLEXITY RESPONSE </a:t>
            </a:r>
          </a:p>
          <a:p>
            <a:r>
              <a:rPr lang="en-GB" sz="2800" b="1" i="1" dirty="0" smtClean="0"/>
              <a:t> </a:t>
            </a:r>
            <a:endParaRPr lang="en-GB" sz="2800" b="1" i="1" dirty="0">
              <a:solidFill>
                <a:srgbClr val="FF99CC"/>
              </a:solidFill>
            </a:endParaRPr>
          </a:p>
        </p:txBody>
      </p:sp>
      <p:grpSp>
        <p:nvGrpSpPr>
          <p:cNvPr id="2" name="Group 124"/>
          <p:cNvGrpSpPr>
            <a:grpSpLocks/>
          </p:cNvGrpSpPr>
          <p:nvPr/>
        </p:nvGrpSpPr>
        <p:grpSpPr bwMode="auto">
          <a:xfrm>
            <a:off x="611560" y="1628800"/>
            <a:ext cx="8137202" cy="4535251"/>
            <a:chOff x="344" y="815"/>
            <a:chExt cx="3724" cy="2719"/>
          </a:xfrm>
        </p:grpSpPr>
        <p:grpSp>
          <p:nvGrpSpPr>
            <p:cNvPr id="4" name="Group 118"/>
            <p:cNvGrpSpPr>
              <a:grpSpLocks/>
            </p:cNvGrpSpPr>
            <p:nvPr/>
          </p:nvGrpSpPr>
          <p:grpSpPr bwMode="auto">
            <a:xfrm>
              <a:off x="443" y="1549"/>
              <a:ext cx="1124" cy="1080"/>
              <a:chOff x="443" y="1549"/>
              <a:chExt cx="1124" cy="1080"/>
            </a:xfrm>
          </p:grpSpPr>
          <p:sp>
            <p:nvSpPr>
              <p:cNvPr id="30" name="AutoShape 97"/>
              <p:cNvSpPr>
                <a:spLocks noChangeArrowheads="1"/>
              </p:cNvSpPr>
              <p:nvPr/>
            </p:nvSpPr>
            <p:spPr bwMode="auto">
              <a:xfrm rot="5400000">
                <a:off x="1436" y="2092"/>
                <a:ext cx="140" cy="122"/>
              </a:xfrm>
              <a:prstGeom prst="triangle">
                <a:avLst>
                  <a:gd name="adj" fmla="val 50000"/>
                </a:avLst>
              </a:prstGeom>
              <a:solidFill>
                <a:srgbClr val="CCCCFF"/>
              </a:solidFill>
              <a:ln w="9525" algn="ctr">
                <a:solidFill>
                  <a:schemeClr val="bg1">
                    <a:lumMod val="85000"/>
                  </a:schemeClr>
                </a:solidFill>
                <a:miter lim="800000"/>
                <a:headEnd/>
                <a:tailEnd/>
              </a:ln>
              <a:effectLst/>
            </p:spPr>
            <p:txBody>
              <a:bodyPr/>
              <a:lstStyle/>
              <a:p>
                <a:endParaRPr lang="en-GB"/>
              </a:p>
            </p:txBody>
          </p:sp>
          <p:sp>
            <p:nvSpPr>
              <p:cNvPr id="31" name="Oval 100"/>
              <p:cNvSpPr>
                <a:spLocks noChangeArrowheads="1"/>
              </p:cNvSpPr>
              <p:nvPr/>
            </p:nvSpPr>
            <p:spPr bwMode="auto">
              <a:xfrm>
                <a:off x="443" y="1549"/>
                <a:ext cx="693" cy="1080"/>
              </a:xfrm>
              <a:prstGeom prst="ellipse">
                <a:avLst/>
              </a:prstGeom>
              <a:solidFill>
                <a:srgbClr val="FFCCCC"/>
              </a:solidFill>
              <a:ln w="9525">
                <a:solidFill>
                  <a:srgbClr val="FF0000"/>
                </a:solidFill>
                <a:prstDash val="lgDash"/>
                <a:round/>
                <a:headEnd/>
                <a:tailEnd/>
              </a:ln>
            </p:spPr>
            <p:txBody>
              <a:bodyPr/>
              <a:lstStyle/>
              <a:p>
                <a:endParaRPr lang="en-GB"/>
              </a:p>
            </p:txBody>
          </p:sp>
          <p:sp>
            <p:nvSpPr>
              <p:cNvPr id="32" name="Text Box 104"/>
              <p:cNvSpPr txBox="1">
                <a:spLocks noChangeArrowheads="1"/>
              </p:cNvSpPr>
              <p:nvPr/>
            </p:nvSpPr>
            <p:spPr bwMode="auto">
              <a:xfrm>
                <a:off x="476" y="1808"/>
                <a:ext cx="660" cy="563"/>
              </a:xfrm>
              <a:prstGeom prst="rect">
                <a:avLst/>
              </a:prstGeom>
              <a:noFill/>
              <a:ln w="9525">
                <a:noFill/>
                <a:miter lim="800000"/>
                <a:headEnd/>
                <a:tailEnd/>
              </a:ln>
            </p:spPr>
            <p:txBody>
              <a:bodyPr/>
              <a:lstStyle/>
              <a:p>
                <a:pPr>
                  <a:buFontTx/>
                  <a:buNone/>
                </a:pPr>
                <a:r>
                  <a:rPr lang="en-US" sz="1200" b="1" i="1" dirty="0">
                    <a:latin typeface="Bradley Hand ITC" pitchFamily="66" charset="0"/>
                  </a:rPr>
                  <a:t>“</a:t>
                </a:r>
                <a:r>
                  <a:rPr lang="en-US" b="1" i="1" dirty="0">
                    <a:latin typeface="Bradley Hand ITC" pitchFamily="66" charset="0"/>
                  </a:rPr>
                  <a:t>WE NEED CLEARER POLICIES”</a:t>
                </a:r>
                <a:endParaRPr lang="en-GB" dirty="0"/>
              </a:p>
            </p:txBody>
          </p:sp>
        </p:grpSp>
        <p:grpSp>
          <p:nvGrpSpPr>
            <p:cNvPr id="5" name="Group 117"/>
            <p:cNvGrpSpPr>
              <a:grpSpLocks/>
            </p:cNvGrpSpPr>
            <p:nvPr/>
          </p:nvGrpSpPr>
          <p:grpSpPr bwMode="auto">
            <a:xfrm>
              <a:off x="1957" y="966"/>
              <a:ext cx="861" cy="806"/>
              <a:chOff x="1957" y="966"/>
              <a:chExt cx="861" cy="806"/>
            </a:xfrm>
          </p:grpSpPr>
          <p:sp>
            <p:nvSpPr>
              <p:cNvPr id="27" name="Oval 101"/>
              <p:cNvSpPr>
                <a:spLocks noChangeArrowheads="1"/>
              </p:cNvSpPr>
              <p:nvPr/>
            </p:nvSpPr>
            <p:spPr bwMode="auto">
              <a:xfrm rot="12600000">
                <a:off x="1957" y="966"/>
                <a:ext cx="854" cy="806"/>
              </a:xfrm>
              <a:prstGeom prst="ellipse">
                <a:avLst/>
              </a:prstGeom>
              <a:solidFill>
                <a:srgbClr val="FFCCCC"/>
              </a:solidFill>
              <a:ln w="9525">
                <a:solidFill>
                  <a:srgbClr val="FF0000"/>
                </a:solidFill>
                <a:prstDash val="lgDash"/>
                <a:round/>
                <a:headEnd/>
                <a:tailEnd/>
              </a:ln>
            </p:spPr>
            <p:txBody>
              <a:bodyPr/>
              <a:lstStyle/>
              <a:p>
                <a:endParaRPr lang="en-GB"/>
              </a:p>
            </p:txBody>
          </p:sp>
          <p:sp>
            <p:nvSpPr>
              <p:cNvPr id="28" name="Text Box 102"/>
              <p:cNvSpPr txBox="1">
                <a:spLocks noChangeArrowheads="1"/>
              </p:cNvSpPr>
              <p:nvPr/>
            </p:nvSpPr>
            <p:spPr bwMode="auto">
              <a:xfrm>
                <a:off x="2025" y="1031"/>
                <a:ext cx="793" cy="492"/>
              </a:xfrm>
              <a:prstGeom prst="rect">
                <a:avLst/>
              </a:prstGeom>
              <a:noFill/>
              <a:ln w="9525">
                <a:noFill/>
                <a:miter lim="800000"/>
                <a:headEnd/>
                <a:tailEnd/>
              </a:ln>
            </p:spPr>
            <p:txBody>
              <a:bodyPr/>
              <a:lstStyle/>
              <a:p>
                <a:pPr>
                  <a:buFontTx/>
                  <a:buNone/>
                </a:pPr>
                <a:r>
                  <a:rPr lang="en-US" sz="1200" b="1" i="1" dirty="0">
                    <a:latin typeface="Bradley Hand ITC" pitchFamily="66" charset="0"/>
                  </a:rPr>
                  <a:t>“</a:t>
                </a:r>
                <a:r>
                  <a:rPr lang="en-US" sz="1600" b="1" i="1" dirty="0">
                    <a:latin typeface="Bradley Hand ITC" pitchFamily="66" charset="0"/>
                  </a:rPr>
                  <a:t>WE NEED </a:t>
                </a:r>
                <a:r>
                  <a:rPr lang="en-US" sz="1600" b="1" i="1" dirty="0" smtClean="0">
                    <a:latin typeface="Bradley Hand ITC" pitchFamily="66" charset="0"/>
                  </a:rPr>
                  <a:t>  DEEPER </a:t>
                </a:r>
                <a:r>
                  <a:rPr lang="en-US" sz="1600" b="1" i="1" dirty="0">
                    <a:latin typeface="Bradley Hand ITC" pitchFamily="66" charset="0"/>
                  </a:rPr>
                  <a:t>KNOWLEDGE”</a:t>
                </a:r>
                <a:endParaRPr lang="en-GB" sz="1600" dirty="0"/>
              </a:p>
            </p:txBody>
          </p:sp>
        </p:grpSp>
        <p:grpSp>
          <p:nvGrpSpPr>
            <p:cNvPr id="6" name="Group 119"/>
            <p:cNvGrpSpPr>
              <a:grpSpLocks/>
            </p:cNvGrpSpPr>
            <p:nvPr/>
          </p:nvGrpSpPr>
          <p:grpSpPr bwMode="auto">
            <a:xfrm>
              <a:off x="1769" y="2448"/>
              <a:ext cx="927" cy="1007"/>
              <a:chOff x="1769" y="2448"/>
              <a:chExt cx="927" cy="1007"/>
            </a:xfrm>
          </p:grpSpPr>
          <p:sp>
            <p:nvSpPr>
              <p:cNvPr id="24" name="Oval 105"/>
              <p:cNvSpPr>
                <a:spLocks noChangeArrowheads="1"/>
              </p:cNvSpPr>
              <p:nvPr/>
            </p:nvSpPr>
            <p:spPr bwMode="auto">
              <a:xfrm rot="3600000">
                <a:off x="1791" y="2549"/>
                <a:ext cx="884" cy="927"/>
              </a:xfrm>
              <a:prstGeom prst="ellipse">
                <a:avLst/>
              </a:prstGeom>
              <a:solidFill>
                <a:srgbClr val="FFCCCC"/>
              </a:solidFill>
              <a:ln w="9525">
                <a:solidFill>
                  <a:srgbClr val="FF0000"/>
                </a:solidFill>
                <a:prstDash val="lgDash"/>
                <a:round/>
                <a:headEnd/>
                <a:tailEnd/>
              </a:ln>
            </p:spPr>
            <p:txBody>
              <a:bodyPr/>
              <a:lstStyle/>
              <a:p>
                <a:endParaRPr lang="en-GB"/>
              </a:p>
            </p:txBody>
          </p:sp>
          <p:sp>
            <p:nvSpPr>
              <p:cNvPr id="25" name="Text Box 106"/>
              <p:cNvSpPr txBox="1">
                <a:spLocks noChangeArrowheads="1"/>
              </p:cNvSpPr>
              <p:nvPr/>
            </p:nvSpPr>
            <p:spPr bwMode="auto">
              <a:xfrm>
                <a:off x="1794" y="2715"/>
                <a:ext cx="867" cy="506"/>
              </a:xfrm>
              <a:prstGeom prst="rect">
                <a:avLst/>
              </a:prstGeom>
              <a:noFill/>
              <a:ln w="9525">
                <a:noFill/>
                <a:round/>
                <a:headEnd/>
                <a:tailEnd/>
              </a:ln>
            </p:spPr>
            <p:txBody>
              <a:bodyPr/>
              <a:lstStyle/>
              <a:p>
                <a:pPr algn="ctr"/>
                <a:r>
                  <a:rPr lang="en-US" sz="1600" b="1" i="1" dirty="0">
                    <a:latin typeface="Bradley Hand ITC" pitchFamily="66" charset="0"/>
                  </a:rPr>
                  <a:t>“WE NEED </a:t>
                </a:r>
                <a:r>
                  <a:rPr lang="en-US" b="1" i="1" dirty="0" smtClean="0">
                    <a:latin typeface="Bradley Hand ITC" pitchFamily="66" charset="0"/>
                  </a:rPr>
                  <a:t>BROADER</a:t>
                </a:r>
                <a:r>
                  <a:rPr lang="en-US" sz="1600" b="1" i="1" dirty="0" smtClean="0">
                    <a:latin typeface="Bradley Hand ITC" pitchFamily="66" charset="0"/>
                  </a:rPr>
                  <a:t>                     </a:t>
                </a:r>
                <a:r>
                  <a:rPr lang="en-US" sz="1600" b="1" i="1" dirty="0">
                    <a:latin typeface="Bradley Hand ITC" pitchFamily="66" charset="0"/>
                  </a:rPr>
                  <a:t>PERSPECTIVES””</a:t>
                </a:r>
                <a:endParaRPr lang="en-GB" sz="1600" b="1" i="1" dirty="0">
                  <a:latin typeface="Bradley Hand ITC" pitchFamily="66" charset="0"/>
                </a:endParaRPr>
              </a:p>
            </p:txBody>
          </p:sp>
          <p:sp>
            <p:nvSpPr>
              <p:cNvPr id="26" name="AutoShape 108"/>
              <p:cNvSpPr>
                <a:spLocks noChangeArrowheads="1"/>
              </p:cNvSpPr>
              <p:nvPr/>
            </p:nvSpPr>
            <p:spPr bwMode="auto">
              <a:xfrm rot="19906187">
                <a:off x="1941" y="2448"/>
                <a:ext cx="160" cy="230"/>
              </a:xfrm>
              <a:prstGeom prst="triangle">
                <a:avLst>
                  <a:gd name="adj" fmla="val 50000"/>
                </a:avLst>
              </a:prstGeom>
              <a:solidFill>
                <a:srgbClr val="FFCCCC"/>
              </a:solidFill>
              <a:ln w="9525" algn="ctr">
                <a:noFill/>
                <a:miter lim="800000"/>
                <a:headEnd/>
                <a:tailEnd/>
              </a:ln>
              <a:effectLst/>
            </p:spPr>
            <p:txBody>
              <a:bodyPr/>
              <a:lstStyle/>
              <a:p>
                <a:endParaRPr lang="en-GB"/>
              </a:p>
            </p:txBody>
          </p:sp>
        </p:grpSp>
        <p:grpSp>
          <p:nvGrpSpPr>
            <p:cNvPr id="7" name="Group 123"/>
            <p:cNvGrpSpPr>
              <a:grpSpLocks/>
            </p:cNvGrpSpPr>
            <p:nvPr/>
          </p:nvGrpSpPr>
          <p:grpSpPr bwMode="auto">
            <a:xfrm>
              <a:off x="443" y="815"/>
              <a:ext cx="3625" cy="2719"/>
              <a:chOff x="425" y="814"/>
              <a:chExt cx="3625" cy="2719"/>
            </a:xfrm>
          </p:grpSpPr>
          <p:sp>
            <p:nvSpPr>
              <p:cNvPr id="17" name="Text Box 110"/>
              <p:cNvSpPr txBox="1">
                <a:spLocks noChangeArrowheads="1"/>
              </p:cNvSpPr>
              <p:nvPr/>
            </p:nvSpPr>
            <p:spPr bwMode="auto">
              <a:xfrm>
                <a:off x="2600" y="3188"/>
                <a:ext cx="1450" cy="345"/>
              </a:xfrm>
              <a:prstGeom prst="rect">
                <a:avLst/>
              </a:prstGeom>
              <a:solidFill>
                <a:srgbClr val="FFFF99"/>
              </a:solidFill>
              <a:ln w="9525">
                <a:noFill/>
                <a:miter lim="800000"/>
                <a:headEnd/>
                <a:tailEnd/>
              </a:ln>
            </p:spPr>
            <p:txBody>
              <a:bodyPr/>
              <a:lstStyle/>
              <a:p>
                <a:pPr marL="342900" indent="-342900">
                  <a:buFontTx/>
                  <a:buNone/>
                </a:pPr>
                <a:r>
                  <a:rPr lang="en-US" i="1" dirty="0">
                    <a:solidFill>
                      <a:srgbClr val="FF0000"/>
                    </a:solidFill>
                    <a:latin typeface="Arial" pitchFamily="34" charset="0"/>
                    <a:cs typeface="Arial" pitchFamily="34" charset="0"/>
                  </a:rPr>
                  <a:t>Uncertainties about </a:t>
                </a:r>
                <a:endParaRPr lang="en-US" i="1" dirty="0" smtClean="0">
                  <a:solidFill>
                    <a:srgbClr val="FF0000"/>
                  </a:solidFill>
                  <a:latin typeface="Arial" pitchFamily="34" charset="0"/>
                  <a:cs typeface="Arial" pitchFamily="34" charset="0"/>
                </a:endParaRPr>
              </a:p>
              <a:p>
                <a:pPr marL="342900" indent="-342900" algn="ctr">
                  <a:buFontTx/>
                  <a:buNone/>
                </a:pPr>
                <a:r>
                  <a:rPr lang="en-US" i="1" dirty="0" smtClean="0">
                    <a:solidFill>
                      <a:srgbClr val="FF0000"/>
                    </a:solidFill>
                    <a:latin typeface="Arial" pitchFamily="34" charset="0"/>
                    <a:cs typeface="Arial" pitchFamily="34" charset="0"/>
                  </a:rPr>
                  <a:t>choices </a:t>
                </a:r>
                <a:r>
                  <a:rPr lang="en-US" i="1" dirty="0">
                    <a:solidFill>
                      <a:srgbClr val="FF0000"/>
                    </a:solidFill>
                    <a:latin typeface="Arial" pitchFamily="34" charset="0"/>
                    <a:cs typeface="Arial" pitchFamily="34" charset="0"/>
                  </a:rPr>
                  <a:t>on </a:t>
                </a:r>
                <a:r>
                  <a:rPr lang="en-US" b="1" i="1" dirty="0">
                    <a:solidFill>
                      <a:srgbClr val="FF0000"/>
                    </a:solidFill>
                    <a:latin typeface="Arial" pitchFamily="34" charset="0"/>
                    <a:cs typeface="Arial" pitchFamily="34" charset="0"/>
                  </a:rPr>
                  <a:t>Related agendas</a:t>
                </a:r>
                <a:endParaRPr lang="en-GB" b="1" dirty="0">
                  <a:solidFill>
                    <a:srgbClr val="FF0000"/>
                  </a:solidFill>
                  <a:latin typeface="Arial" pitchFamily="34" charset="0"/>
                  <a:cs typeface="Arial" pitchFamily="34" charset="0"/>
                </a:endParaRPr>
              </a:p>
            </p:txBody>
          </p:sp>
          <p:grpSp>
            <p:nvGrpSpPr>
              <p:cNvPr id="8" name="Group 122"/>
              <p:cNvGrpSpPr>
                <a:grpSpLocks/>
              </p:cNvGrpSpPr>
              <p:nvPr/>
            </p:nvGrpSpPr>
            <p:grpSpPr bwMode="auto">
              <a:xfrm>
                <a:off x="425" y="814"/>
                <a:ext cx="3422" cy="586"/>
                <a:chOff x="425" y="814"/>
                <a:chExt cx="3422" cy="586"/>
              </a:xfrm>
            </p:grpSpPr>
            <p:sp>
              <p:nvSpPr>
                <p:cNvPr id="23" name="Text Box 109"/>
                <p:cNvSpPr txBox="1">
                  <a:spLocks noChangeArrowheads="1"/>
                </p:cNvSpPr>
                <p:nvPr/>
              </p:nvSpPr>
              <p:spPr bwMode="auto">
                <a:xfrm>
                  <a:off x="2699" y="814"/>
                  <a:ext cx="1148" cy="345"/>
                </a:xfrm>
                <a:prstGeom prst="rect">
                  <a:avLst/>
                </a:prstGeom>
                <a:solidFill>
                  <a:srgbClr val="FFFF99"/>
                </a:solidFill>
                <a:ln w="9525">
                  <a:noFill/>
                  <a:miter lim="800000"/>
                  <a:headEnd/>
                  <a:tailEnd/>
                </a:ln>
              </p:spPr>
              <p:txBody>
                <a:bodyPr lIns="18000" tIns="18000" rIns="18000" bIns="18000"/>
                <a:lstStyle/>
                <a:p>
                  <a:pPr marL="342900" indent="-342900">
                    <a:buFontTx/>
                    <a:buNone/>
                  </a:pPr>
                  <a:r>
                    <a:rPr lang="en-US" sz="1400" i="1" dirty="0">
                      <a:solidFill>
                        <a:schemeClr val="bg2"/>
                      </a:solidFill>
                      <a:latin typeface="Cooper Black" pitchFamily="18" charset="0"/>
                    </a:rPr>
                    <a:t>	</a:t>
                  </a:r>
                  <a:r>
                    <a:rPr lang="en-US" i="1" dirty="0">
                      <a:solidFill>
                        <a:srgbClr val="FF0000"/>
                      </a:solidFill>
                      <a:latin typeface="Arial" pitchFamily="34" charset="0"/>
                      <a:cs typeface="Arial" pitchFamily="34" charset="0"/>
                    </a:rPr>
                    <a:t>Uncertainties about </a:t>
                  </a:r>
                </a:p>
                <a:p>
                  <a:pPr marL="342900" indent="-342900" algn="ctr">
                    <a:buFontTx/>
                    <a:buNone/>
                  </a:pPr>
                  <a:r>
                    <a:rPr lang="en-US" b="1" i="1" dirty="0" smtClean="0">
                      <a:solidFill>
                        <a:srgbClr val="FF0000"/>
                      </a:solidFill>
                      <a:latin typeface="Arial" pitchFamily="34" charset="0"/>
                      <a:cs typeface="Arial" pitchFamily="34" charset="0"/>
                    </a:rPr>
                    <a:t>Evidence </a:t>
                  </a:r>
                  <a:r>
                    <a:rPr lang="en-US" i="1" dirty="0" smtClean="0">
                      <a:solidFill>
                        <a:srgbClr val="FF0000"/>
                      </a:solidFill>
                      <a:latin typeface="Arial" pitchFamily="34" charset="0"/>
                      <a:cs typeface="Arial" pitchFamily="34" charset="0"/>
                    </a:rPr>
                    <a:t>   </a:t>
                  </a:r>
                  <a:endParaRPr lang="en-GB" b="1" dirty="0">
                    <a:solidFill>
                      <a:srgbClr val="FF0000"/>
                    </a:solidFill>
                    <a:latin typeface="Arial" pitchFamily="34" charset="0"/>
                    <a:cs typeface="Arial" pitchFamily="34" charset="0"/>
                  </a:endParaRPr>
                </a:p>
              </p:txBody>
            </p:sp>
            <p:sp>
              <p:nvSpPr>
                <p:cNvPr id="21" name="Text Box 111"/>
                <p:cNvSpPr txBox="1">
                  <a:spLocks noChangeArrowheads="1"/>
                </p:cNvSpPr>
                <p:nvPr/>
              </p:nvSpPr>
              <p:spPr bwMode="auto">
                <a:xfrm>
                  <a:off x="425" y="1030"/>
                  <a:ext cx="1115" cy="370"/>
                </a:xfrm>
                <a:prstGeom prst="rect">
                  <a:avLst/>
                </a:prstGeom>
                <a:solidFill>
                  <a:srgbClr val="FFFF99"/>
                </a:solidFill>
                <a:ln w="9525">
                  <a:noFill/>
                  <a:miter lim="800000"/>
                  <a:headEnd/>
                  <a:tailEnd/>
                </a:ln>
              </p:spPr>
              <p:txBody>
                <a:bodyPr lIns="18000" tIns="10800" rIns="18000" bIns="10800"/>
                <a:lstStyle/>
                <a:p>
                  <a:pPr algn="ctr">
                    <a:buFontTx/>
                    <a:buNone/>
                  </a:pPr>
                  <a:r>
                    <a:rPr lang="en-US" i="1" dirty="0">
                      <a:solidFill>
                        <a:srgbClr val="FF0000"/>
                      </a:solidFill>
                      <a:latin typeface="Arial" pitchFamily="34" charset="0"/>
                      <a:cs typeface="Arial" pitchFamily="34" charset="0"/>
                    </a:rPr>
                    <a:t>Uncertainties about </a:t>
                  </a:r>
                  <a:r>
                    <a:rPr lang="en-US" b="1" i="1" dirty="0">
                      <a:solidFill>
                        <a:srgbClr val="FF0000"/>
                      </a:solidFill>
                      <a:latin typeface="Arial" pitchFamily="34" charset="0"/>
                      <a:cs typeface="Arial" pitchFamily="34" charset="0"/>
                    </a:rPr>
                    <a:t>Value </a:t>
                  </a:r>
                  <a:r>
                    <a:rPr lang="en-US" b="1" i="1" dirty="0" smtClean="0">
                      <a:solidFill>
                        <a:srgbClr val="FF0000"/>
                      </a:solidFill>
                      <a:latin typeface="Arial" pitchFamily="34" charset="0"/>
                      <a:cs typeface="Arial" pitchFamily="34" charset="0"/>
                    </a:rPr>
                    <a:t>judgments</a:t>
                  </a:r>
                  <a:endParaRPr lang="en-GB" b="1" dirty="0">
                    <a:solidFill>
                      <a:srgbClr val="FF0000"/>
                    </a:solidFill>
                    <a:latin typeface="Arial" pitchFamily="34" charset="0"/>
                    <a:cs typeface="Arial" pitchFamily="34" charset="0"/>
                  </a:endParaRPr>
                </a:p>
              </p:txBody>
            </p:sp>
          </p:grpSp>
        </p:grpSp>
        <p:sp>
          <p:nvSpPr>
            <p:cNvPr id="10" name="Text Box 112"/>
            <p:cNvSpPr txBox="1">
              <a:spLocks noChangeArrowheads="1"/>
            </p:cNvSpPr>
            <p:nvPr/>
          </p:nvSpPr>
          <p:spPr bwMode="auto">
            <a:xfrm>
              <a:off x="2948" y="1247"/>
              <a:ext cx="922" cy="260"/>
            </a:xfrm>
            <a:prstGeom prst="rect">
              <a:avLst/>
            </a:prstGeom>
            <a:solidFill>
              <a:srgbClr val="CCECFF"/>
            </a:solidFill>
            <a:ln w="9525">
              <a:solidFill>
                <a:schemeClr val="tx1">
                  <a:lumMod val="65000"/>
                  <a:lumOff val="35000"/>
                </a:schemeClr>
              </a:solidFill>
              <a:round/>
              <a:headEnd/>
              <a:tailEnd/>
            </a:ln>
          </p:spPr>
          <p:txBody>
            <a:bodyPr/>
            <a:lstStyle/>
            <a:p>
              <a:pPr indent="-342900">
                <a:buFontTx/>
                <a:buNone/>
              </a:pPr>
              <a:r>
                <a:rPr lang="en-US" b="1" i="1" dirty="0" smtClean="0">
                  <a:latin typeface="Comic Sans MS" pitchFamily="66" charset="0"/>
                </a:rPr>
                <a:t>INVESTIGATE?</a:t>
              </a:r>
              <a:endParaRPr lang="en-GB" b="1" i="1" dirty="0">
                <a:latin typeface="Comic Sans MS" pitchFamily="66" charset="0"/>
              </a:endParaRPr>
            </a:p>
          </p:txBody>
        </p:sp>
        <p:sp>
          <p:nvSpPr>
            <p:cNvPr id="11" name="Text Box 113"/>
            <p:cNvSpPr txBox="1">
              <a:spLocks noChangeArrowheads="1"/>
            </p:cNvSpPr>
            <p:nvPr/>
          </p:nvSpPr>
          <p:spPr bwMode="auto">
            <a:xfrm>
              <a:off x="2750" y="2888"/>
              <a:ext cx="839" cy="264"/>
            </a:xfrm>
            <a:prstGeom prst="rect">
              <a:avLst/>
            </a:prstGeom>
            <a:solidFill>
              <a:srgbClr val="CCECFF"/>
            </a:solidFill>
            <a:ln w="9525">
              <a:solidFill>
                <a:schemeClr val="tx1">
                  <a:lumMod val="65000"/>
                  <a:lumOff val="35000"/>
                </a:schemeClr>
              </a:solidFill>
              <a:round/>
              <a:headEnd/>
              <a:tailEnd/>
            </a:ln>
          </p:spPr>
          <p:txBody>
            <a:bodyPr/>
            <a:lstStyle/>
            <a:p>
              <a:pPr indent="-342900"/>
              <a:r>
                <a:rPr lang="en-US" b="1" i="1" dirty="0">
                  <a:latin typeface="Comic Sans MS" pitchFamily="66" charset="0"/>
                </a:rPr>
                <a:t>NEGOTIATE?</a:t>
              </a:r>
              <a:endParaRPr lang="en-GB" b="1" i="1" dirty="0">
                <a:latin typeface="Comic Sans MS" pitchFamily="66" charset="0"/>
              </a:endParaRPr>
            </a:p>
          </p:txBody>
        </p:sp>
        <p:sp>
          <p:nvSpPr>
            <p:cNvPr id="12" name="Text Box 114"/>
            <p:cNvSpPr txBox="1">
              <a:spLocks noChangeArrowheads="1"/>
            </p:cNvSpPr>
            <p:nvPr/>
          </p:nvSpPr>
          <p:spPr bwMode="auto">
            <a:xfrm>
              <a:off x="344" y="2758"/>
              <a:ext cx="767" cy="259"/>
            </a:xfrm>
            <a:prstGeom prst="rect">
              <a:avLst/>
            </a:prstGeom>
            <a:solidFill>
              <a:srgbClr val="CCECFF"/>
            </a:solidFill>
            <a:ln w="9525">
              <a:solidFill>
                <a:schemeClr val="tx1">
                  <a:lumMod val="65000"/>
                  <a:lumOff val="35000"/>
                </a:schemeClr>
              </a:solidFill>
              <a:round/>
              <a:headEnd/>
              <a:tailEnd/>
            </a:ln>
          </p:spPr>
          <p:txBody>
            <a:bodyPr/>
            <a:lstStyle/>
            <a:p>
              <a:pPr indent="-342900">
                <a:buFontTx/>
                <a:buNone/>
              </a:pPr>
              <a:r>
                <a:rPr lang="en-US" b="1" i="1" dirty="0">
                  <a:latin typeface="Comic Sans MS" pitchFamily="66" charset="0"/>
                </a:rPr>
                <a:t>CONSULT?</a:t>
              </a:r>
              <a:endParaRPr lang="en-GB" b="1" i="1" dirty="0">
                <a:latin typeface="Comic Sans MS" pitchFamily="66" charset="0"/>
              </a:endParaRPr>
            </a:p>
          </p:txBody>
        </p:sp>
        <p:grpSp>
          <p:nvGrpSpPr>
            <p:cNvPr id="13" name="Group 116"/>
            <p:cNvGrpSpPr>
              <a:grpSpLocks/>
            </p:cNvGrpSpPr>
            <p:nvPr/>
          </p:nvGrpSpPr>
          <p:grpSpPr bwMode="auto">
            <a:xfrm>
              <a:off x="1234" y="1592"/>
              <a:ext cx="955" cy="1080"/>
              <a:chOff x="1234" y="1592"/>
              <a:chExt cx="955" cy="1080"/>
            </a:xfrm>
          </p:grpSpPr>
          <p:sp>
            <p:nvSpPr>
              <p:cNvPr id="14" name="Oval 99"/>
              <p:cNvSpPr>
                <a:spLocks noChangeArrowheads="1"/>
              </p:cNvSpPr>
              <p:nvPr/>
            </p:nvSpPr>
            <p:spPr bwMode="auto">
              <a:xfrm>
                <a:off x="1234" y="1592"/>
                <a:ext cx="955" cy="1080"/>
              </a:xfrm>
              <a:prstGeom prst="ellipse">
                <a:avLst/>
              </a:prstGeom>
              <a:solidFill>
                <a:srgbClr val="99FFCC"/>
              </a:solidFill>
              <a:ln w="38100">
                <a:solidFill>
                  <a:schemeClr val="tx1"/>
                </a:solidFill>
                <a:prstDash val="dash"/>
                <a:round/>
                <a:headEnd/>
                <a:tailEnd/>
              </a:ln>
            </p:spPr>
            <p:txBody>
              <a:bodyPr/>
              <a:lstStyle/>
              <a:p>
                <a:endParaRPr lang="en-GB"/>
              </a:p>
            </p:txBody>
          </p:sp>
          <p:sp>
            <p:nvSpPr>
              <p:cNvPr id="15" name="Text Box 115"/>
              <p:cNvSpPr txBox="1">
                <a:spLocks noChangeArrowheads="1"/>
              </p:cNvSpPr>
              <p:nvPr/>
            </p:nvSpPr>
            <p:spPr bwMode="auto">
              <a:xfrm>
                <a:off x="1267" y="1808"/>
                <a:ext cx="871" cy="653"/>
              </a:xfrm>
              <a:prstGeom prst="rect">
                <a:avLst/>
              </a:prstGeom>
              <a:noFill/>
              <a:ln w="9525" algn="ctr">
                <a:noFill/>
                <a:miter lim="800000"/>
                <a:headEnd/>
                <a:tailEnd/>
              </a:ln>
              <a:effectLst/>
            </p:spPr>
            <p:txBody>
              <a:bodyPr wrap="square">
                <a:spAutoFit/>
              </a:bodyPr>
              <a:lstStyle/>
              <a:p>
                <a:pPr algn="ctr">
                  <a:lnSpc>
                    <a:spcPct val="90000"/>
                  </a:lnSpc>
                  <a:spcBef>
                    <a:spcPct val="65000"/>
                  </a:spcBef>
                  <a:buFontTx/>
                  <a:buNone/>
                </a:pPr>
                <a:r>
                  <a:rPr lang="en-GB" b="1" i="1" dirty="0">
                    <a:latin typeface="Bradley Hand ITC" pitchFamily="66" charset="0"/>
                  </a:rPr>
                  <a:t>WHAT ARE </a:t>
                </a:r>
                <a:r>
                  <a:rPr lang="en-GB" b="1" i="1" dirty="0" smtClean="0">
                    <a:latin typeface="Bradley Hand ITC" pitchFamily="66" charset="0"/>
                  </a:rPr>
                  <a:t>WE </a:t>
                </a:r>
                <a:r>
                  <a:rPr lang="en-GB" b="1" i="1" dirty="0">
                    <a:latin typeface="Bradley Hand ITC" pitchFamily="66" charset="0"/>
                  </a:rPr>
                  <a:t>TO DO  </a:t>
                </a:r>
                <a:r>
                  <a:rPr lang="en-GB" b="1" i="1" dirty="0">
                    <a:solidFill>
                      <a:srgbClr val="FF0000"/>
                    </a:solidFill>
                    <a:latin typeface="Bradley Hand ITC" pitchFamily="66" charset="0"/>
                  </a:rPr>
                  <a:t>NOW </a:t>
                </a:r>
                <a:r>
                  <a:rPr lang="en-GB" b="1" i="1" dirty="0" smtClean="0">
                    <a:latin typeface="Bradley Hand ITC" pitchFamily="66" charset="0"/>
                  </a:rPr>
                  <a:t>ABOUT   THIS CHOICE?</a:t>
                </a:r>
                <a:endParaRPr lang="en-GB" b="1" i="1" dirty="0">
                  <a:solidFill>
                    <a:srgbClr val="FF0000"/>
                  </a:solidFill>
                  <a:latin typeface="Bradley Hand ITC" pitchFamily="66" charset="0"/>
                </a:endParaRPr>
              </a:p>
            </p:txBody>
          </p:sp>
        </p:grpSp>
      </p:grpSp>
      <p:sp>
        <p:nvSpPr>
          <p:cNvPr id="33" name="TextBox 32"/>
          <p:cNvSpPr txBox="1"/>
          <p:nvPr/>
        </p:nvSpPr>
        <p:spPr>
          <a:xfrm>
            <a:off x="5292080" y="1412776"/>
            <a:ext cx="720080" cy="523220"/>
          </a:xfrm>
          <a:prstGeom prst="rect">
            <a:avLst/>
          </a:prstGeom>
          <a:noFill/>
        </p:spPr>
        <p:txBody>
          <a:bodyPr wrap="square" rtlCol="0">
            <a:spAutoFit/>
          </a:bodyPr>
          <a:lstStyle/>
          <a:p>
            <a:r>
              <a:rPr lang="en-GB" sz="2800" b="1" dirty="0" smtClean="0">
                <a:solidFill>
                  <a:srgbClr val="FF0000"/>
                </a:solidFill>
              </a:rPr>
              <a:t>UE</a:t>
            </a:r>
            <a:endParaRPr lang="en-GB" sz="2800" b="1" dirty="0">
              <a:solidFill>
                <a:srgbClr val="FF0000"/>
              </a:solidFill>
            </a:endParaRPr>
          </a:p>
        </p:txBody>
      </p:sp>
      <p:sp>
        <p:nvSpPr>
          <p:cNvPr id="34" name="TextBox 33"/>
          <p:cNvSpPr txBox="1"/>
          <p:nvPr/>
        </p:nvSpPr>
        <p:spPr>
          <a:xfrm>
            <a:off x="1907704" y="2564904"/>
            <a:ext cx="792088" cy="523220"/>
          </a:xfrm>
          <a:prstGeom prst="rect">
            <a:avLst/>
          </a:prstGeom>
          <a:noFill/>
        </p:spPr>
        <p:txBody>
          <a:bodyPr wrap="square" rtlCol="0">
            <a:spAutoFit/>
          </a:bodyPr>
          <a:lstStyle/>
          <a:p>
            <a:r>
              <a:rPr lang="en-GB" sz="2800" b="1" dirty="0" smtClean="0">
                <a:solidFill>
                  <a:srgbClr val="FF0000"/>
                </a:solidFill>
              </a:rPr>
              <a:t>UV</a:t>
            </a:r>
            <a:endParaRPr lang="en-GB" sz="2800" b="1" dirty="0">
              <a:solidFill>
                <a:srgbClr val="FF0000"/>
              </a:solidFill>
            </a:endParaRPr>
          </a:p>
        </p:txBody>
      </p:sp>
      <p:sp>
        <p:nvSpPr>
          <p:cNvPr id="35" name="TextBox 34"/>
          <p:cNvSpPr txBox="1"/>
          <p:nvPr/>
        </p:nvSpPr>
        <p:spPr>
          <a:xfrm>
            <a:off x="3059832" y="5301208"/>
            <a:ext cx="864096" cy="954107"/>
          </a:xfrm>
          <a:prstGeom prst="rect">
            <a:avLst/>
          </a:prstGeom>
          <a:noFill/>
        </p:spPr>
        <p:txBody>
          <a:bodyPr wrap="square" rtlCol="0">
            <a:spAutoFit/>
          </a:bodyPr>
          <a:lstStyle/>
          <a:p>
            <a:pPr algn="ctr"/>
            <a:r>
              <a:rPr lang="en-GB" sz="2800" b="1" dirty="0" smtClean="0">
                <a:solidFill>
                  <a:srgbClr val="FF0000"/>
                </a:solidFill>
              </a:rPr>
              <a:t>UR </a:t>
            </a:r>
            <a:r>
              <a:rPr lang="en-GB" sz="2800" b="1" dirty="0" smtClean="0">
                <a:solidFill>
                  <a:srgbClr val="FF9999"/>
                </a:solidFill>
              </a:rPr>
              <a:t>[US</a:t>
            </a:r>
            <a:r>
              <a:rPr lang="en-GB" sz="2400" b="1" dirty="0" smtClean="0">
                <a:solidFill>
                  <a:srgbClr val="FF9999"/>
                </a:solidFill>
              </a:rPr>
              <a:t>]</a:t>
            </a:r>
            <a:endParaRPr lang="en-GB" sz="2400" b="1" dirty="0">
              <a:solidFill>
                <a:srgbClr val="FF0000"/>
              </a:solidFill>
            </a:endParaRPr>
          </a:p>
        </p:txBody>
      </p:sp>
      <p:sp>
        <p:nvSpPr>
          <p:cNvPr id="37" name="Slide Number Placeholder 36"/>
          <p:cNvSpPr>
            <a:spLocks noGrp="1"/>
          </p:cNvSpPr>
          <p:nvPr>
            <p:ph type="sldNum" sz="quarter" idx="12"/>
          </p:nvPr>
        </p:nvSpPr>
        <p:spPr/>
        <p:txBody>
          <a:bodyPr/>
          <a:lstStyle/>
          <a:p>
            <a:fld id="{14396B44-7C69-48E5-A963-A8D7172AEC63}" type="slidenum">
              <a:rPr lang="en-GB" sz="2000" smtClean="0"/>
              <a:pPr/>
              <a:t>14</a:t>
            </a:fld>
            <a:endParaRPr lang="en-GB" sz="2000" dirty="0"/>
          </a:p>
        </p:txBody>
      </p:sp>
      <p:sp>
        <p:nvSpPr>
          <p:cNvPr id="40" name="AutoShape 108"/>
          <p:cNvSpPr>
            <a:spLocks noChangeArrowheads="1"/>
          </p:cNvSpPr>
          <p:nvPr/>
        </p:nvSpPr>
        <p:spPr bwMode="auto">
          <a:xfrm rot="19906187">
            <a:off x="2117186" y="3456691"/>
            <a:ext cx="229107" cy="334416"/>
          </a:xfrm>
          <a:prstGeom prst="triangle">
            <a:avLst>
              <a:gd name="adj" fmla="val 50000"/>
            </a:avLst>
          </a:prstGeom>
          <a:solidFill>
            <a:srgbClr val="FFCCCC"/>
          </a:solidFill>
          <a:ln w="9525" algn="ctr">
            <a:solidFill>
              <a:schemeClr val="bg1">
                <a:lumMod val="85000"/>
              </a:schemeClr>
            </a:solidFill>
            <a:miter lim="800000"/>
            <a:headEnd/>
            <a:tailEnd/>
          </a:ln>
          <a:effectLst/>
        </p:spPr>
        <p:txBody>
          <a:bodyPr/>
          <a:lstStyle/>
          <a:p>
            <a:endParaRPr lang="en-GB"/>
          </a:p>
        </p:txBody>
      </p:sp>
      <p:sp>
        <p:nvSpPr>
          <p:cNvPr id="36" name="AutoShape 108"/>
          <p:cNvSpPr>
            <a:spLocks noChangeArrowheads="1"/>
          </p:cNvSpPr>
          <p:nvPr/>
        </p:nvSpPr>
        <p:spPr bwMode="auto">
          <a:xfrm rot="19906187">
            <a:off x="4282527" y="2861575"/>
            <a:ext cx="444100" cy="410040"/>
          </a:xfrm>
          <a:prstGeom prst="triangle">
            <a:avLst>
              <a:gd name="adj" fmla="val 50000"/>
            </a:avLst>
          </a:prstGeom>
          <a:solidFill>
            <a:srgbClr val="FFCCCC"/>
          </a:solidFill>
          <a:ln w="9525" algn="ctr">
            <a:noFill/>
            <a:miter lim="800000"/>
            <a:headEnd/>
            <a:tailEnd/>
          </a:ln>
          <a:effectLst/>
        </p:spPr>
        <p:txBody>
          <a:bodyPr/>
          <a:lstStyle/>
          <a:p>
            <a:endParaRPr lang="en-GB"/>
          </a:p>
        </p:txBody>
      </p:sp>
      <p:sp>
        <p:nvSpPr>
          <p:cNvPr id="38" name="AutoShape 108"/>
          <p:cNvSpPr>
            <a:spLocks noChangeArrowheads="1"/>
          </p:cNvSpPr>
          <p:nvPr/>
        </p:nvSpPr>
        <p:spPr bwMode="auto">
          <a:xfrm rot="19906187">
            <a:off x="2193669" y="3560878"/>
            <a:ext cx="349611" cy="383637"/>
          </a:xfrm>
          <a:prstGeom prst="triangle">
            <a:avLst>
              <a:gd name="adj" fmla="val 50000"/>
            </a:avLst>
          </a:prstGeom>
          <a:solidFill>
            <a:srgbClr val="FFCCCC"/>
          </a:solidFill>
          <a:ln w="9525" algn="ctr">
            <a:noFill/>
            <a:miter lim="800000"/>
            <a:headEnd/>
            <a:tailEnd/>
          </a:ln>
          <a:effectLst/>
        </p:spPr>
        <p:txBody>
          <a:bodyPr/>
          <a:lstStyle/>
          <a:p>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a:xfrm>
            <a:off x="457200" y="404664"/>
            <a:ext cx="8229600" cy="1368152"/>
          </a:xfrm>
        </p:spPr>
        <p:txBody>
          <a:bodyPr>
            <a:noAutofit/>
          </a:bodyPr>
          <a:lstStyle/>
          <a:p>
            <a:pPr>
              <a:spcBef>
                <a:spcPts val="0"/>
              </a:spcBef>
            </a:pPr>
            <a:r>
              <a:rPr lang="en-GB" sz="2400" b="1" dirty="0" smtClean="0">
                <a:solidFill>
                  <a:srgbClr val="FF0000"/>
                </a:solidFill>
              </a:rPr>
              <a:t/>
            </a:r>
            <a:br>
              <a:rPr lang="en-GB" sz="2400" b="1" dirty="0" smtClean="0">
                <a:solidFill>
                  <a:srgbClr val="FF0000"/>
                </a:solidFill>
              </a:rPr>
            </a:br>
            <a:endParaRPr lang="en-GB" sz="2400" dirty="0"/>
          </a:p>
        </p:txBody>
      </p:sp>
      <p:sp>
        <p:nvSpPr>
          <p:cNvPr id="18435" name="Rectangle 2"/>
          <p:cNvSpPr>
            <a:spLocks noGrp="1" noChangeArrowheads="1"/>
          </p:cNvSpPr>
          <p:nvPr>
            <p:ph idx="1"/>
          </p:nvPr>
        </p:nvSpPr>
        <p:spPr>
          <a:xfrm>
            <a:off x="611560" y="1844824"/>
            <a:ext cx="8157592" cy="4392488"/>
          </a:xfrm>
        </p:spPr>
        <p:txBody>
          <a:bodyPr/>
          <a:lstStyle/>
          <a:p>
            <a:pPr eaLnBrk="1" hangingPunct="1">
              <a:buFontTx/>
              <a:buNone/>
            </a:pPr>
            <a:r>
              <a:rPr lang="en-GB" i="1" dirty="0" smtClean="0"/>
              <a:t>			     </a:t>
            </a:r>
            <a:r>
              <a:rPr lang="en-GB" b="1" i="1" dirty="0" smtClean="0"/>
              <a:t>now			future</a:t>
            </a:r>
          </a:p>
          <a:p>
            <a:pPr eaLnBrk="1" hangingPunct="1">
              <a:buFontTx/>
              <a:buNone/>
            </a:pPr>
            <a:r>
              <a:rPr lang="en-GB" b="1" i="1" dirty="0" smtClean="0"/>
              <a:t>              </a:t>
            </a:r>
            <a:r>
              <a:rPr lang="en-GB" sz="1800" b="1" i="1" dirty="0" smtClean="0">
                <a:latin typeface="Arial Narrow" pitchFamily="34" charset="0"/>
              </a:rPr>
              <a:t>DECISIONS        UNCERTAINTIES	 DECISIONS       UNCERTAINTIES</a:t>
            </a:r>
          </a:p>
        </p:txBody>
      </p:sp>
      <p:sp>
        <p:nvSpPr>
          <p:cNvPr id="18434" name="Slide Number Placeholder 5"/>
          <p:cNvSpPr>
            <a:spLocks noGrp="1"/>
          </p:cNvSpPr>
          <p:nvPr>
            <p:ph type="sldNum" sz="quarter" idx="12"/>
          </p:nvPr>
        </p:nvSpPr>
        <p:spPr>
          <a:noFill/>
        </p:spPr>
        <p:txBody>
          <a:bodyPr/>
          <a:lstStyle/>
          <a:p>
            <a:fld id="{934AEAC7-95A5-41B0-B159-22048D7E34B1}" type="slidenum">
              <a:rPr lang="en-GB" sz="2000" smtClean="0"/>
              <a:pPr/>
              <a:t>15</a:t>
            </a:fld>
            <a:endParaRPr lang="en-GB" sz="2000" dirty="0" smtClean="0"/>
          </a:p>
        </p:txBody>
      </p:sp>
      <p:sp>
        <p:nvSpPr>
          <p:cNvPr id="18443" name="Line 12"/>
          <p:cNvSpPr>
            <a:spLocks noChangeShapeType="1"/>
          </p:cNvSpPr>
          <p:nvPr/>
        </p:nvSpPr>
        <p:spPr bwMode="auto">
          <a:xfrm>
            <a:off x="3224213" y="2430463"/>
            <a:ext cx="23812" cy="3054350"/>
          </a:xfrm>
          <a:prstGeom prst="line">
            <a:avLst/>
          </a:prstGeom>
          <a:noFill/>
          <a:ln w="9525">
            <a:solidFill>
              <a:schemeClr val="bg2"/>
            </a:solidFill>
            <a:round/>
            <a:headEnd/>
            <a:tailEnd/>
          </a:ln>
        </p:spPr>
        <p:txBody>
          <a:bodyPr wrap="none" anchor="ctr"/>
          <a:lstStyle/>
          <a:p>
            <a:endParaRPr lang="en-GB"/>
          </a:p>
        </p:txBody>
      </p:sp>
      <p:sp>
        <p:nvSpPr>
          <p:cNvPr id="18444" name="Line 13"/>
          <p:cNvSpPr>
            <a:spLocks noChangeShapeType="1"/>
          </p:cNvSpPr>
          <p:nvPr/>
        </p:nvSpPr>
        <p:spPr bwMode="auto">
          <a:xfrm>
            <a:off x="6388100" y="2417763"/>
            <a:ext cx="23813" cy="3054350"/>
          </a:xfrm>
          <a:prstGeom prst="line">
            <a:avLst/>
          </a:prstGeom>
          <a:noFill/>
          <a:ln w="9525">
            <a:solidFill>
              <a:schemeClr val="bg2"/>
            </a:solidFill>
            <a:round/>
            <a:headEnd/>
            <a:tailEnd/>
          </a:ln>
        </p:spPr>
        <p:txBody>
          <a:bodyPr wrap="none" anchor="ctr"/>
          <a:lstStyle/>
          <a:p>
            <a:endParaRPr lang="en-GB"/>
          </a:p>
        </p:txBody>
      </p:sp>
      <p:sp>
        <p:nvSpPr>
          <p:cNvPr id="18445" name="Text Box 15"/>
          <p:cNvSpPr txBox="1">
            <a:spLocks noChangeArrowheads="1"/>
          </p:cNvSpPr>
          <p:nvPr/>
        </p:nvSpPr>
        <p:spPr bwMode="auto">
          <a:xfrm>
            <a:off x="817364" y="2814638"/>
            <a:ext cx="722313" cy="584775"/>
          </a:xfrm>
          <a:prstGeom prst="rect">
            <a:avLst/>
          </a:prstGeom>
          <a:noFill/>
          <a:ln w="9525" algn="ctr">
            <a:noFill/>
            <a:miter lim="800000"/>
            <a:headEnd/>
            <a:tailEnd/>
          </a:ln>
        </p:spPr>
        <p:txBody>
          <a:bodyPr>
            <a:spAutoFit/>
          </a:bodyPr>
          <a:lstStyle/>
          <a:p>
            <a:pPr marL="342900" indent="-342900" algn="ctr">
              <a:spcBef>
                <a:spcPct val="50000"/>
              </a:spcBef>
            </a:pPr>
            <a:r>
              <a:rPr lang="en-GB" sz="3200" b="1" i="1" dirty="0" smtClean="0">
                <a:solidFill>
                  <a:srgbClr val="FF5050"/>
                </a:solidFill>
              </a:rPr>
              <a:t>A</a:t>
            </a:r>
            <a:endParaRPr lang="en-GB" sz="3200" b="1" i="1" dirty="0">
              <a:solidFill>
                <a:srgbClr val="FF5050"/>
              </a:solidFill>
            </a:endParaRPr>
          </a:p>
        </p:txBody>
      </p:sp>
      <p:sp>
        <p:nvSpPr>
          <p:cNvPr id="18446" name="Text Box 16"/>
          <p:cNvSpPr txBox="1">
            <a:spLocks noChangeArrowheads="1"/>
          </p:cNvSpPr>
          <p:nvPr/>
        </p:nvSpPr>
        <p:spPr bwMode="auto">
          <a:xfrm>
            <a:off x="827584" y="3861048"/>
            <a:ext cx="722312" cy="579437"/>
          </a:xfrm>
          <a:prstGeom prst="rect">
            <a:avLst/>
          </a:prstGeom>
          <a:noFill/>
          <a:ln w="9525" algn="ctr">
            <a:noFill/>
            <a:miter lim="800000"/>
            <a:headEnd/>
            <a:tailEnd/>
          </a:ln>
        </p:spPr>
        <p:txBody>
          <a:bodyPr>
            <a:spAutoFit/>
          </a:bodyPr>
          <a:lstStyle/>
          <a:p>
            <a:pPr marL="342900" indent="-342900" algn="ctr">
              <a:spcBef>
                <a:spcPct val="50000"/>
              </a:spcBef>
            </a:pPr>
            <a:r>
              <a:rPr lang="en-GB" sz="3200" b="1" i="1">
                <a:solidFill>
                  <a:srgbClr val="FF5050"/>
                </a:solidFill>
              </a:rPr>
              <a:t>B</a:t>
            </a:r>
          </a:p>
        </p:txBody>
      </p:sp>
      <p:sp>
        <p:nvSpPr>
          <p:cNvPr id="18447" name="Text Box 17"/>
          <p:cNvSpPr txBox="1">
            <a:spLocks noChangeArrowheads="1"/>
          </p:cNvSpPr>
          <p:nvPr/>
        </p:nvSpPr>
        <p:spPr bwMode="auto">
          <a:xfrm>
            <a:off x="827584" y="4941168"/>
            <a:ext cx="722312" cy="579438"/>
          </a:xfrm>
          <a:prstGeom prst="rect">
            <a:avLst/>
          </a:prstGeom>
          <a:noFill/>
          <a:ln w="9525" algn="ctr">
            <a:noFill/>
            <a:miter lim="800000"/>
            <a:headEnd/>
            <a:tailEnd/>
          </a:ln>
        </p:spPr>
        <p:txBody>
          <a:bodyPr>
            <a:spAutoFit/>
          </a:bodyPr>
          <a:lstStyle/>
          <a:p>
            <a:pPr marL="342900" indent="-342900" algn="ctr">
              <a:spcBef>
                <a:spcPct val="50000"/>
              </a:spcBef>
            </a:pPr>
            <a:r>
              <a:rPr lang="en-GB" sz="3200" b="1" i="1" dirty="0">
                <a:solidFill>
                  <a:srgbClr val="FF5050"/>
                </a:solidFill>
              </a:rPr>
              <a:t>C</a:t>
            </a:r>
          </a:p>
        </p:txBody>
      </p:sp>
      <p:grpSp>
        <p:nvGrpSpPr>
          <p:cNvPr id="2" name="Group 45"/>
          <p:cNvGrpSpPr>
            <a:grpSpLocks/>
          </p:cNvGrpSpPr>
          <p:nvPr/>
        </p:nvGrpSpPr>
        <p:grpSpPr bwMode="auto">
          <a:xfrm>
            <a:off x="1979712" y="2924944"/>
            <a:ext cx="5688632" cy="2712816"/>
            <a:chOff x="1907605" y="2921571"/>
            <a:chExt cx="5688632" cy="2712816"/>
          </a:xfrm>
        </p:grpSpPr>
        <p:grpSp>
          <p:nvGrpSpPr>
            <p:cNvPr id="3" name="Group 26"/>
            <p:cNvGrpSpPr>
              <a:grpSpLocks/>
            </p:cNvGrpSpPr>
            <p:nvPr/>
          </p:nvGrpSpPr>
          <p:grpSpPr bwMode="auto">
            <a:xfrm>
              <a:off x="1907605" y="2921571"/>
              <a:ext cx="2448273" cy="630158"/>
              <a:chOff x="1815530" y="2921571"/>
              <a:chExt cx="2448273" cy="630158"/>
            </a:xfrm>
          </p:grpSpPr>
          <p:sp>
            <p:nvSpPr>
              <p:cNvPr id="18458" name="Text Box 10"/>
              <p:cNvSpPr txBox="1">
                <a:spLocks noChangeArrowheads="1"/>
              </p:cNvSpPr>
              <p:nvPr/>
            </p:nvSpPr>
            <p:spPr bwMode="auto">
              <a:xfrm>
                <a:off x="1815530" y="3065587"/>
                <a:ext cx="1111820" cy="486142"/>
              </a:xfrm>
              <a:prstGeom prst="rect">
                <a:avLst/>
              </a:prstGeom>
              <a:solidFill>
                <a:srgbClr val="EAEFAF"/>
              </a:solidFill>
              <a:ln w="3175" algn="ctr">
                <a:solidFill>
                  <a:schemeClr val="bg2">
                    <a:lumMod val="50000"/>
                  </a:schemeClr>
                </a:solidFill>
                <a:miter lim="800000"/>
                <a:headEnd/>
                <a:tailEnd/>
              </a:ln>
            </p:spPr>
            <p:txBody>
              <a:bodyPr wrap="square" tIns="118800" bIns="118800">
                <a:spAutoFit/>
              </a:bodyPr>
              <a:lstStyle/>
              <a:p>
                <a:pPr marL="342900" indent="-342900" algn="ctr">
                  <a:spcBef>
                    <a:spcPct val="50000"/>
                  </a:spcBef>
                </a:pPr>
                <a:r>
                  <a:rPr lang="en-GB" sz="1600" dirty="0"/>
                  <a:t>action</a:t>
                </a:r>
              </a:p>
            </p:txBody>
          </p:sp>
          <p:sp>
            <p:nvSpPr>
              <p:cNvPr id="18459" name="Text Box 11"/>
              <p:cNvSpPr txBox="1">
                <a:spLocks noChangeArrowheads="1"/>
              </p:cNvSpPr>
              <p:nvPr/>
            </p:nvSpPr>
            <p:spPr bwMode="auto">
              <a:xfrm>
                <a:off x="3340969" y="2921571"/>
                <a:ext cx="922834" cy="486142"/>
              </a:xfrm>
              <a:prstGeom prst="rect">
                <a:avLst/>
              </a:prstGeom>
              <a:solidFill>
                <a:srgbClr val="FFCCFF"/>
              </a:solidFill>
              <a:ln w="3175" algn="ctr">
                <a:solidFill>
                  <a:schemeClr val="accent2">
                    <a:lumMod val="60000"/>
                    <a:lumOff val="40000"/>
                  </a:schemeClr>
                </a:solidFill>
                <a:miter lim="800000"/>
                <a:headEnd/>
                <a:tailEnd/>
              </a:ln>
            </p:spPr>
            <p:txBody>
              <a:bodyPr wrap="square" tIns="118800" bIns="118800">
                <a:spAutoFit/>
              </a:bodyPr>
              <a:lstStyle/>
              <a:p>
                <a:pPr marL="342900" indent="-342900" algn="ctr">
                  <a:spcBef>
                    <a:spcPct val="50000"/>
                  </a:spcBef>
                </a:pPr>
                <a:r>
                  <a:rPr lang="en-GB" sz="1600" b="1" dirty="0" smtClean="0"/>
                  <a:t>explore</a:t>
                </a:r>
                <a:endParaRPr lang="en-GB" sz="1600" b="1" dirty="0"/>
              </a:p>
            </p:txBody>
          </p:sp>
        </p:grpSp>
        <p:sp>
          <p:nvSpPr>
            <p:cNvPr id="18450" name="Text Box 14"/>
            <p:cNvSpPr txBox="1">
              <a:spLocks noChangeArrowheads="1"/>
            </p:cNvSpPr>
            <p:nvPr/>
          </p:nvSpPr>
          <p:spPr bwMode="auto">
            <a:xfrm>
              <a:off x="2051621" y="5009803"/>
              <a:ext cx="1152128" cy="486142"/>
            </a:xfrm>
            <a:prstGeom prst="rect">
              <a:avLst/>
            </a:prstGeom>
            <a:solidFill>
              <a:srgbClr val="EAEFAF"/>
            </a:solidFill>
            <a:ln w="3175" algn="ctr">
              <a:solidFill>
                <a:schemeClr val="bg2">
                  <a:lumMod val="50000"/>
                </a:schemeClr>
              </a:solidFill>
              <a:miter lim="800000"/>
              <a:headEnd/>
              <a:tailEnd/>
            </a:ln>
          </p:spPr>
          <p:txBody>
            <a:bodyPr wrap="square" lIns="162000" tIns="118800" rIns="162000" bIns="118800">
              <a:spAutoFit/>
            </a:bodyPr>
            <a:lstStyle/>
            <a:p>
              <a:pPr marL="342900" indent="-342900" algn="ctr">
                <a:spcBef>
                  <a:spcPct val="50000"/>
                </a:spcBef>
              </a:pPr>
              <a:r>
                <a:rPr lang="en-GB" sz="1600" b="1" dirty="0"/>
                <a:t>action</a:t>
              </a:r>
            </a:p>
          </p:txBody>
        </p:sp>
        <p:sp>
          <p:nvSpPr>
            <p:cNvPr id="18451" name="Text Box 18"/>
            <p:cNvSpPr txBox="1">
              <a:spLocks noChangeArrowheads="1"/>
            </p:cNvSpPr>
            <p:nvPr/>
          </p:nvSpPr>
          <p:spPr bwMode="auto">
            <a:xfrm>
              <a:off x="3635797" y="3713659"/>
              <a:ext cx="1033909" cy="475236"/>
            </a:xfrm>
            <a:prstGeom prst="rect">
              <a:avLst/>
            </a:prstGeom>
            <a:solidFill>
              <a:srgbClr val="FFCCFF"/>
            </a:solidFill>
            <a:ln w="9525" algn="ctr">
              <a:solidFill>
                <a:schemeClr val="accent2">
                  <a:lumMod val="60000"/>
                  <a:lumOff val="40000"/>
                </a:schemeClr>
              </a:solidFill>
              <a:miter lim="800000"/>
              <a:headEnd/>
              <a:tailEnd/>
            </a:ln>
          </p:spPr>
          <p:txBody>
            <a:bodyPr wrap="square" tIns="118800" bIns="108000">
              <a:spAutoFit/>
            </a:bodyPr>
            <a:lstStyle/>
            <a:p>
              <a:pPr marL="342900" indent="-342900" algn="ctr">
                <a:spcBef>
                  <a:spcPct val="50000"/>
                </a:spcBef>
              </a:pPr>
              <a:r>
                <a:rPr lang="en-GB" sz="1600" b="1" dirty="0" smtClean="0"/>
                <a:t>explore</a:t>
              </a:r>
              <a:endParaRPr lang="en-GB" sz="1600" b="1" dirty="0"/>
            </a:p>
          </p:txBody>
        </p:sp>
        <p:sp>
          <p:nvSpPr>
            <p:cNvPr id="18453" name="Text Box 20"/>
            <p:cNvSpPr txBox="1">
              <a:spLocks noChangeArrowheads="1"/>
            </p:cNvSpPr>
            <p:nvPr/>
          </p:nvSpPr>
          <p:spPr bwMode="auto">
            <a:xfrm>
              <a:off x="5291981" y="2993579"/>
              <a:ext cx="936104" cy="516919"/>
            </a:xfrm>
            <a:prstGeom prst="rect">
              <a:avLst/>
            </a:prstGeom>
            <a:solidFill>
              <a:srgbClr val="EAEFAF"/>
            </a:solidFill>
            <a:ln w="9525" algn="ctr">
              <a:solidFill>
                <a:schemeClr val="bg2">
                  <a:lumMod val="50000"/>
                </a:schemeClr>
              </a:solidFill>
              <a:miter lim="800000"/>
              <a:headEnd/>
              <a:tailEnd/>
            </a:ln>
          </p:spPr>
          <p:txBody>
            <a:bodyPr wrap="square" tIns="118800" bIns="118800">
              <a:spAutoFit/>
            </a:bodyPr>
            <a:lstStyle/>
            <a:p>
              <a:pPr marL="342900" indent="-342900" algn="ctr">
                <a:spcBef>
                  <a:spcPct val="50000"/>
                </a:spcBef>
              </a:pPr>
              <a:r>
                <a:rPr lang="en-GB" b="1" dirty="0" smtClean="0"/>
                <a:t>……?</a:t>
              </a:r>
              <a:endParaRPr lang="en-GB" b="1" dirty="0"/>
            </a:p>
          </p:txBody>
        </p:sp>
        <p:sp>
          <p:nvSpPr>
            <p:cNvPr id="18454" name="Text Box 21"/>
            <p:cNvSpPr txBox="1">
              <a:spLocks noChangeArrowheads="1"/>
            </p:cNvSpPr>
            <p:nvPr/>
          </p:nvSpPr>
          <p:spPr bwMode="auto">
            <a:xfrm>
              <a:off x="5233243" y="3857675"/>
              <a:ext cx="922834" cy="480568"/>
            </a:xfrm>
            <a:prstGeom prst="rect">
              <a:avLst/>
            </a:prstGeom>
            <a:solidFill>
              <a:srgbClr val="EAEFAF"/>
            </a:solidFill>
            <a:ln w="9525" algn="ctr">
              <a:solidFill>
                <a:schemeClr val="bg2">
                  <a:lumMod val="50000"/>
                </a:schemeClr>
              </a:solidFill>
              <a:miter lim="800000"/>
              <a:headEnd/>
              <a:tailEnd/>
            </a:ln>
          </p:spPr>
          <p:txBody>
            <a:bodyPr wrap="square" tIns="118800" bIns="82800">
              <a:spAutoFit/>
            </a:bodyPr>
            <a:lstStyle/>
            <a:p>
              <a:pPr marL="342900" indent="-342900" algn="ctr">
                <a:spcBef>
                  <a:spcPct val="50000"/>
                </a:spcBef>
              </a:pPr>
              <a:r>
                <a:rPr lang="en-GB" b="1" dirty="0" smtClean="0"/>
                <a:t>……?</a:t>
              </a:r>
              <a:endParaRPr lang="en-GB" b="1" dirty="0"/>
            </a:p>
          </p:txBody>
        </p:sp>
        <p:sp>
          <p:nvSpPr>
            <p:cNvPr id="18455" name="Text Box 22"/>
            <p:cNvSpPr txBox="1">
              <a:spLocks noChangeArrowheads="1"/>
            </p:cNvSpPr>
            <p:nvPr/>
          </p:nvSpPr>
          <p:spPr bwMode="auto">
            <a:xfrm>
              <a:off x="5075957" y="5153819"/>
              <a:ext cx="864096" cy="480568"/>
            </a:xfrm>
            <a:prstGeom prst="rect">
              <a:avLst/>
            </a:prstGeom>
            <a:solidFill>
              <a:srgbClr val="EAEFAF"/>
            </a:solidFill>
            <a:ln w="9525" algn="ctr">
              <a:solidFill>
                <a:schemeClr val="bg2">
                  <a:lumMod val="50000"/>
                </a:schemeClr>
              </a:solidFill>
              <a:miter lim="800000"/>
              <a:headEnd/>
              <a:tailEnd/>
            </a:ln>
          </p:spPr>
          <p:txBody>
            <a:bodyPr wrap="square" tIns="118800" bIns="82800">
              <a:spAutoFit/>
            </a:bodyPr>
            <a:lstStyle/>
            <a:p>
              <a:pPr marL="342900" indent="-342900" algn="ctr">
                <a:spcBef>
                  <a:spcPct val="50000"/>
                </a:spcBef>
              </a:pPr>
              <a:r>
                <a:rPr lang="en-GB" b="1" dirty="0" smtClean="0"/>
                <a:t>……?</a:t>
              </a:r>
              <a:endParaRPr lang="en-GB" b="1" dirty="0"/>
            </a:p>
          </p:txBody>
        </p:sp>
        <p:sp>
          <p:nvSpPr>
            <p:cNvPr id="18456" name="Text Box 23"/>
            <p:cNvSpPr txBox="1">
              <a:spLocks noChangeArrowheads="1"/>
            </p:cNvSpPr>
            <p:nvPr/>
          </p:nvSpPr>
          <p:spPr bwMode="auto">
            <a:xfrm>
              <a:off x="6660133" y="3065587"/>
              <a:ext cx="903288" cy="516919"/>
            </a:xfrm>
            <a:prstGeom prst="rect">
              <a:avLst/>
            </a:prstGeom>
            <a:solidFill>
              <a:srgbClr val="FFCCFF"/>
            </a:solidFill>
            <a:ln w="9525" algn="ctr">
              <a:solidFill>
                <a:schemeClr val="accent2">
                  <a:lumMod val="60000"/>
                  <a:lumOff val="40000"/>
                </a:schemeClr>
              </a:solidFill>
              <a:miter lim="800000"/>
              <a:headEnd/>
              <a:tailEnd/>
            </a:ln>
          </p:spPr>
          <p:txBody>
            <a:bodyPr tIns="118800" bIns="118800">
              <a:spAutoFit/>
            </a:bodyPr>
            <a:lstStyle/>
            <a:p>
              <a:pPr marL="342900" indent="-342900" algn="ctr">
                <a:spcBef>
                  <a:spcPct val="50000"/>
                </a:spcBef>
              </a:pPr>
              <a:r>
                <a:rPr lang="en-GB" b="1" dirty="0" smtClean="0"/>
                <a:t>----?</a:t>
              </a:r>
              <a:endParaRPr lang="en-GB" b="1" dirty="0"/>
            </a:p>
          </p:txBody>
        </p:sp>
        <p:sp>
          <p:nvSpPr>
            <p:cNvPr id="18457" name="Text Box 24"/>
            <p:cNvSpPr txBox="1">
              <a:spLocks noChangeArrowheads="1"/>
            </p:cNvSpPr>
            <p:nvPr/>
          </p:nvSpPr>
          <p:spPr bwMode="auto">
            <a:xfrm>
              <a:off x="6660133" y="5009803"/>
              <a:ext cx="936104" cy="516919"/>
            </a:xfrm>
            <a:prstGeom prst="rect">
              <a:avLst/>
            </a:prstGeom>
            <a:solidFill>
              <a:srgbClr val="FFCCFF"/>
            </a:solidFill>
            <a:ln w="9525" algn="ctr">
              <a:solidFill>
                <a:schemeClr val="accent2">
                  <a:lumMod val="60000"/>
                  <a:lumOff val="40000"/>
                </a:schemeClr>
              </a:solidFill>
              <a:miter lim="800000"/>
              <a:headEnd/>
              <a:tailEnd/>
            </a:ln>
          </p:spPr>
          <p:txBody>
            <a:bodyPr wrap="square" tIns="118800" bIns="118800">
              <a:spAutoFit/>
            </a:bodyPr>
            <a:lstStyle/>
            <a:p>
              <a:pPr marL="342900" indent="-342900" algn="ctr">
                <a:spcBef>
                  <a:spcPct val="50000"/>
                </a:spcBef>
              </a:pPr>
              <a:r>
                <a:rPr lang="en-GB" dirty="0" smtClean="0"/>
                <a:t>------?</a:t>
              </a:r>
              <a:endParaRPr lang="en-GB" dirty="0"/>
            </a:p>
          </p:txBody>
        </p:sp>
        <p:sp>
          <p:nvSpPr>
            <p:cNvPr id="18452" name="Text Box 19"/>
            <p:cNvSpPr txBox="1">
              <a:spLocks noChangeArrowheads="1"/>
            </p:cNvSpPr>
            <p:nvPr/>
          </p:nvSpPr>
          <p:spPr bwMode="auto">
            <a:xfrm>
              <a:off x="3635798" y="4289723"/>
              <a:ext cx="1080120" cy="486142"/>
            </a:xfrm>
            <a:prstGeom prst="rect">
              <a:avLst/>
            </a:prstGeom>
            <a:solidFill>
              <a:srgbClr val="FFCCFF"/>
            </a:solidFill>
            <a:ln w="9525" algn="ctr">
              <a:solidFill>
                <a:schemeClr val="accent2">
                  <a:lumMod val="60000"/>
                  <a:lumOff val="40000"/>
                </a:schemeClr>
              </a:solidFill>
              <a:miter lim="800000"/>
              <a:headEnd/>
              <a:tailEnd/>
            </a:ln>
          </p:spPr>
          <p:txBody>
            <a:bodyPr wrap="square" tIns="118800" bIns="118800">
              <a:spAutoFit/>
            </a:bodyPr>
            <a:lstStyle/>
            <a:p>
              <a:pPr marL="342900" indent="-342900" algn="ctr">
                <a:spcBef>
                  <a:spcPct val="50000"/>
                </a:spcBef>
              </a:pPr>
              <a:r>
                <a:rPr lang="en-GB" sz="1600" dirty="0" smtClean="0"/>
                <a:t>explore</a:t>
              </a:r>
              <a:endParaRPr lang="en-GB" sz="1600" dirty="0"/>
            </a:p>
          </p:txBody>
        </p:sp>
      </p:grpSp>
      <p:sp>
        <p:nvSpPr>
          <p:cNvPr id="29" name="Rectangle 28"/>
          <p:cNvSpPr/>
          <p:nvPr/>
        </p:nvSpPr>
        <p:spPr>
          <a:xfrm>
            <a:off x="6228184" y="0"/>
            <a:ext cx="2670741" cy="523220"/>
          </a:xfrm>
          <a:prstGeom prst="rect">
            <a:avLst/>
          </a:prstGeom>
        </p:spPr>
        <p:txBody>
          <a:bodyPr wrap="square">
            <a:spAutoFit/>
          </a:bodyPr>
          <a:lstStyle/>
          <a:p>
            <a:pPr algn="r"/>
            <a:r>
              <a:rPr lang="en-GB" sz="2800" b="1" i="1" dirty="0" smtClean="0"/>
              <a:t>Building block 3</a:t>
            </a:r>
          </a:p>
        </p:txBody>
      </p:sp>
      <p:grpSp>
        <p:nvGrpSpPr>
          <p:cNvPr id="34" name="Group 33"/>
          <p:cNvGrpSpPr/>
          <p:nvPr/>
        </p:nvGrpSpPr>
        <p:grpSpPr>
          <a:xfrm>
            <a:off x="827584" y="1484784"/>
            <a:ext cx="7495977" cy="4536504"/>
            <a:chOff x="781050" y="1647825"/>
            <a:chExt cx="7495977" cy="4170657"/>
          </a:xfrm>
        </p:grpSpPr>
        <p:sp>
          <p:nvSpPr>
            <p:cNvPr id="18442" name="Line 9"/>
            <p:cNvSpPr>
              <a:spLocks noChangeShapeType="1"/>
            </p:cNvSpPr>
            <p:nvPr/>
          </p:nvSpPr>
          <p:spPr bwMode="auto">
            <a:xfrm>
              <a:off x="840358" y="4744169"/>
              <a:ext cx="7435850" cy="23813"/>
            </a:xfrm>
            <a:prstGeom prst="line">
              <a:avLst/>
            </a:prstGeom>
            <a:noFill/>
            <a:ln w="9525">
              <a:solidFill>
                <a:schemeClr val="hlink"/>
              </a:solidFill>
              <a:round/>
              <a:headEnd/>
              <a:tailEnd/>
            </a:ln>
          </p:spPr>
          <p:txBody>
            <a:bodyPr wrap="none" anchor="ctr"/>
            <a:lstStyle/>
            <a:p>
              <a:endParaRPr lang="en-GB"/>
            </a:p>
          </p:txBody>
        </p:sp>
        <p:sp>
          <p:nvSpPr>
            <p:cNvPr id="18437" name="Line 4"/>
            <p:cNvSpPr>
              <a:spLocks noChangeShapeType="1"/>
            </p:cNvSpPr>
            <p:nvPr/>
          </p:nvSpPr>
          <p:spPr bwMode="auto">
            <a:xfrm>
              <a:off x="841177" y="2671763"/>
              <a:ext cx="7435850" cy="23812"/>
            </a:xfrm>
            <a:prstGeom prst="line">
              <a:avLst/>
            </a:prstGeom>
            <a:noFill/>
            <a:ln w="9525">
              <a:solidFill>
                <a:schemeClr val="tx1"/>
              </a:solidFill>
              <a:round/>
              <a:headEnd/>
              <a:tailEnd/>
            </a:ln>
          </p:spPr>
          <p:txBody>
            <a:bodyPr wrap="none" anchor="ctr"/>
            <a:lstStyle/>
            <a:p>
              <a:endParaRPr lang="en-GB"/>
            </a:p>
          </p:txBody>
        </p:sp>
        <p:sp>
          <p:nvSpPr>
            <p:cNvPr id="18438" name="Line 5"/>
            <p:cNvSpPr>
              <a:spLocks noChangeShapeType="1"/>
            </p:cNvSpPr>
            <p:nvPr/>
          </p:nvSpPr>
          <p:spPr bwMode="auto">
            <a:xfrm>
              <a:off x="5004048" y="1844824"/>
              <a:ext cx="23813" cy="3873500"/>
            </a:xfrm>
            <a:prstGeom prst="line">
              <a:avLst/>
            </a:prstGeom>
            <a:noFill/>
            <a:ln w="9525">
              <a:solidFill>
                <a:schemeClr val="tx1"/>
              </a:solidFill>
              <a:round/>
              <a:headEnd/>
              <a:tailEnd/>
            </a:ln>
          </p:spPr>
          <p:txBody>
            <a:bodyPr wrap="none" anchor="ctr"/>
            <a:lstStyle/>
            <a:p>
              <a:endParaRPr lang="en-GB"/>
            </a:p>
          </p:txBody>
        </p:sp>
        <p:sp>
          <p:nvSpPr>
            <p:cNvPr id="18439" name="Line 6"/>
            <p:cNvSpPr>
              <a:spLocks noChangeShapeType="1"/>
            </p:cNvSpPr>
            <p:nvPr/>
          </p:nvSpPr>
          <p:spPr bwMode="auto">
            <a:xfrm>
              <a:off x="8218488" y="1647825"/>
              <a:ext cx="23812" cy="3921125"/>
            </a:xfrm>
            <a:prstGeom prst="line">
              <a:avLst/>
            </a:prstGeom>
            <a:noFill/>
            <a:ln w="9525">
              <a:solidFill>
                <a:schemeClr val="tx1"/>
              </a:solidFill>
              <a:round/>
              <a:headEnd/>
              <a:tailEnd/>
            </a:ln>
          </p:spPr>
          <p:txBody>
            <a:bodyPr wrap="none" anchor="ctr"/>
            <a:lstStyle/>
            <a:p>
              <a:endParaRPr lang="en-GB"/>
            </a:p>
          </p:txBody>
        </p:sp>
        <p:sp>
          <p:nvSpPr>
            <p:cNvPr id="18440" name="Line 7"/>
            <p:cNvSpPr>
              <a:spLocks noChangeShapeType="1"/>
            </p:cNvSpPr>
            <p:nvPr/>
          </p:nvSpPr>
          <p:spPr bwMode="auto">
            <a:xfrm>
              <a:off x="1735138" y="1803400"/>
              <a:ext cx="23812" cy="3873500"/>
            </a:xfrm>
            <a:prstGeom prst="line">
              <a:avLst/>
            </a:prstGeom>
            <a:noFill/>
            <a:ln w="9525">
              <a:solidFill>
                <a:schemeClr val="tx1"/>
              </a:solidFill>
              <a:round/>
              <a:headEnd/>
              <a:tailEnd/>
            </a:ln>
          </p:spPr>
          <p:txBody>
            <a:bodyPr wrap="none" anchor="ctr"/>
            <a:lstStyle/>
            <a:p>
              <a:endParaRPr lang="en-GB"/>
            </a:p>
          </p:txBody>
        </p:sp>
        <p:sp>
          <p:nvSpPr>
            <p:cNvPr id="18441" name="Line 8"/>
            <p:cNvSpPr>
              <a:spLocks noChangeShapeType="1"/>
            </p:cNvSpPr>
            <p:nvPr/>
          </p:nvSpPr>
          <p:spPr bwMode="auto">
            <a:xfrm>
              <a:off x="781050" y="3621088"/>
              <a:ext cx="7435850" cy="23812"/>
            </a:xfrm>
            <a:prstGeom prst="line">
              <a:avLst/>
            </a:prstGeom>
            <a:noFill/>
            <a:ln w="9525">
              <a:solidFill>
                <a:schemeClr val="hlink"/>
              </a:solidFill>
              <a:round/>
              <a:headEnd/>
              <a:tailEnd/>
            </a:ln>
          </p:spPr>
          <p:txBody>
            <a:bodyPr wrap="none" anchor="ctr"/>
            <a:lstStyle/>
            <a:p>
              <a:endParaRPr lang="en-GB"/>
            </a:p>
          </p:txBody>
        </p:sp>
        <p:cxnSp>
          <p:nvCxnSpPr>
            <p:cNvPr id="31" name="Straight Connector 30"/>
            <p:cNvCxnSpPr/>
            <p:nvPr/>
          </p:nvCxnSpPr>
          <p:spPr>
            <a:xfrm>
              <a:off x="3301330" y="2640839"/>
              <a:ext cx="0" cy="31776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469682" y="2508437"/>
              <a:ext cx="30634" cy="3227693"/>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251520" y="476672"/>
            <a:ext cx="8424936" cy="769441"/>
          </a:xfrm>
          <a:prstGeom prst="rect">
            <a:avLst/>
          </a:prstGeom>
          <a:noFill/>
        </p:spPr>
        <p:txBody>
          <a:bodyPr wrap="square" rtlCol="0">
            <a:spAutoFit/>
          </a:bodyPr>
          <a:lstStyle/>
          <a:p>
            <a:pPr algn="ctr"/>
            <a:r>
              <a:rPr lang="en-GB" sz="4400" b="1" dirty="0" smtClean="0">
                <a:solidFill>
                  <a:srgbClr val="FF0000"/>
                </a:solidFill>
              </a:rPr>
              <a:t>3. STRATEGIC PROGRESS</a:t>
            </a:r>
            <a:endParaRPr lang="en-GB" sz="4400" dirty="0">
              <a:solidFill>
                <a:srgbClr val="FF0000"/>
              </a:solidFill>
            </a:endParaRPr>
          </a:p>
        </p:txBody>
      </p:sp>
      <p:sp>
        <p:nvSpPr>
          <p:cNvPr id="35" name="TextBox 34"/>
          <p:cNvSpPr txBox="1"/>
          <p:nvPr/>
        </p:nvSpPr>
        <p:spPr>
          <a:xfrm>
            <a:off x="395536" y="1772816"/>
            <a:ext cx="1152128" cy="461665"/>
          </a:xfrm>
          <a:prstGeom prst="rect">
            <a:avLst/>
          </a:prstGeom>
          <a:noFill/>
        </p:spPr>
        <p:txBody>
          <a:bodyPr wrap="square" rtlCol="0">
            <a:spAutoFit/>
          </a:bodyPr>
          <a:lstStyle/>
          <a:p>
            <a:pPr algn="ctr"/>
            <a:r>
              <a:rPr lang="en-GB" sz="2400" b="1" dirty="0" smtClean="0">
                <a:solidFill>
                  <a:srgbClr val="FF0000"/>
                </a:solidFill>
              </a:rPr>
              <a:t>WHO?</a:t>
            </a:r>
            <a:endParaRPr lang="en-GB" sz="2400"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5"/>
          <p:cNvSpPr>
            <a:spLocks noGrp="1"/>
          </p:cNvSpPr>
          <p:nvPr>
            <p:ph type="sldNum" sz="quarter" idx="12"/>
          </p:nvPr>
        </p:nvSpPr>
        <p:spPr>
          <a:noFill/>
        </p:spPr>
        <p:txBody>
          <a:bodyPr/>
          <a:lstStyle/>
          <a:p>
            <a:fld id="{87793E1B-9D9B-4083-A37B-326E053735D5}" type="slidenum">
              <a:rPr lang="en-US" sz="2000"/>
              <a:pPr/>
              <a:t>16</a:t>
            </a:fld>
            <a:endParaRPr lang="en-US" sz="2000" dirty="0"/>
          </a:p>
        </p:txBody>
      </p:sp>
      <p:sp>
        <p:nvSpPr>
          <p:cNvPr id="9221" name="Text Box 39"/>
          <p:cNvSpPr txBox="1">
            <a:spLocks noChangeArrowheads="1"/>
          </p:cNvSpPr>
          <p:nvPr/>
        </p:nvSpPr>
        <p:spPr bwMode="auto">
          <a:xfrm>
            <a:off x="4959350" y="1347788"/>
            <a:ext cx="1747838" cy="331787"/>
          </a:xfrm>
          <a:prstGeom prst="rect">
            <a:avLst/>
          </a:prstGeom>
          <a:noFill/>
          <a:ln w="9525">
            <a:noFill/>
            <a:miter lim="800000"/>
            <a:headEnd/>
            <a:tailEnd/>
          </a:ln>
        </p:spPr>
        <p:txBody>
          <a:bodyPr/>
          <a:lstStyle/>
          <a:p>
            <a:pPr marL="342900" indent="-342900" algn="r">
              <a:buFontTx/>
              <a:buNone/>
            </a:pPr>
            <a:r>
              <a:rPr lang="en-US" sz="2000" b="1" dirty="0">
                <a:latin typeface="Bradley Hand ITC" pitchFamily="66" charset="0"/>
              </a:rPr>
              <a:t>DECISIONS</a:t>
            </a:r>
            <a:endParaRPr lang="en-GB" sz="2000" dirty="0"/>
          </a:p>
        </p:txBody>
      </p:sp>
      <p:sp>
        <p:nvSpPr>
          <p:cNvPr id="9222" name="Arc 14"/>
          <p:cNvSpPr>
            <a:spLocks/>
          </p:cNvSpPr>
          <p:nvPr/>
        </p:nvSpPr>
        <p:spPr bwMode="auto">
          <a:xfrm rot="1939772" flipH="1" flipV="1">
            <a:off x="5421313" y="1150938"/>
            <a:ext cx="1604962" cy="1533525"/>
          </a:xfrm>
          <a:custGeom>
            <a:avLst/>
            <a:gdLst>
              <a:gd name="T0" fmla="*/ 987690 w 17223"/>
              <a:gd name="T1" fmla="*/ 0 h 18821"/>
              <a:gd name="T2" fmla="*/ 1604962 w 17223"/>
              <a:gd name="T3" fmla="*/ 471440 h 18821"/>
              <a:gd name="T4" fmla="*/ 0 w 17223"/>
              <a:gd name="T5" fmla="*/ 1533525 h 18821"/>
              <a:gd name="T6" fmla="*/ 0 60000 65536"/>
              <a:gd name="T7" fmla="*/ 0 60000 65536"/>
              <a:gd name="T8" fmla="*/ 0 60000 65536"/>
              <a:gd name="T9" fmla="*/ 0 w 17223"/>
              <a:gd name="T10" fmla="*/ 0 h 18821"/>
              <a:gd name="T11" fmla="*/ 17223 w 17223"/>
              <a:gd name="T12" fmla="*/ 18821 h 18821"/>
            </a:gdLst>
            <a:ahLst/>
            <a:cxnLst>
              <a:cxn ang="T6">
                <a:pos x="T0" y="T1"/>
              </a:cxn>
              <a:cxn ang="T7">
                <a:pos x="T2" y="T3"/>
              </a:cxn>
              <a:cxn ang="T8">
                <a:pos x="T4" y="T5"/>
              </a:cxn>
            </a:cxnLst>
            <a:rect l="T9" t="T10" r="T11" b="T12"/>
            <a:pathLst>
              <a:path w="17223" h="18821" fill="none" extrusionOk="0">
                <a:moveTo>
                  <a:pt x="10598" y="0"/>
                </a:moveTo>
                <a:cubicBezTo>
                  <a:pt x="13180" y="1453"/>
                  <a:pt x="15435" y="3423"/>
                  <a:pt x="17223" y="5785"/>
                </a:cubicBezTo>
              </a:path>
              <a:path w="17223" h="18821" stroke="0" extrusionOk="0">
                <a:moveTo>
                  <a:pt x="10598" y="0"/>
                </a:moveTo>
                <a:cubicBezTo>
                  <a:pt x="13180" y="1453"/>
                  <a:pt x="15435" y="3423"/>
                  <a:pt x="17223" y="5785"/>
                </a:cubicBezTo>
                <a:lnTo>
                  <a:pt x="0" y="18821"/>
                </a:lnTo>
                <a:close/>
              </a:path>
            </a:pathLst>
          </a:custGeom>
          <a:noFill/>
          <a:ln w="38100">
            <a:solidFill>
              <a:srgbClr val="FF7C80"/>
            </a:solidFill>
            <a:round/>
            <a:headEnd/>
            <a:tailEnd type="triangle" w="lg" len="lg"/>
          </a:ln>
        </p:spPr>
        <p:txBody>
          <a:bodyPr/>
          <a:lstStyle/>
          <a:p>
            <a:endParaRPr lang="en-GB"/>
          </a:p>
        </p:txBody>
      </p:sp>
      <p:sp>
        <p:nvSpPr>
          <p:cNvPr id="9231" name="Arc 26"/>
          <p:cNvSpPr>
            <a:spLocks/>
          </p:cNvSpPr>
          <p:nvPr/>
        </p:nvSpPr>
        <p:spPr bwMode="auto">
          <a:xfrm rot="10536462" flipV="1">
            <a:off x="2495550" y="2851150"/>
            <a:ext cx="1930400" cy="1019175"/>
          </a:xfrm>
          <a:custGeom>
            <a:avLst/>
            <a:gdLst>
              <a:gd name="T0" fmla="*/ 1639406 w 20724"/>
              <a:gd name="T1" fmla="*/ 0 h 12522"/>
              <a:gd name="T2" fmla="*/ 1930400 w 20724"/>
              <a:gd name="T3" fmla="*/ 523668 h 12522"/>
              <a:gd name="T4" fmla="*/ 0 w 20724"/>
              <a:gd name="T5" fmla="*/ 1019175 h 12522"/>
              <a:gd name="T6" fmla="*/ 0 60000 65536"/>
              <a:gd name="T7" fmla="*/ 0 60000 65536"/>
              <a:gd name="T8" fmla="*/ 0 60000 65536"/>
              <a:gd name="T9" fmla="*/ 0 w 20724"/>
              <a:gd name="T10" fmla="*/ 0 h 12522"/>
              <a:gd name="T11" fmla="*/ 20724 w 20724"/>
              <a:gd name="T12" fmla="*/ 12522 h 12522"/>
            </a:gdLst>
            <a:ahLst/>
            <a:cxnLst>
              <a:cxn ang="T6">
                <a:pos x="T0" y="T1"/>
              </a:cxn>
              <a:cxn ang="T7">
                <a:pos x="T2" y="T3"/>
              </a:cxn>
              <a:cxn ang="T8">
                <a:pos x="T4" y="T5"/>
              </a:cxn>
            </a:cxnLst>
            <a:rect l="T9" t="T10" r="T11" b="T12"/>
            <a:pathLst>
              <a:path w="20724" h="12522" fill="none" extrusionOk="0">
                <a:moveTo>
                  <a:pt x="17599" y="0"/>
                </a:moveTo>
                <a:cubicBezTo>
                  <a:pt x="18991" y="1956"/>
                  <a:pt x="20047" y="4130"/>
                  <a:pt x="20724" y="6433"/>
                </a:cubicBezTo>
              </a:path>
              <a:path w="20724" h="12522" stroke="0" extrusionOk="0">
                <a:moveTo>
                  <a:pt x="17599" y="0"/>
                </a:moveTo>
                <a:cubicBezTo>
                  <a:pt x="18991" y="1956"/>
                  <a:pt x="20047" y="4130"/>
                  <a:pt x="20724" y="6433"/>
                </a:cubicBezTo>
                <a:lnTo>
                  <a:pt x="0" y="12522"/>
                </a:lnTo>
                <a:close/>
              </a:path>
            </a:pathLst>
          </a:custGeom>
          <a:noFill/>
          <a:ln w="38100">
            <a:solidFill>
              <a:srgbClr val="FF7C80"/>
            </a:solidFill>
            <a:round/>
            <a:headEnd/>
            <a:tailEnd type="triangle" w="lg" len="lg"/>
          </a:ln>
        </p:spPr>
        <p:txBody>
          <a:bodyPr/>
          <a:lstStyle/>
          <a:p>
            <a:endParaRPr lang="en-GB"/>
          </a:p>
        </p:txBody>
      </p:sp>
      <p:sp>
        <p:nvSpPr>
          <p:cNvPr id="9232" name="Arc 27"/>
          <p:cNvSpPr>
            <a:spLocks/>
          </p:cNvSpPr>
          <p:nvPr/>
        </p:nvSpPr>
        <p:spPr bwMode="auto">
          <a:xfrm rot="7058697" flipV="1">
            <a:off x="2339181" y="3415507"/>
            <a:ext cx="1685925" cy="1579562"/>
          </a:xfrm>
          <a:custGeom>
            <a:avLst/>
            <a:gdLst>
              <a:gd name="T0" fmla="*/ 1000268 w 19029"/>
              <a:gd name="T1" fmla="*/ 0 h 18414"/>
              <a:gd name="T2" fmla="*/ 1685925 w 19029"/>
              <a:gd name="T3" fmla="*/ 702800 h 18414"/>
              <a:gd name="T4" fmla="*/ 0 w 19029"/>
              <a:gd name="T5" fmla="*/ 1579562 h 18414"/>
              <a:gd name="T6" fmla="*/ 0 60000 65536"/>
              <a:gd name="T7" fmla="*/ 0 60000 65536"/>
              <a:gd name="T8" fmla="*/ 0 60000 65536"/>
              <a:gd name="T9" fmla="*/ 0 w 19029"/>
              <a:gd name="T10" fmla="*/ 0 h 18414"/>
              <a:gd name="T11" fmla="*/ 19029 w 19029"/>
              <a:gd name="T12" fmla="*/ 18414 h 18414"/>
            </a:gdLst>
            <a:ahLst/>
            <a:cxnLst>
              <a:cxn ang="T6">
                <a:pos x="T0" y="T1"/>
              </a:cxn>
              <a:cxn ang="T7">
                <a:pos x="T2" y="T3"/>
              </a:cxn>
              <a:cxn ang="T8">
                <a:pos x="T4" y="T5"/>
              </a:cxn>
            </a:cxnLst>
            <a:rect l="T9" t="T10" r="T11" b="T12"/>
            <a:pathLst>
              <a:path w="19029" h="18414" fill="none" extrusionOk="0">
                <a:moveTo>
                  <a:pt x="11290" y="-1"/>
                </a:moveTo>
                <a:cubicBezTo>
                  <a:pt x="14549" y="1997"/>
                  <a:pt x="17219" y="4825"/>
                  <a:pt x="19028" y="8193"/>
                </a:cubicBezTo>
              </a:path>
              <a:path w="19029" h="18414" stroke="0" extrusionOk="0">
                <a:moveTo>
                  <a:pt x="11290" y="-1"/>
                </a:moveTo>
                <a:cubicBezTo>
                  <a:pt x="14549" y="1997"/>
                  <a:pt x="17219" y="4825"/>
                  <a:pt x="19028" y="8193"/>
                </a:cubicBezTo>
                <a:lnTo>
                  <a:pt x="0" y="18414"/>
                </a:lnTo>
                <a:close/>
              </a:path>
            </a:pathLst>
          </a:custGeom>
          <a:noFill/>
          <a:ln w="38100">
            <a:solidFill>
              <a:srgbClr val="FF7C80"/>
            </a:solidFill>
            <a:round/>
            <a:headEnd/>
            <a:tailEnd type="triangle" w="lg" len="lg"/>
          </a:ln>
        </p:spPr>
        <p:txBody>
          <a:bodyPr/>
          <a:lstStyle/>
          <a:p>
            <a:endParaRPr lang="en-GB"/>
          </a:p>
        </p:txBody>
      </p:sp>
      <p:sp>
        <p:nvSpPr>
          <p:cNvPr id="9233" name="Text Box 28"/>
          <p:cNvSpPr txBox="1">
            <a:spLocks noChangeArrowheads="1"/>
          </p:cNvSpPr>
          <p:nvPr/>
        </p:nvSpPr>
        <p:spPr bwMode="auto">
          <a:xfrm>
            <a:off x="1590675" y="3382963"/>
            <a:ext cx="1149350" cy="630237"/>
          </a:xfrm>
          <a:prstGeom prst="rect">
            <a:avLst/>
          </a:prstGeom>
          <a:noFill/>
          <a:ln w="9525">
            <a:noFill/>
            <a:miter lim="800000"/>
            <a:headEnd/>
            <a:tailEnd/>
          </a:ln>
        </p:spPr>
        <p:txBody>
          <a:bodyPr/>
          <a:lstStyle/>
          <a:p>
            <a:pPr algn="r">
              <a:buFontTx/>
              <a:buNone/>
            </a:pPr>
            <a:r>
              <a:rPr lang="en-US" sz="1800" b="1" i="1" dirty="0">
                <a:latin typeface="Bradley Hand ITC" pitchFamily="66" charset="0"/>
              </a:rPr>
              <a:t>problem focus</a:t>
            </a:r>
            <a:endParaRPr lang="en-GB" sz="1800" b="1" i="1" dirty="0">
              <a:latin typeface="Bradley Hand ITC" pitchFamily="66" charset="0"/>
            </a:endParaRPr>
          </a:p>
        </p:txBody>
      </p:sp>
      <p:sp>
        <p:nvSpPr>
          <p:cNvPr id="9234" name="Arc 29"/>
          <p:cNvSpPr>
            <a:spLocks/>
          </p:cNvSpPr>
          <p:nvPr/>
        </p:nvSpPr>
        <p:spPr bwMode="auto">
          <a:xfrm rot="5693474" flipV="1">
            <a:off x="2773362" y="4157663"/>
            <a:ext cx="1757363" cy="1074738"/>
          </a:xfrm>
          <a:custGeom>
            <a:avLst/>
            <a:gdLst>
              <a:gd name="T0" fmla="*/ 1557538 w 19858"/>
              <a:gd name="T1" fmla="*/ 0 h 12522"/>
              <a:gd name="T2" fmla="*/ 1757363 w 19858"/>
              <a:gd name="T3" fmla="*/ 345458 h 12522"/>
              <a:gd name="T4" fmla="*/ 0 w 19858"/>
              <a:gd name="T5" fmla="*/ 1074738 h 12522"/>
              <a:gd name="T6" fmla="*/ 0 60000 65536"/>
              <a:gd name="T7" fmla="*/ 0 60000 65536"/>
              <a:gd name="T8" fmla="*/ 0 60000 65536"/>
              <a:gd name="T9" fmla="*/ 0 w 19858"/>
              <a:gd name="T10" fmla="*/ 0 h 12522"/>
              <a:gd name="T11" fmla="*/ 19858 w 19858"/>
              <a:gd name="T12" fmla="*/ 12522 h 12522"/>
            </a:gdLst>
            <a:ahLst/>
            <a:cxnLst>
              <a:cxn ang="T6">
                <a:pos x="T0" y="T1"/>
              </a:cxn>
              <a:cxn ang="T7">
                <a:pos x="T2" y="T3"/>
              </a:cxn>
              <a:cxn ang="T8">
                <a:pos x="T4" y="T5"/>
              </a:cxn>
            </a:cxnLst>
            <a:rect l="T9" t="T10" r="T11" b="T12"/>
            <a:pathLst>
              <a:path w="19858" h="12522" fill="none" extrusionOk="0">
                <a:moveTo>
                  <a:pt x="17599" y="0"/>
                </a:moveTo>
                <a:cubicBezTo>
                  <a:pt x="18494" y="1257"/>
                  <a:pt x="19251" y="2606"/>
                  <a:pt x="19858" y="4024"/>
                </a:cubicBezTo>
              </a:path>
              <a:path w="19858" h="12522" stroke="0" extrusionOk="0">
                <a:moveTo>
                  <a:pt x="17599" y="0"/>
                </a:moveTo>
                <a:cubicBezTo>
                  <a:pt x="18494" y="1257"/>
                  <a:pt x="19251" y="2606"/>
                  <a:pt x="19858" y="4024"/>
                </a:cubicBezTo>
                <a:lnTo>
                  <a:pt x="0" y="12522"/>
                </a:lnTo>
                <a:close/>
              </a:path>
            </a:pathLst>
          </a:custGeom>
          <a:noFill/>
          <a:ln w="38100">
            <a:solidFill>
              <a:srgbClr val="FF7C80"/>
            </a:solidFill>
            <a:round/>
            <a:headEnd/>
            <a:tailEnd type="triangle" w="lg" len="lg"/>
          </a:ln>
        </p:spPr>
        <p:txBody>
          <a:bodyPr/>
          <a:lstStyle/>
          <a:p>
            <a:endParaRPr lang="en-GB"/>
          </a:p>
        </p:txBody>
      </p:sp>
      <p:sp>
        <p:nvSpPr>
          <p:cNvPr id="9235" name="Text Box 30"/>
          <p:cNvSpPr txBox="1">
            <a:spLocks noChangeArrowheads="1"/>
          </p:cNvSpPr>
          <p:nvPr/>
        </p:nvSpPr>
        <p:spPr bwMode="auto">
          <a:xfrm>
            <a:off x="2987824" y="5517232"/>
            <a:ext cx="2093912" cy="633412"/>
          </a:xfrm>
          <a:prstGeom prst="rect">
            <a:avLst/>
          </a:prstGeom>
          <a:noFill/>
          <a:ln w="9525">
            <a:noFill/>
            <a:miter lim="800000"/>
            <a:headEnd/>
            <a:tailEnd/>
          </a:ln>
        </p:spPr>
        <p:txBody>
          <a:bodyPr/>
          <a:lstStyle/>
          <a:p>
            <a:pPr marL="342900" indent="-342900" algn="ctr">
              <a:buFontTx/>
              <a:buNone/>
            </a:pPr>
            <a:r>
              <a:rPr lang="en-US" sz="1800" b="1" i="1" dirty="0">
                <a:latin typeface="Bradley Hand ITC" pitchFamily="66" charset="0"/>
              </a:rPr>
              <a:t>range of possible strategies</a:t>
            </a:r>
            <a:endParaRPr lang="en-GB" sz="1800" b="1" i="1" dirty="0">
              <a:latin typeface="Bradley Hand ITC" pitchFamily="66" charset="0"/>
            </a:endParaRPr>
          </a:p>
        </p:txBody>
      </p:sp>
      <p:sp>
        <p:nvSpPr>
          <p:cNvPr id="9236" name="Text Box 31"/>
          <p:cNvSpPr txBox="1">
            <a:spLocks noChangeArrowheads="1"/>
          </p:cNvSpPr>
          <p:nvPr/>
        </p:nvSpPr>
        <p:spPr bwMode="auto">
          <a:xfrm>
            <a:off x="5965825" y="3948113"/>
            <a:ext cx="1568450" cy="604837"/>
          </a:xfrm>
          <a:prstGeom prst="rect">
            <a:avLst/>
          </a:prstGeom>
          <a:noFill/>
          <a:ln w="9525">
            <a:noFill/>
            <a:miter lim="800000"/>
            <a:headEnd/>
            <a:tailEnd/>
          </a:ln>
        </p:spPr>
        <p:txBody>
          <a:bodyPr/>
          <a:lstStyle/>
          <a:p>
            <a:pPr algn="r">
              <a:buFontTx/>
              <a:buNone/>
            </a:pPr>
            <a:r>
              <a:rPr lang="en-US" sz="1800" b="1" i="1" dirty="0">
                <a:latin typeface="Bradley Hand ITC" pitchFamily="66" charset="0"/>
              </a:rPr>
              <a:t>preferences &amp; </a:t>
            </a:r>
            <a:r>
              <a:rPr lang="en-US" b="1" i="1" dirty="0" smtClean="0">
                <a:latin typeface="Bradley Hand ITC" pitchFamily="66" charset="0"/>
              </a:rPr>
              <a:t>perplexi</a:t>
            </a:r>
            <a:r>
              <a:rPr lang="en-US" sz="1800" b="1" i="1" dirty="0" smtClean="0">
                <a:latin typeface="Bradley Hand ITC" pitchFamily="66" charset="0"/>
              </a:rPr>
              <a:t>ties</a:t>
            </a:r>
            <a:endParaRPr lang="en-GB" sz="1800" b="1" i="1" dirty="0">
              <a:latin typeface="Bradley Hand ITC" pitchFamily="66" charset="0"/>
            </a:endParaRPr>
          </a:p>
        </p:txBody>
      </p:sp>
      <p:sp>
        <p:nvSpPr>
          <p:cNvPr id="9239" name="Arc 35"/>
          <p:cNvSpPr>
            <a:spLocks/>
          </p:cNvSpPr>
          <p:nvPr/>
        </p:nvSpPr>
        <p:spPr bwMode="auto">
          <a:xfrm rot="21453999" flipV="1">
            <a:off x="4448769" y="4116649"/>
            <a:ext cx="1885950" cy="1019175"/>
          </a:xfrm>
          <a:custGeom>
            <a:avLst/>
            <a:gdLst>
              <a:gd name="T0" fmla="*/ 1641173 w 20225"/>
              <a:gd name="T1" fmla="*/ 0 h 12522"/>
              <a:gd name="T2" fmla="*/ 1885950 w 20225"/>
              <a:gd name="T3" fmla="*/ 401989 h 12522"/>
              <a:gd name="T4" fmla="*/ 0 w 20225"/>
              <a:gd name="T5" fmla="*/ 1019175 h 12522"/>
              <a:gd name="T6" fmla="*/ 0 60000 65536"/>
              <a:gd name="T7" fmla="*/ 0 60000 65536"/>
              <a:gd name="T8" fmla="*/ 0 60000 65536"/>
              <a:gd name="T9" fmla="*/ 0 w 20225"/>
              <a:gd name="T10" fmla="*/ 0 h 12522"/>
              <a:gd name="T11" fmla="*/ 20225 w 20225"/>
              <a:gd name="T12" fmla="*/ 12522 h 12522"/>
            </a:gdLst>
            <a:ahLst/>
            <a:cxnLst>
              <a:cxn ang="T6">
                <a:pos x="T0" y="T1"/>
              </a:cxn>
              <a:cxn ang="T7">
                <a:pos x="T2" y="T3"/>
              </a:cxn>
              <a:cxn ang="T8">
                <a:pos x="T4" y="T5"/>
              </a:cxn>
            </a:cxnLst>
            <a:rect l="T9" t="T10" r="T11" b="T12"/>
            <a:pathLst>
              <a:path w="20225" h="12522" fill="none" extrusionOk="0">
                <a:moveTo>
                  <a:pt x="17599" y="0"/>
                </a:moveTo>
                <a:cubicBezTo>
                  <a:pt x="18685" y="1525"/>
                  <a:pt x="19567" y="3185"/>
                  <a:pt x="20225" y="4938"/>
                </a:cubicBezTo>
              </a:path>
              <a:path w="20225" h="12522" stroke="0" extrusionOk="0">
                <a:moveTo>
                  <a:pt x="17599" y="0"/>
                </a:moveTo>
                <a:cubicBezTo>
                  <a:pt x="18685" y="1525"/>
                  <a:pt x="19567" y="3185"/>
                  <a:pt x="20225" y="4938"/>
                </a:cubicBezTo>
                <a:lnTo>
                  <a:pt x="0" y="12522"/>
                </a:lnTo>
                <a:close/>
              </a:path>
            </a:pathLst>
          </a:custGeom>
          <a:noFill/>
          <a:ln w="38100">
            <a:solidFill>
              <a:srgbClr val="FF7C80"/>
            </a:solidFill>
            <a:round/>
            <a:headEnd/>
            <a:tailEnd type="triangle" w="lg" len="lg"/>
          </a:ln>
        </p:spPr>
        <p:txBody>
          <a:bodyPr/>
          <a:lstStyle/>
          <a:p>
            <a:endParaRPr lang="en-GB"/>
          </a:p>
        </p:txBody>
      </p:sp>
      <p:grpSp>
        <p:nvGrpSpPr>
          <p:cNvPr id="81" name="Group 80"/>
          <p:cNvGrpSpPr/>
          <p:nvPr/>
        </p:nvGrpSpPr>
        <p:grpSpPr>
          <a:xfrm>
            <a:off x="3719878" y="2247900"/>
            <a:ext cx="1931988" cy="3381965"/>
            <a:chOff x="3719878" y="2247900"/>
            <a:chExt cx="1931988" cy="3381965"/>
          </a:xfrm>
        </p:grpSpPr>
        <p:sp>
          <p:nvSpPr>
            <p:cNvPr id="9238" name="Arc 33"/>
            <p:cNvSpPr>
              <a:spLocks/>
            </p:cNvSpPr>
            <p:nvPr/>
          </p:nvSpPr>
          <p:spPr bwMode="auto">
            <a:xfrm rot="1830447" flipV="1">
              <a:off x="3719878" y="4488452"/>
              <a:ext cx="1931988" cy="1141413"/>
            </a:xfrm>
            <a:custGeom>
              <a:avLst/>
              <a:gdLst>
                <a:gd name="T0" fmla="*/ 1532520 w 20724"/>
                <a:gd name="T1" fmla="*/ 0 h 14012"/>
                <a:gd name="T2" fmla="*/ 1931988 w 20724"/>
                <a:gd name="T3" fmla="*/ 645486 h 14012"/>
                <a:gd name="T4" fmla="*/ 0 w 20724"/>
                <a:gd name="T5" fmla="*/ 1141413 h 14012"/>
                <a:gd name="T6" fmla="*/ 0 60000 65536"/>
                <a:gd name="T7" fmla="*/ 0 60000 65536"/>
                <a:gd name="T8" fmla="*/ 0 60000 65536"/>
                <a:gd name="T9" fmla="*/ 0 w 20724"/>
                <a:gd name="T10" fmla="*/ 0 h 14012"/>
                <a:gd name="T11" fmla="*/ 20724 w 20724"/>
                <a:gd name="T12" fmla="*/ 14012 h 14012"/>
              </a:gdLst>
              <a:ahLst/>
              <a:cxnLst>
                <a:cxn ang="T6">
                  <a:pos x="T0" y="T1"/>
                </a:cxn>
                <a:cxn ang="T7">
                  <a:pos x="T2" y="T3"/>
                </a:cxn>
                <a:cxn ang="T8">
                  <a:pos x="T4" y="T5"/>
                </a:cxn>
              </a:cxnLst>
              <a:rect l="T9" t="T10" r="T11" b="T12"/>
              <a:pathLst>
                <a:path w="20724" h="14012" fill="none" extrusionOk="0">
                  <a:moveTo>
                    <a:pt x="16438" y="0"/>
                  </a:moveTo>
                  <a:cubicBezTo>
                    <a:pt x="18408" y="2310"/>
                    <a:pt x="19868" y="5010"/>
                    <a:pt x="20724" y="7923"/>
                  </a:cubicBezTo>
                </a:path>
                <a:path w="20724" h="14012" stroke="0" extrusionOk="0">
                  <a:moveTo>
                    <a:pt x="16438" y="0"/>
                  </a:moveTo>
                  <a:cubicBezTo>
                    <a:pt x="18408" y="2310"/>
                    <a:pt x="19868" y="5010"/>
                    <a:pt x="20724" y="7923"/>
                  </a:cubicBezTo>
                  <a:lnTo>
                    <a:pt x="0" y="14012"/>
                  </a:lnTo>
                  <a:close/>
                </a:path>
              </a:pathLst>
            </a:custGeom>
            <a:noFill/>
            <a:ln w="38100">
              <a:solidFill>
                <a:srgbClr val="FF7C80"/>
              </a:solidFill>
              <a:round/>
              <a:headEnd/>
              <a:tailEnd type="triangle" w="lg" len="lg"/>
            </a:ln>
          </p:spPr>
          <p:txBody>
            <a:bodyPr/>
            <a:lstStyle/>
            <a:p>
              <a:endParaRPr lang="en-GB"/>
            </a:p>
          </p:txBody>
        </p:sp>
        <p:sp>
          <p:nvSpPr>
            <p:cNvPr id="9240" name="Arc 36"/>
            <p:cNvSpPr>
              <a:spLocks/>
            </p:cNvSpPr>
            <p:nvPr/>
          </p:nvSpPr>
          <p:spPr bwMode="auto">
            <a:xfrm rot="15988711" flipV="1">
              <a:off x="4117975" y="2606675"/>
              <a:ext cx="1790700" cy="1073150"/>
            </a:xfrm>
            <a:custGeom>
              <a:avLst/>
              <a:gdLst>
                <a:gd name="T0" fmla="*/ 1558285 w 20225"/>
                <a:gd name="T1" fmla="*/ 0 h 12522"/>
                <a:gd name="T2" fmla="*/ 1790700 w 20225"/>
                <a:gd name="T3" fmla="*/ 423278 h 12522"/>
                <a:gd name="T4" fmla="*/ 0 w 20225"/>
                <a:gd name="T5" fmla="*/ 1073150 h 12522"/>
                <a:gd name="T6" fmla="*/ 0 60000 65536"/>
                <a:gd name="T7" fmla="*/ 0 60000 65536"/>
                <a:gd name="T8" fmla="*/ 0 60000 65536"/>
                <a:gd name="T9" fmla="*/ 0 w 20225"/>
                <a:gd name="T10" fmla="*/ 0 h 12522"/>
                <a:gd name="T11" fmla="*/ 20225 w 20225"/>
                <a:gd name="T12" fmla="*/ 12522 h 12522"/>
              </a:gdLst>
              <a:ahLst/>
              <a:cxnLst>
                <a:cxn ang="T6">
                  <a:pos x="T0" y="T1"/>
                </a:cxn>
                <a:cxn ang="T7">
                  <a:pos x="T2" y="T3"/>
                </a:cxn>
                <a:cxn ang="T8">
                  <a:pos x="T4" y="T5"/>
                </a:cxn>
              </a:cxnLst>
              <a:rect l="T9" t="T10" r="T11" b="T12"/>
              <a:pathLst>
                <a:path w="20225" h="12522" fill="none" extrusionOk="0">
                  <a:moveTo>
                    <a:pt x="17599" y="0"/>
                  </a:moveTo>
                  <a:cubicBezTo>
                    <a:pt x="18685" y="1525"/>
                    <a:pt x="19567" y="3185"/>
                    <a:pt x="20225" y="4938"/>
                  </a:cubicBezTo>
                </a:path>
                <a:path w="20225" h="12522" stroke="0" extrusionOk="0">
                  <a:moveTo>
                    <a:pt x="17599" y="0"/>
                  </a:moveTo>
                  <a:cubicBezTo>
                    <a:pt x="18685" y="1525"/>
                    <a:pt x="19567" y="3185"/>
                    <a:pt x="20225" y="4938"/>
                  </a:cubicBezTo>
                  <a:lnTo>
                    <a:pt x="0" y="12522"/>
                  </a:lnTo>
                  <a:close/>
                </a:path>
              </a:pathLst>
            </a:custGeom>
            <a:noFill/>
            <a:ln w="38100">
              <a:solidFill>
                <a:srgbClr val="FF7C80"/>
              </a:solidFill>
              <a:round/>
              <a:headEnd/>
              <a:tailEnd type="triangle" w="lg" len="lg"/>
            </a:ln>
          </p:spPr>
          <p:txBody>
            <a:bodyPr/>
            <a:lstStyle/>
            <a:p>
              <a:endParaRPr lang="en-GB"/>
            </a:p>
          </p:txBody>
        </p:sp>
      </p:grpSp>
      <p:sp>
        <p:nvSpPr>
          <p:cNvPr id="9241" name="Arc 37"/>
          <p:cNvSpPr>
            <a:spLocks/>
          </p:cNvSpPr>
          <p:nvPr/>
        </p:nvSpPr>
        <p:spPr bwMode="auto">
          <a:xfrm rot="18020691" flipV="1">
            <a:off x="4724400" y="2965450"/>
            <a:ext cx="1684338" cy="1531938"/>
          </a:xfrm>
          <a:custGeom>
            <a:avLst/>
            <a:gdLst>
              <a:gd name="T0" fmla="*/ 1075006 w 19029"/>
              <a:gd name="T1" fmla="*/ 0 h 17862"/>
              <a:gd name="T2" fmla="*/ 1684338 w 19029"/>
              <a:gd name="T3" fmla="*/ 655332 h 17862"/>
              <a:gd name="T4" fmla="*/ 0 w 19029"/>
              <a:gd name="T5" fmla="*/ 1531938 h 17862"/>
              <a:gd name="T6" fmla="*/ 0 60000 65536"/>
              <a:gd name="T7" fmla="*/ 0 60000 65536"/>
              <a:gd name="T8" fmla="*/ 0 60000 65536"/>
              <a:gd name="T9" fmla="*/ 0 w 19029"/>
              <a:gd name="T10" fmla="*/ 0 h 17862"/>
              <a:gd name="T11" fmla="*/ 19029 w 19029"/>
              <a:gd name="T12" fmla="*/ 17862 h 17862"/>
            </a:gdLst>
            <a:ahLst/>
            <a:cxnLst>
              <a:cxn ang="T6">
                <a:pos x="T0" y="T1"/>
              </a:cxn>
              <a:cxn ang="T7">
                <a:pos x="T2" y="T3"/>
              </a:cxn>
              <a:cxn ang="T8">
                <a:pos x="T4" y="T5"/>
              </a:cxn>
            </a:cxnLst>
            <a:rect l="T9" t="T10" r="T11" b="T12"/>
            <a:pathLst>
              <a:path w="19029" h="17862" fill="none" extrusionOk="0">
                <a:moveTo>
                  <a:pt x="12145" y="-1"/>
                </a:moveTo>
                <a:cubicBezTo>
                  <a:pt x="15021" y="1955"/>
                  <a:pt x="17382" y="4576"/>
                  <a:pt x="19028" y="7641"/>
                </a:cubicBezTo>
              </a:path>
              <a:path w="19029" h="17862" stroke="0" extrusionOk="0">
                <a:moveTo>
                  <a:pt x="12145" y="-1"/>
                </a:moveTo>
                <a:cubicBezTo>
                  <a:pt x="15021" y="1955"/>
                  <a:pt x="17382" y="4576"/>
                  <a:pt x="19028" y="7641"/>
                </a:cubicBezTo>
                <a:lnTo>
                  <a:pt x="0" y="17862"/>
                </a:lnTo>
                <a:close/>
              </a:path>
            </a:pathLst>
          </a:custGeom>
          <a:noFill/>
          <a:ln w="38100">
            <a:solidFill>
              <a:srgbClr val="FF7C80"/>
            </a:solidFill>
            <a:round/>
            <a:headEnd/>
            <a:tailEnd type="triangle" w="lg" len="lg"/>
          </a:ln>
        </p:spPr>
        <p:txBody>
          <a:bodyPr/>
          <a:lstStyle/>
          <a:p>
            <a:endParaRPr lang="en-GB"/>
          </a:p>
        </p:txBody>
      </p:sp>
      <p:sp>
        <p:nvSpPr>
          <p:cNvPr id="9242" name="Arc 38"/>
          <p:cNvSpPr>
            <a:spLocks/>
          </p:cNvSpPr>
          <p:nvPr/>
        </p:nvSpPr>
        <p:spPr bwMode="auto">
          <a:xfrm rot="2693709" flipH="1" flipV="1">
            <a:off x="5646738" y="1325563"/>
            <a:ext cx="1604962" cy="1549400"/>
          </a:xfrm>
          <a:custGeom>
            <a:avLst/>
            <a:gdLst>
              <a:gd name="T0" fmla="*/ 953118 w 17223"/>
              <a:gd name="T1" fmla="*/ 0 h 19025"/>
              <a:gd name="T2" fmla="*/ 1604962 w 17223"/>
              <a:gd name="T3" fmla="*/ 487827 h 19025"/>
              <a:gd name="T4" fmla="*/ 0 w 17223"/>
              <a:gd name="T5" fmla="*/ 1549400 h 19025"/>
              <a:gd name="T6" fmla="*/ 0 60000 65536"/>
              <a:gd name="T7" fmla="*/ 0 60000 65536"/>
              <a:gd name="T8" fmla="*/ 0 60000 65536"/>
              <a:gd name="T9" fmla="*/ 0 w 17223"/>
              <a:gd name="T10" fmla="*/ 0 h 19025"/>
              <a:gd name="T11" fmla="*/ 17223 w 17223"/>
              <a:gd name="T12" fmla="*/ 19025 h 19025"/>
            </a:gdLst>
            <a:ahLst/>
            <a:cxnLst>
              <a:cxn ang="T6">
                <a:pos x="T0" y="T1"/>
              </a:cxn>
              <a:cxn ang="T7">
                <a:pos x="T2" y="T3"/>
              </a:cxn>
              <a:cxn ang="T8">
                <a:pos x="T4" y="T5"/>
              </a:cxn>
            </a:cxnLst>
            <a:rect l="T9" t="T10" r="T11" b="T12"/>
            <a:pathLst>
              <a:path w="17223" h="19025" fill="none" extrusionOk="0">
                <a:moveTo>
                  <a:pt x="10227" y="0"/>
                </a:moveTo>
                <a:cubicBezTo>
                  <a:pt x="12963" y="1470"/>
                  <a:pt x="15349" y="3513"/>
                  <a:pt x="17223" y="5989"/>
                </a:cubicBezTo>
              </a:path>
              <a:path w="17223" h="19025" stroke="0" extrusionOk="0">
                <a:moveTo>
                  <a:pt x="10227" y="0"/>
                </a:moveTo>
                <a:cubicBezTo>
                  <a:pt x="12963" y="1470"/>
                  <a:pt x="15349" y="3513"/>
                  <a:pt x="17223" y="5989"/>
                </a:cubicBezTo>
                <a:lnTo>
                  <a:pt x="0" y="19025"/>
                </a:lnTo>
                <a:close/>
              </a:path>
            </a:pathLst>
          </a:custGeom>
          <a:noFill/>
          <a:ln w="38100">
            <a:solidFill>
              <a:srgbClr val="FF7C80"/>
            </a:solidFill>
            <a:round/>
            <a:headEnd/>
            <a:tailEnd type="triangle" w="lg" len="lg"/>
          </a:ln>
        </p:spPr>
        <p:txBody>
          <a:bodyPr/>
          <a:lstStyle/>
          <a:p>
            <a:endParaRPr lang="en-GB"/>
          </a:p>
        </p:txBody>
      </p:sp>
      <p:sp>
        <p:nvSpPr>
          <p:cNvPr id="9243" name="Text Box 40"/>
          <p:cNvSpPr txBox="1">
            <a:spLocks noChangeArrowheads="1"/>
          </p:cNvSpPr>
          <p:nvPr/>
        </p:nvSpPr>
        <p:spPr bwMode="auto">
          <a:xfrm>
            <a:off x="1876425" y="1439863"/>
            <a:ext cx="1747838" cy="331787"/>
          </a:xfrm>
          <a:prstGeom prst="rect">
            <a:avLst/>
          </a:prstGeom>
          <a:solidFill>
            <a:srgbClr val="FFFFFF"/>
          </a:solidFill>
          <a:ln w="9525">
            <a:noFill/>
            <a:miter lim="800000"/>
            <a:headEnd/>
            <a:tailEnd/>
          </a:ln>
        </p:spPr>
        <p:txBody>
          <a:bodyPr/>
          <a:lstStyle/>
          <a:p>
            <a:pPr marL="342900" indent="-342900" algn="ctr">
              <a:buFontTx/>
              <a:buNone/>
            </a:pPr>
            <a:r>
              <a:rPr lang="en-US" sz="2000" b="1" dirty="0">
                <a:latin typeface="Bradley Hand ITC" pitchFamily="66" charset="0"/>
              </a:rPr>
              <a:t>ISSUES</a:t>
            </a:r>
            <a:endParaRPr lang="en-GB" sz="2000" b="1" dirty="0"/>
          </a:p>
        </p:txBody>
      </p:sp>
      <p:sp>
        <p:nvSpPr>
          <p:cNvPr id="9244" name="Arc 41"/>
          <p:cNvSpPr>
            <a:spLocks/>
          </p:cNvSpPr>
          <p:nvPr/>
        </p:nvSpPr>
        <p:spPr bwMode="auto">
          <a:xfrm rot="-8609969" flipH="1" flipV="1">
            <a:off x="1497644" y="2096020"/>
            <a:ext cx="1604963" cy="1571625"/>
          </a:xfrm>
          <a:custGeom>
            <a:avLst/>
            <a:gdLst>
              <a:gd name="T0" fmla="*/ 903543 w 17223"/>
              <a:gd name="T1" fmla="*/ 0 h 19302"/>
              <a:gd name="T2" fmla="*/ 1604963 w 17223"/>
              <a:gd name="T3" fmla="*/ 510277 h 19302"/>
              <a:gd name="T4" fmla="*/ 0 w 17223"/>
              <a:gd name="T5" fmla="*/ 1571625 h 19302"/>
              <a:gd name="T6" fmla="*/ 0 60000 65536"/>
              <a:gd name="T7" fmla="*/ 0 60000 65536"/>
              <a:gd name="T8" fmla="*/ 0 60000 65536"/>
              <a:gd name="T9" fmla="*/ 0 w 17223"/>
              <a:gd name="T10" fmla="*/ 0 h 19302"/>
              <a:gd name="T11" fmla="*/ 17223 w 17223"/>
              <a:gd name="T12" fmla="*/ 19302 h 19302"/>
            </a:gdLst>
            <a:ahLst/>
            <a:cxnLst>
              <a:cxn ang="T6">
                <a:pos x="T0" y="T1"/>
              </a:cxn>
              <a:cxn ang="T7">
                <a:pos x="T2" y="T3"/>
              </a:cxn>
              <a:cxn ang="T8">
                <a:pos x="T4" y="T5"/>
              </a:cxn>
            </a:cxnLst>
            <a:rect l="T9" t="T10" r="T11" b="T12"/>
            <a:pathLst>
              <a:path w="17223" h="19302" fill="none" extrusionOk="0">
                <a:moveTo>
                  <a:pt x="9695" y="0"/>
                </a:moveTo>
                <a:cubicBezTo>
                  <a:pt x="12651" y="1485"/>
                  <a:pt x="15227" y="3629"/>
                  <a:pt x="17223" y="6266"/>
                </a:cubicBezTo>
              </a:path>
              <a:path w="17223" h="19302" stroke="0" extrusionOk="0">
                <a:moveTo>
                  <a:pt x="9695" y="0"/>
                </a:moveTo>
                <a:cubicBezTo>
                  <a:pt x="12651" y="1485"/>
                  <a:pt x="15227" y="3629"/>
                  <a:pt x="17223" y="6266"/>
                </a:cubicBezTo>
                <a:lnTo>
                  <a:pt x="0" y="19302"/>
                </a:lnTo>
                <a:close/>
              </a:path>
            </a:pathLst>
          </a:custGeom>
          <a:noFill/>
          <a:ln w="38100">
            <a:solidFill>
              <a:srgbClr val="FF7C80"/>
            </a:solidFill>
            <a:round/>
            <a:headEnd/>
            <a:tailEnd type="triangle" w="lg" len="lg"/>
          </a:ln>
        </p:spPr>
        <p:txBody>
          <a:bodyPr/>
          <a:lstStyle/>
          <a:p>
            <a:endParaRPr lang="en-GB"/>
          </a:p>
        </p:txBody>
      </p:sp>
      <p:sp>
        <p:nvSpPr>
          <p:cNvPr id="9245" name="Arc 42"/>
          <p:cNvSpPr>
            <a:spLocks/>
          </p:cNvSpPr>
          <p:nvPr/>
        </p:nvSpPr>
        <p:spPr bwMode="auto">
          <a:xfrm rot="-8070679" flipH="1" flipV="1">
            <a:off x="1364456" y="1443832"/>
            <a:ext cx="1525587" cy="1517650"/>
          </a:xfrm>
          <a:custGeom>
            <a:avLst/>
            <a:gdLst>
              <a:gd name="T0" fmla="*/ 1097221 w 17223"/>
              <a:gd name="T1" fmla="*/ 0 h 17695"/>
              <a:gd name="T2" fmla="*/ 1525587 w 17223"/>
              <a:gd name="T3" fmla="*/ 399675 h 17695"/>
              <a:gd name="T4" fmla="*/ 0 w 17223"/>
              <a:gd name="T5" fmla="*/ 1517650 h 17695"/>
              <a:gd name="T6" fmla="*/ 0 60000 65536"/>
              <a:gd name="T7" fmla="*/ 0 60000 65536"/>
              <a:gd name="T8" fmla="*/ 0 60000 65536"/>
              <a:gd name="T9" fmla="*/ 0 w 17223"/>
              <a:gd name="T10" fmla="*/ 0 h 17695"/>
              <a:gd name="T11" fmla="*/ 17223 w 17223"/>
              <a:gd name="T12" fmla="*/ 17695 h 17695"/>
            </a:gdLst>
            <a:ahLst/>
            <a:cxnLst>
              <a:cxn ang="T6">
                <a:pos x="T0" y="T1"/>
              </a:cxn>
              <a:cxn ang="T7">
                <a:pos x="T2" y="T3"/>
              </a:cxn>
              <a:cxn ang="T8">
                <a:pos x="T4" y="T5"/>
              </a:cxn>
            </a:cxnLst>
            <a:rect l="T9" t="T10" r="T11" b="T12"/>
            <a:pathLst>
              <a:path w="17223" h="17695" fill="none" extrusionOk="0">
                <a:moveTo>
                  <a:pt x="12387" y="-1"/>
                </a:moveTo>
                <a:cubicBezTo>
                  <a:pt x="14232" y="1291"/>
                  <a:pt x="15864" y="2863"/>
                  <a:pt x="17223" y="4659"/>
                </a:cubicBezTo>
              </a:path>
              <a:path w="17223" h="17695" stroke="0" extrusionOk="0">
                <a:moveTo>
                  <a:pt x="12387" y="-1"/>
                </a:moveTo>
                <a:cubicBezTo>
                  <a:pt x="14232" y="1291"/>
                  <a:pt x="15864" y="2863"/>
                  <a:pt x="17223" y="4659"/>
                </a:cubicBezTo>
                <a:lnTo>
                  <a:pt x="0" y="17695"/>
                </a:lnTo>
                <a:close/>
              </a:path>
            </a:pathLst>
          </a:custGeom>
          <a:noFill/>
          <a:ln w="38100">
            <a:solidFill>
              <a:srgbClr val="FF7C80"/>
            </a:solidFill>
            <a:round/>
            <a:headEnd/>
            <a:tailEnd type="triangle" w="lg" len="lg"/>
          </a:ln>
        </p:spPr>
        <p:txBody>
          <a:bodyPr/>
          <a:lstStyle/>
          <a:p>
            <a:endParaRPr lang="en-GB"/>
          </a:p>
        </p:txBody>
      </p:sp>
      <p:sp>
        <p:nvSpPr>
          <p:cNvPr id="9246" name="Arc 43"/>
          <p:cNvSpPr>
            <a:spLocks/>
          </p:cNvSpPr>
          <p:nvPr/>
        </p:nvSpPr>
        <p:spPr bwMode="auto">
          <a:xfrm rot="-7787952" flipH="1" flipV="1">
            <a:off x="1577182" y="1339056"/>
            <a:ext cx="1484312" cy="1470025"/>
          </a:xfrm>
          <a:custGeom>
            <a:avLst/>
            <a:gdLst>
              <a:gd name="T0" fmla="*/ 1163222 w 16762"/>
              <a:gd name="T1" fmla="*/ 0 h 17146"/>
              <a:gd name="T2" fmla="*/ 1484312 w 16762"/>
              <a:gd name="T3" fmla="*/ 301961 h 17146"/>
              <a:gd name="T4" fmla="*/ 0 w 16762"/>
              <a:gd name="T5" fmla="*/ 1470025 h 17146"/>
              <a:gd name="T6" fmla="*/ 0 60000 65536"/>
              <a:gd name="T7" fmla="*/ 0 60000 65536"/>
              <a:gd name="T8" fmla="*/ 0 60000 65536"/>
              <a:gd name="T9" fmla="*/ 0 w 16762"/>
              <a:gd name="T10" fmla="*/ 0 h 17146"/>
              <a:gd name="T11" fmla="*/ 16762 w 16762"/>
              <a:gd name="T12" fmla="*/ 17146 h 17146"/>
            </a:gdLst>
            <a:ahLst/>
            <a:cxnLst>
              <a:cxn ang="T6">
                <a:pos x="T0" y="T1"/>
              </a:cxn>
              <a:cxn ang="T7">
                <a:pos x="T2" y="T3"/>
              </a:cxn>
              <a:cxn ang="T8">
                <a:pos x="T4" y="T5"/>
              </a:cxn>
            </a:cxnLst>
            <a:rect l="T9" t="T10" r="T11" b="T12"/>
            <a:pathLst>
              <a:path w="16762" h="17146" fill="none" extrusionOk="0">
                <a:moveTo>
                  <a:pt x="13136" y="-1"/>
                </a:moveTo>
                <a:cubicBezTo>
                  <a:pt x="14478" y="1027"/>
                  <a:pt x="15695" y="2210"/>
                  <a:pt x="16761" y="3522"/>
                </a:cubicBezTo>
              </a:path>
              <a:path w="16762" h="17146" stroke="0" extrusionOk="0">
                <a:moveTo>
                  <a:pt x="13136" y="-1"/>
                </a:moveTo>
                <a:cubicBezTo>
                  <a:pt x="14478" y="1027"/>
                  <a:pt x="15695" y="2210"/>
                  <a:pt x="16761" y="3522"/>
                </a:cubicBezTo>
                <a:lnTo>
                  <a:pt x="0" y="17146"/>
                </a:lnTo>
                <a:close/>
              </a:path>
            </a:pathLst>
          </a:custGeom>
          <a:noFill/>
          <a:ln w="38100">
            <a:solidFill>
              <a:srgbClr val="FF7C80"/>
            </a:solidFill>
            <a:round/>
            <a:headEnd/>
            <a:tailEnd type="triangle" w="lg" len="lg"/>
          </a:ln>
        </p:spPr>
        <p:txBody>
          <a:bodyPr/>
          <a:lstStyle/>
          <a:p>
            <a:endParaRPr lang="en-GB"/>
          </a:p>
        </p:txBody>
      </p:sp>
      <p:sp>
        <p:nvSpPr>
          <p:cNvPr id="9247" name="Arc 45"/>
          <p:cNvSpPr>
            <a:spLocks/>
          </p:cNvSpPr>
          <p:nvPr/>
        </p:nvSpPr>
        <p:spPr bwMode="auto">
          <a:xfrm rot="20947128" flipV="1">
            <a:off x="4097338" y="2838450"/>
            <a:ext cx="1930400" cy="1119188"/>
          </a:xfrm>
          <a:custGeom>
            <a:avLst/>
            <a:gdLst>
              <a:gd name="T0" fmla="*/ 1553151 w 20724"/>
              <a:gd name="T1" fmla="*/ 0 h 13731"/>
              <a:gd name="T2" fmla="*/ 1930400 w 20724"/>
              <a:gd name="T3" fmla="*/ 622967 h 13731"/>
              <a:gd name="T4" fmla="*/ 0 w 20724"/>
              <a:gd name="T5" fmla="*/ 1119188 h 13731"/>
              <a:gd name="T6" fmla="*/ 0 60000 65536"/>
              <a:gd name="T7" fmla="*/ 0 60000 65536"/>
              <a:gd name="T8" fmla="*/ 0 60000 65536"/>
              <a:gd name="T9" fmla="*/ 0 w 20724"/>
              <a:gd name="T10" fmla="*/ 0 h 13731"/>
              <a:gd name="T11" fmla="*/ 20724 w 20724"/>
              <a:gd name="T12" fmla="*/ 13731 h 13731"/>
            </a:gdLst>
            <a:ahLst/>
            <a:cxnLst>
              <a:cxn ang="T6">
                <a:pos x="T0" y="T1"/>
              </a:cxn>
              <a:cxn ang="T7">
                <a:pos x="T2" y="T3"/>
              </a:cxn>
              <a:cxn ang="T8">
                <a:pos x="T4" y="T5"/>
              </a:cxn>
            </a:cxnLst>
            <a:rect l="T9" t="T10" r="T11" b="T12"/>
            <a:pathLst>
              <a:path w="20724" h="13731" fill="none" extrusionOk="0">
                <a:moveTo>
                  <a:pt x="16673" y="0"/>
                </a:moveTo>
                <a:cubicBezTo>
                  <a:pt x="18525" y="2248"/>
                  <a:pt x="19903" y="4848"/>
                  <a:pt x="20724" y="7642"/>
                </a:cubicBezTo>
              </a:path>
              <a:path w="20724" h="13731" stroke="0" extrusionOk="0">
                <a:moveTo>
                  <a:pt x="16673" y="0"/>
                </a:moveTo>
                <a:cubicBezTo>
                  <a:pt x="18525" y="2248"/>
                  <a:pt x="19903" y="4848"/>
                  <a:pt x="20724" y="7642"/>
                </a:cubicBezTo>
                <a:lnTo>
                  <a:pt x="0" y="13731"/>
                </a:lnTo>
                <a:close/>
              </a:path>
            </a:pathLst>
          </a:custGeom>
          <a:noFill/>
          <a:ln w="38100">
            <a:solidFill>
              <a:srgbClr val="B2B2B2"/>
            </a:solidFill>
            <a:round/>
            <a:headEnd/>
            <a:tailEnd type="triangle" w="lg" len="lg"/>
          </a:ln>
        </p:spPr>
        <p:txBody>
          <a:bodyPr/>
          <a:lstStyle/>
          <a:p>
            <a:endParaRPr lang="en-GB"/>
          </a:p>
        </p:txBody>
      </p:sp>
      <p:sp>
        <p:nvSpPr>
          <p:cNvPr id="9248" name="Arc 47"/>
          <p:cNvSpPr>
            <a:spLocks/>
          </p:cNvSpPr>
          <p:nvPr/>
        </p:nvSpPr>
        <p:spPr bwMode="auto">
          <a:xfrm rot="18621423" flipV="1">
            <a:off x="2539206" y="2929732"/>
            <a:ext cx="1787525" cy="1204912"/>
          </a:xfrm>
          <a:custGeom>
            <a:avLst/>
            <a:gdLst>
              <a:gd name="T0" fmla="*/ 1450893 w 20194"/>
              <a:gd name="T1" fmla="*/ 0 h 14068"/>
              <a:gd name="T2" fmla="*/ 1787525 w 20194"/>
              <a:gd name="T3" fmla="*/ 548411 h 14068"/>
              <a:gd name="T4" fmla="*/ 0 w 20194"/>
              <a:gd name="T5" fmla="*/ 1204912 h 14068"/>
              <a:gd name="T6" fmla="*/ 0 60000 65536"/>
              <a:gd name="T7" fmla="*/ 0 60000 65536"/>
              <a:gd name="T8" fmla="*/ 0 60000 65536"/>
              <a:gd name="T9" fmla="*/ 0 w 20194"/>
              <a:gd name="T10" fmla="*/ 0 h 14068"/>
              <a:gd name="T11" fmla="*/ 20194 w 20194"/>
              <a:gd name="T12" fmla="*/ 14068 h 14068"/>
            </a:gdLst>
            <a:ahLst/>
            <a:cxnLst>
              <a:cxn ang="T6">
                <a:pos x="T0" y="T1"/>
              </a:cxn>
              <a:cxn ang="T7">
                <a:pos x="T2" y="T3"/>
              </a:cxn>
              <a:cxn ang="T8">
                <a:pos x="T4" y="T5"/>
              </a:cxn>
            </a:cxnLst>
            <a:rect l="T9" t="T10" r="T11" b="T12"/>
            <a:pathLst>
              <a:path w="20194" h="14068" fill="none" extrusionOk="0">
                <a:moveTo>
                  <a:pt x="16390" y="0"/>
                </a:moveTo>
                <a:cubicBezTo>
                  <a:pt x="18019" y="1898"/>
                  <a:pt x="19306" y="4064"/>
                  <a:pt x="20194" y="6402"/>
                </a:cubicBezTo>
              </a:path>
              <a:path w="20194" h="14068" stroke="0" extrusionOk="0">
                <a:moveTo>
                  <a:pt x="16390" y="0"/>
                </a:moveTo>
                <a:cubicBezTo>
                  <a:pt x="18019" y="1898"/>
                  <a:pt x="19306" y="4064"/>
                  <a:pt x="20194" y="6402"/>
                </a:cubicBezTo>
                <a:lnTo>
                  <a:pt x="0" y="14068"/>
                </a:lnTo>
                <a:close/>
              </a:path>
            </a:pathLst>
          </a:custGeom>
          <a:noFill/>
          <a:ln w="38100">
            <a:solidFill>
              <a:srgbClr val="B2B2B2"/>
            </a:solidFill>
            <a:round/>
            <a:headEnd/>
            <a:tailEnd type="triangle" w="lg" len="lg"/>
          </a:ln>
        </p:spPr>
        <p:txBody>
          <a:bodyPr/>
          <a:lstStyle/>
          <a:p>
            <a:endParaRPr lang="en-GB"/>
          </a:p>
        </p:txBody>
      </p:sp>
      <p:sp>
        <p:nvSpPr>
          <p:cNvPr id="9249" name="Arc 10"/>
          <p:cNvSpPr>
            <a:spLocks/>
          </p:cNvSpPr>
          <p:nvPr/>
        </p:nvSpPr>
        <p:spPr bwMode="auto">
          <a:xfrm rot="4515586" flipV="1">
            <a:off x="2715419" y="2218532"/>
            <a:ext cx="1673225" cy="1201737"/>
          </a:xfrm>
          <a:custGeom>
            <a:avLst/>
            <a:gdLst>
              <a:gd name="T0" fmla="*/ 1455256 w 18884"/>
              <a:gd name="T1" fmla="*/ 0 h 14028"/>
              <a:gd name="T2" fmla="*/ 1673225 w 18884"/>
              <a:gd name="T3" fmla="*/ 303433 h 14028"/>
              <a:gd name="T4" fmla="*/ 0 w 18884"/>
              <a:gd name="T5" fmla="*/ 1201737 h 14028"/>
              <a:gd name="T6" fmla="*/ 0 60000 65536"/>
              <a:gd name="T7" fmla="*/ 0 60000 65536"/>
              <a:gd name="T8" fmla="*/ 0 60000 65536"/>
              <a:gd name="T9" fmla="*/ 0 w 18884"/>
              <a:gd name="T10" fmla="*/ 0 h 14028"/>
              <a:gd name="T11" fmla="*/ 18884 w 18884"/>
              <a:gd name="T12" fmla="*/ 14028 h 14028"/>
            </a:gdLst>
            <a:ahLst/>
            <a:cxnLst>
              <a:cxn ang="T6">
                <a:pos x="T0" y="T1"/>
              </a:cxn>
              <a:cxn ang="T7">
                <a:pos x="T2" y="T3"/>
              </a:cxn>
              <a:cxn ang="T8">
                <a:pos x="T4" y="T5"/>
              </a:cxn>
            </a:cxnLst>
            <a:rect l="T9" t="T10" r="T11" b="T12"/>
            <a:pathLst>
              <a:path w="18884" h="14028" fill="none" extrusionOk="0">
                <a:moveTo>
                  <a:pt x="16424" y="-1"/>
                </a:moveTo>
                <a:cubicBezTo>
                  <a:pt x="17360" y="1095"/>
                  <a:pt x="18184" y="2282"/>
                  <a:pt x="18883" y="3542"/>
                </a:cubicBezTo>
              </a:path>
              <a:path w="18884" h="14028" stroke="0" extrusionOk="0">
                <a:moveTo>
                  <a:pt x="16424" y="-1"/>
                </a:moveTo>
                <a:cubicBezTo>
                  <a:pt x="17360" y="1095"/>
                  <a:pt x="18184" y="2282"/>
                  <a:pt x="18883" y="3542"/>
                </a:cubicBezTo>
                <a:lnTo>
                  <a:pt x="0" y="14028"/>
                </a:lnTo>
                <a:close/>
              </a:path>
            </a:pathLst>
          </a:custGeom>
          <a:noFill/>
          <a:ln w="38100">
            <a:solidFill>
              <a:srgbClr val="B2B2B2"/>
            </a:solidFill>
            <a:round/>
            <a:headEnd/>
            <a:tailEnd type="triangle" w="lg" len="lg"/>
          </a:ln>
        </p:spPr>
        <p:txBody>
          <a:bodyPr/>
          <a:lstStyle/>
          <a:p>
            <a:endParaRPr lang="en-GB"/>
          </a:p>
        </p:txBody>
      </p:sp>
      <p:sp>
        <p:nvSpPr>
          <p:cNvPr id="9250" name="Arc 11"/>
          <p:cNvSpPr>
            <a:spLocks/>
          </p:cNvSpPr>
          <p:nvPr/>
        </p:nvSpPr>
        <p:spPr bwMode="auto">
          <a:xfrm rot="3235898" flipV="1">
            <a:off x="3902869" y="2570957"/>
            <a:ext cx="1882775" cy="623887"/>
          </a:xfrm>
          <a:custGeom>
            <a:avLst/>
            <a:gdLst>
              <a:gd name="T0" fmla="*/ 1783742 w 21464"/>
              <a:gd name="T1" fmla="*/ 0 h 7284"/>
              <a:gd name="T2" fmla="*/ 1882775 w 21464"/>
              <a:gd name="T3" fmla="*/ 416267 h 7284"/>
              <a:gd name="T4" fmla="*/ 0 w 21464"/>
              <a:gd name="T5" fmla="*/ 623887 h 7284"/>
              <a:gd name="T6" fmla="*/ 0 60000 65536"/>
              <a:gd name="T7" fmla="*/ 0 60000 65536"/>
              <a:gd name="T8" fmla="*/ 0 60000 65536"/>
              <a:gd name="T9" fmla="*/ 0 w 21464"/>
              <a:gd name="T10" fmla="*/ 0 h 7284"/>
              <a:gd name="T11" fmla="*/ 21464 w 21464"/>
              <a:gd name="T12" fmla="*/ 7284 h 7284"/>
            </a:gdLst>
            <a:ahLst/>
            <a:cxnLst>
              <a:cxn ang="T6">
                <a:pos x="T0" y="T1"/>
              </a:cxn>
              <a:cxn ang="T7">
                <a:pos x="T2" y="T3"/>
              </a:cxn>
              <a:cxn ang="T8">
                <a:pos x="T4" y="T5"/>
              </a:cxn>
            </a:cxnLst>
            <a:rect l="T9" t="T10" r="T11" b="T12"/>
            <a:pathLst>
              <a:path w="21464" h="7284" fill="none" extrusionOk="0">
                <a:moveTo>
                  <a:pt x="20334" y="0"/>
                </a:moveTo>
                <a:cubicBezTo>
                  <a:pt x="20897" y="1571"/>
                  <a:pt x="21276" y="3201"/>
                  <a:pt x="21463" y="4860"/>
                </a:cubicBezTo>
              </a:path>
              <a:path w="21464" h="7284" stroke="0" extrusionOk="0">
                <a:moveTo>
                  <a:pt x="20334" y="0"/>
                </a:moveTo>
                <a:cubicBezTo>
                  <a:pt x="20897" y="1571"/>
                  <a:pt x="21276" y="3201"/>
                  <a:pt x="21463" y="4860"/>
                </a:cubicBezTo>
                <a:lnTo>
                  <a:pt x="0" y="7284"/>
                </a:lnTo>
                <a:close/>
              </a:path>
            </a:pathLst>
          </a:custGeom>
          <a:noFill/>
          <a:ln w="38100">
            <a:solidFill>
              <a:srgbClr val="B2B2B2"/>
            </a:solidFill>
            <a:round/>
            <a:headEnd/>
            <a:tailEnd type="triangle" w="lg" len="lg"/>
          </a:ln>
        </p:spPr>
        <p:txBody>
          <a:bodyPr/>
          <a:lstStyle/>
          <a:p>
            <a:endParaRPr lang="en-GB"/>
          </a:p>
        </p:txBody>
      </p:sp>
      <p:sp>
        <p:nvSpPr>
          <p:cNvPr id="9251" name="Arc 5"/>
          <p:cNvSpPr>
            <a:spLocks/>
          </p:cNvSpPr>
          <p:nvPr/>
        </p:nvSpPr>
        <p:spPr bwMode="auto">
          <a:xfrm rot="10186322" flipV="1">
            <a:off x="2692400" y="4002088"/>
            <a:ext cx="1870075" cy="1104900"/>
          </a:xfrm>
          <a:custGeom>
            <a:avLst/>
            <a:gdLst>
              <a:gd name="T0" fmla="*/ 1567918 w 20065"/>
              <a:gd name="T1" fmla="*/ 0 h 13547"/>
              <a:gd name="T2" fmla="*/ 1870075 w 20065"/>
              <a:gd name="T3" fmla="*/ 452742 h 13547"/>
              <a:gd name="T4" fmla="*/ 0 w 20065"/>
              <a:gd name="T5" fmla="*/ 1104900 h 13547"/>
              <a:gd name="T6" fmla="*/ 0 60000 65536"/>
              <a:gd name="T7" fmla="*/ 0 60000 65536"/>
              <a:gd name="T8" fmla="*/ 0 60000 65536"/>
              <a:gd name="T9" fmla="*/ 0 w 20065"/>
              <a:gd name="T10" fmla="*/ 0 h 13547"/>
              <a:gd name="T11" fmla="*/ 20065 w 20065"/>
              <a:gd name="T12" fmla="*/ 13547 h 13547"/>
            </a:gdLst>
            <a:ahLst/>
            <a:cxnLst>
              <a:cxn ang="T6">
                <a:pos x="T0" y="T1"/>
              </a:cxn>
              <a:cxn ang="T7">
                <a:pos x="T2" y="T3"/>
              </a:cxn>
              <a:cxn ang="T8">
                <a:pos x="T4" y="T5"/>
              </a:cxn>
            </a:cxnLst>
            <a:rect l="T9" t="T10" r="T11" b="T12"/>
            <a:pathLst>
              <a:path w="20065" h="13547" fill="none" extrusionOk="0">
                <a:moveTo>
                  <a:pt x="16823" y="-1"/>
                </a:moveTo>
                <a:cubicBezTo>
                  <a:pt x="18174" y="1677"/>
                  <a:pt x="19267" y="3549"/>
                  <a:pt x="20065" y="5550"/>
                </a:cubicBezTo>
              </a:path>
              <a:path w="20065" h="13547" stroke="0" extrusionOk="0">
                <a:moveTo>
                  <a:pt x="16823" y="-1"/>
                </a:moveTo>
                <a:cubicBezTo>
                  <a:pt x="18174" y="1677"/>
                  <a:pt x="19267" y="3549"/>
                  <a:pt x="20065" y="5550"/>
                </a:cubicBezTo>
                <a:lnTo>
                  <a:pt x="0" y="13547"/>
                </a:lnTo>
                <a:close/>
              </a:path>
            </a:pathLst>
          </a:custGeom>
          <a:noFill/>
          <a:ln w="38100">
            <a:solidFill>
              <a:srgbClr val="B2B2B2"/>
            </a:solidFill>
            <a:round/>
            <a:headEnd/>
            <a:tailEnd type="triangle" w="lg" len="lg"/>
          </a:ln>
        </p:spPr>
        <p:txBody>
          <a:bodyPr/>
          <a:lstStyle/>
          <a:p>
            <a:endParaRPr lang="en-GB"/>
          </a:p>
        </p:txBody>
      </p:sp>
      <p:sp>
        <p:nvSpPr>
          <p:cNvPr id="9253" name="Arc 7"/>
          <p:cNvSpPr>
            <a:spLocks/>
          </p:cNvSpPr>
          <p:nvPr/>
        </p:nvSpPr>
        <p:spPr bwMode="auto">
          <a:xfrm rot="2304972" flipV="1">
            <a:off x="2591289" y="3990930"/>
            <a:ext cx="1931988" cy="1019175"/>
          </a:xfrm>
          <a:custGeom>
            <a:avLst/>
            <a:gdLst>
              <a:gd name="T0" fmla="*/ 1640754 w 20724"/>
              <a:gd name="T1" fmla="*/ 0 h 12522"/>
              <a:gd name="T2" fmla="*/ 1931988 w 20724"/>
              <a:gd name="T3" fmla="*/ 523668 h 12522"/>
              <a:gd name="T4" fmla="*/ 0 w 20724"/>
              <a:gd name="T5" fmla="*/ 1019175 h 12522"/>
              <a:gd name="T6" fmla="*/ 0 60000 65536"/>
              <a:gd name="T7" fmla="*/ 0 60000 65536"/>
              <a:gd name="T8" fmla="*/ 0 60000 65536"/>
              <a:gd name="T9" fmla="*/ 0 w 20724"/>
              <a:gd name="T10" fmla="*/ 0 h 12522"/>
              <a:gd name="T11" fmla="*/ 20724 w 20724"/>
              <a:gd name="T12" fmla="*/ 12522 h 12522"/>
            </a:gdLst>
            <a:ahLst/>
            <a:cxnLst>
              <a:cxn ang="T6">
                <a:pos x="T0" y="T1"/>
              </a:cxn>
              <a:cxn ang="T7">
                <a:pos x="T2" y="T3"/>
              </a:cxn>
              <a:cxn ang="T8">
                <a:pos x="T4" y="T5"/>
              </a:cxn>
            </a:cxnLst>
            <a:rect l="T9" t="T10" r="T11" b="T12"/>
            <a:pathLst>
              <a:path w="20724" h="12522" fill="none" extrusionOk="0">
                <a:moveTo>
                  <a:pt x="17599" y="0"/>
                </a:moveTo>
                <a:cubicBezTo>
                  <a:pt x="18991" y="1956"/>
                  <a:pt x="20047" y="4130"/>
                  <a:pt x="20724" y="6433"/>
                </a:cubicBezTo>
              </a:path>
              <a:path w="20724" h="12522" stroke="0" extrusionOk="0">
                <a:moveTo>
                  <a:pt x="17599" y="0"/>
                </a:moveTo>
                <a:cubicBezTo>
                  <a:pt x="18991" y="1956"/>
                  <a:pt x="20047" y="4130"/>
                  <a:pt x="20724" y="6433"/>
                </a:cubicBezTo>
                <a:lnTo>
                  <a:pt x="0" y="12522"/>
                </a:lnTo>
                <a:close/>
              </a:path>
            </a:pathLst>
          </a:custGeom>
          <a:noFill/>
          <a:ln w="38100">
            <a:solidFill>
              <a:srgbClr val="B2B2B2"/>
            </a:solidFill>
            <a:round/>
            <a:headEnd/>
            <a:tailEnd type="triangle" w="lg" len="lg"/>
          </a:ln>
        </p:spPr>
        <p:txBody>
          <a:bodyPr/>
          <a:lstStyle/>
          <a:p>
            <a:endParaRPr lang="en-GB"/>
          </a:p>
        </p:txBody>
      </p:sp>
      <p:sp>
        <p:nvSpPr>
          <p:cNvPr id="9254" name="Arc 8"/>
          <p:cNvSpPr>
            <a:spLocks/>
          </p:cNvSpPr>
          <p:nvPr/>
        </p:nvSpPr>
        <p:spPr bwMode="auto">
          <a:xfrm rot="20902888" flipV="1">
            <a:off x="2311400" y="4071938"/>
            <a:ext cx="1974850" cy="1019175"/>
          </a:xfrm>
          <a:custGeom>
            <a:avLst/>
            <a:gdLst>
              <a:gd name="T0" fmla="*/ 1640040 w 21193"/>
              <a:gd name="T1" fmla="*/ 0 h 12522"/>
              <a:gd name="T2" fmla="*/ 1974850 w 21193"/>
              <a:gd name="T3" fmla="*/ 679613 h 12522"/>
              <a:gd name="T4" fmla="*/ 0 w 21193"/>
              <a:gd name="T5" fmla="*/ 1019175 h 12522"/>
              <a:gd name="T6" fmla="*/ 0 60000 65536"/>
              <a:gd name="T7" fmla="*/ 0 60000 65536"/>
              <a:gd name="T8" fmla="*/ 0 60000 65536"/>
              <a:gd name="T9" fmla="*/ 0 w 21193"/>
              <a:gd name="T10" fmla="*/ 0 h 12522"/>
              <a:gd name="T11" fmla="*/ 21193 w 21193"/>
              <a:gd name="T12" fmla="*/ 12522 h 12522"/>
            </a:gdLst>
            <a:ahLst/>
            <a:cxnLst>
              <a:cxn ang="T6">
                <a:pos x="T0" y="T1"/>
              </a:cxn>
              <a:cxn ang="T7">
                <a:pos x="T2" y="T3"/>
              </a:cxn>
              <a:cxn ang="T8">
                <a:pos x="T4" y="T5"/>
              </a:cxn>
            </a:cxnLst>
            <a:rect l="T9" t="T10" r="T11" b="T12"/>
            <a:pathLst>
              <a:path w="21193" h="12522" fill="none" extrusionOk="0">
                <a:moveTo>
                  <a:pt x="17599" y="0"/>
                </a:moveTo>
                <a:cubicBezTo>
                  <a:pt x="19376" y="2496"/>
                  <a:pt x="20601" y="5343"/>
                  <a:pt x="21193" y="8349"/>
                </a:cubicBezTo>
              </a:path>
              <a:path w="21193" h="12522" stroke="0" extrusionOk="0">
                <a:moveTo>
                  <a:pt x="17599" y="0"/>
                </a:moveTo>
                <a:cubicBezTo>
                  <a:pt x="19376" y="2496"/>
                  <a:pt x="20601" y="5343"/>
                  <a:pt x="21193" y="8349"/>
                </a:cubicBezTo>
                <a:lnTo>
                  <a:pt x="0" y="12522"/>
                </a:lnTo>
                <a:close/>
              </a:path>
            </a:pathLst>
          </a:custGeom>
          <a:noFill/>
          <a:ln w="38100">
            <a:solidFill>
              <a:srgbClr val="B2B2B2"/>
            </a:solidFill>
            <a:round/>
            <a:headEnd/>
            <a:tailEnd type="triangle" w="lg" len="lg"/>
          </a:ln>
        </p:spPr>
        <p:txBody>
          <a:bodyPr/>
          <a:lstStyle/>
          <a:p>
            <a:endParaRPr lang="en-GB"/>
          </a:p>
        </p:txBody>
      </p:sp>
      <p:sp>
        <p:nvSpPr>
          <p:cNvPr id="9255" name="Arc 12"/>
          <p:cNvSpPr>
            <a:spLocks/>
          </p:cNvSpPr>
          <p:nvPr/>
        </p:nvSpPr>
        <p:spPr bwMode="auto">
          <a:xfrm rot="8002255" flipV="1">
            <a:off x="2625725" y="2533650"/>
            <a:ext cx="1835150" cy="1073150"/>
          </a:xfrm>
          <a:custGeom>
            <a:avLst/>
            <a:gdLst>
              <a:gd name="T0" fmla="*/ 1558514 w 20724"/>
              <a:gd name="T1" fmla="*/ 0 h 12522"/>
              <a:gd name="T2" fmla="*/ 1835150 w 20724"/>
              <a:gd name="T3" fmla="*/ 551401 h 12522"/>
              <a:gd name="T4" fmla="*/ 0 w 20724"/>
              <a:gd name="T5" fmla="*/ 1073150 h 12522"/>
              <a:gd name="T6" fmla="*/ 0 60000 65536"/>
              <a:gd name="T7" fmla="*/ 0 60000 65536"/>
              <a:gd name="T8" fmla="*/ 0 60000 65536"/>
              <a:gd name="T9" fmla="*/ 0 w 20724"/>
              <a:gd name="T10" fmla="*/ 0 h 12522"/>
              <a:gd name="T11" fmla="*/ 20724 w 20724"/>
              <a:gd name="T12" fmla="*/ 12522 h 12522"/>
            </a:gdLst>
            <a:ahLst/>
            <a:cxnLst>
              <a:cxn ang="T6">
                <a:pos x="T0" y="T1"/>
              </a:cxn>
              <a:cxn ang="T7">
                <a:pos x="T2" y="T3"/>
              </a:cxn>
              <a:cxn ang="T8">
                <a:pos x="T4" y="T5"/>
              </a:cxn>
            </a:cxnLst>
            <a:rect l="T9" t="T10" r="T11" b="T12"/>
            <a:pathLst>
              <a:path w="20724" h="12522" fill="none" extrusionOk="0">
                <a:moveTo>
                  <a:pt x="17599" y="0"/>
                </a:moveTo>
                <a:cubicBezTo>
                  <a:pt x="18991" y="1956"/>
                  <a:pt x="20047" y="4130"/>
                  <a:pt x="20724" y="6433"/>
                </a:cubicBezTo>
              </a:path>
              <a:path w="20724" h="12522" stroke="0" extrusionOk="0">
                <a:moveTo>
                  <a:pt x="17599" y="0"/>
                </a:moveTo>
                <a:cubicBezTo>
                  <a:pt x="18991" y="1956"/>
                  <a:pt x="20047" y="4130"/>
                  <a:pt x="20724" y="6433"/>
                </a:cubicBezTo>
                <a:lnTo>
                  <a:pt x="0" y="12522"/>
                </a:lnTo>
                <a:close/>
              </a:path>
            </a:pathLst>
          </a:custGeom>
          <a:noFill/>
          <a:ln w="38100">
            <a:solidFill>
              <a:srgbClr val="B2B2B2"/>
            </a:solidFill>
            <a:round/>
            <a:headEnd/>
            <a:tailEnd type="triangle" w="lg" len="lg"/>
          </a:ln>
        </p:spPr>
        <p:txBody>
          <a:bodyPr/>
          <a:lstStyle/>
          <a:p>
            <a:endParaRPr lang="en-GB"/>
          </a:p>
        </p:txBody>
      </p:sp>
      <p:sp>
        <p:nvSpPr>
          <p:cNvPr id="9256" name="Text Box 25"/>
          <p:cNvSpPr txBox="1">
            <a:spLocks noChangeArrowheads="1"/>
          </p:cNvSpPr>
          <p:nvPr/>
        </p:nvSpPr>
        <p:spPr bwMode="auto">
          <a:xfrm>
            <a:off x="3203848" y="3645024"/>
            <a:ext cx="2127250" cy="515937"/>
          </a:xfrm>
          <a:prstGeom prst="rect">
            <a:avLst/>
          </a:prstGeom>
          <a:noFill/>
          <a:ln w="9525">
            <a:noFill/>
            <a:miter lim="800000"/>
            <a:headEnd/>
            <a:tailEnd/>
          </a:ln>
        </p:spPr>
        <p:txBody>
          <a:bodyPr tIns="0" bIns="82800"/>
          <a:lstStyle/>
          <a:p>
            <a:pPr marL="342900" indent="-342900" algn="ctr">
              <a:spcBef>
                <a:spcPct val="5000"/>
              </a:spcBef>
              <a:spcAft>
                <a:spcPct val="40000"/>
              </a:spcAft>
              <a:buFontTx/>
              <a:buNone/>
            </a:pPr>
            <a:r>
              <a:rPr lang="en-US" sz="3600" b="1" dirty="0">
                <a:solidFill>
                  <a:srgbClr val="00FF00"/>
                </a:solidFill>
                <a:latin typeface="Harlow Solid Italic" pitchFamily="82" charset="0"/>
              </a:rPr>
              <a:t>facilitation</a:t>
            </a:r>
            <a:endParaRPr lang="en-GB" sz="3600" dirty="0">
              <a:latin typeface="Harlow Solid Italic" pitchFamily="82" charset="0"/>
            </a:endParaRPr>
          </a:p>
        </p:txBody>
      </p:sp>
      <p:sp>
        <p:nvSpPr>
          <p:cNvPr id="9259" name="Arc 48"/>
          <p:cNvSpPr>
            <a:spLocks/>
          </p:cNvSpPr>
          <p:nvPr/>
        </p:nvSpPr>
        <p:spPr bwMode="auto">
          <a:xfrm rot="12891969" flipV="1">
            <a:off x="4395788" y="2705100"/>
            <a:ext cx="1862137" cy="1103313"/>
          </a:xfrm>
          <a:custGeom>
            <a:avLst/>
            <a:gdLst>
              <a:gd name="T0" fmla="*/ 1567042 w 19991"/>
              <a:gd name="T1" fmla="*/ 0 h 13547"/>
              <a:gd name="T2" fmla="*/ 1862137 w 19991"/>
              <a:gd name="T3" fmla="*/ 437188 h 13547"/>
              <a:gd name="T4" fmla="*/ 0 w 19991"/>
              <a:gd name="T5" fmla="*/ 1103313 h 13547"/>
              <a:gd name="T6" fmla="*/ 0 60000 65536"/>
              <a:gd name="T7" fmla="*/ 0 60000 65536"/>
              <a:gd name="T8" fmla="*/ 0 60000 65536"/>
              <a:gd name="T9" fmla="*/ 0 w 19991"/>
              <a:gd name="T10" fmla="*/ 0 h 13547"/>
              <a:gd name="T11" fmla="*/ 19991 w 19991"/>
              <a:gd name="T12" fmla="*/ 13547 h 13547"/>
            </a:gdLst>
            <a:ahLst/>
            <a:cxnLst>
              <a:cxn ang="T6">
                <a:pos x="T0" y="T1"/>
              </a:cxn>
              <a:cxn ang="T7">
                <a:pos x="T2" y="T3"/>
              </a:cxn>
              <a:cxn ang="T8">
                <a:pos x="T4" y="T5"/>
              </a:cxn>
            </a:cxnLst>
            <a:rect l="T9" t="T10" r="T11" b="T12"/>
            <a:pathLst>
              <a:path w="19991" h="13547" fill="none" extrusionOk="0">
                <a:moveTo>
                  <a:pt x="16823" y="-1"/>
                </a:moveTo>
                <a:cubicBezTo>
                  <a:pt x="18133" y="1626"/>
                  <a:pt x="19200" y="3434"/>
                  <a:pt x="19991" y="5367"/>
                </a:cubicBezTo>
              </a:path>
              <a:path w="19991" h="13547" stroke="0" extrusionOk="0">
                <a:moveTo>
                  <a:pt x="16823" y="-1"/>
                </a:moveTo>
                <a:cubicBezTo>
                  <a:pt x="18133" y="1626"/>
                  <a:pt x="19200" y="3434"/>
                  <a:pt x="19991" y="5367"/>
                </a:cubicBezTo>
                <a:lnTo>
                  <a:pt x="0" y="13547"/>
                </a:lnTo>
                <a:close/>
              </a:path>
            </a:pathLst>
          </a:custGeom>
          <a:noFill/>
          <a:ln w="38100">
            <a:solidFill>
              <a:srgbClr val="B2B2B2"/>
            </a:solidFill>
            <a:round/>
            <a:headEnd/>
            <a:tailEnd type="triangle" w="lg" len="lg"/>
          </a:ln>
        </p:spPr>
        <p:txBody>
          <a:bodyPr/>
          <a:lstStyle/>
          <a:p>
            <a:endParaRPr lang="en-GB"/>
          </a:p>
        </p:txBody>
      </p:sp>
      <p:sp>
        <p:nvSpPr>
          <p:cNvPr id="9263" name="Arc 52"/>
          <p:cNvSpPr>
            <a:spLocks/>
          </p:cNvSpPr>
          <p:nvPr/>
        </p:nvSpPr>
        <p:spPr bwMode="auto">
          <a:xfrm rot="5131538" flipV="1">
            <a:off x="4184650" y="3932238"/>
            <a:ext cx="1809750" cy="1162050"/>
          </a:xfrm>
          <a:custGeom>
            <a:avLst/>
            <a:gdLst>
              <a:gd name="T0" fmla="*/ 1489867 w 20435"/>
              <a:gd name="T1" fmla="*/ 0 h 13547"/>
              <a:gd name="T2" fmla="*/ 1809750 w 20435"/>
              <a:gd name="T3" fmla="*/ 561768 h 13547"/>
              <a:gd name="T4" fmla="*/ 0 w 20435"/>
              <a:gd name="T5" fmla="*/ 1162050 h 13547"/>
              <a:gd name="T6" fmla="*/ 0 60000 65536"/>
              <a:gd name="T7" fmla="*/ 0 60000 65536"/>
              <a:gd name="T8" fmla="*/ 0 60000 65536"/>
              <a:gd name="T9" fmla="*/ 0 w 20435"/>
              <a:gd name="T10" fmla="*/ 0 h 13547"/>
              <a:gd name="T11" fmla="*/ 20435 w 20435"/>
              <a:gd name="T12" fmla="*/ 13547 h 13547"/>
            </a:gdLst>
            <a:ahLst/>
            <a:cxnLst>
              <a:cxn ang="T6">
                <a:pos x="T0" y="T1"/>
              </a:cxn>
              <a:cxn ang="T7">
                <a:pos x="T2" y="T3"/>
              </a:cxn>
              <a:cxn ang="T8">
                <a:pos x="T4" y="T5"/>
              </a:cxn>
            </a:cxnLst>
            <a:rect l="T9" t="T10" r="T11" b="T12"/>
            <a:pathLst>
              <a:path w="20435" h="13547" fill="none" extrusionOk="0">
                <a:moveTo>
                  <a:pt x="16823" y="-1"/>
                </a:moveTo>
                <a:cubicBezTo>
                  <a:pt x="18398" y="1956"/>
                  <a:pt x="19621" y="4172"/>
                  <a:pt x="20434" y="6549"/>
                </a:cubicBezTo>
              </a:path>
              <a:path w="20435" h="13547" stroke="0" extrusionOk="0">
                <a:moveTo>
                  <a:pt x="16823" y="-1"/>
                </a:moveTo>
                <a:cubicBezTo>
                  <a:pt x="18398" y="1956"/>
                  <a:pt x="19621" y="4172"/>
                  <a:pt x="20434" y="6549"/>
                </a:cubicBezTo>
                <a:lnTo>
                  <a:pt x="0" y="13547"/>
                </a:lnTo>
                <a:close/>
              </a:path>
            </a:pathLst>
          </a:custGeom>
          <a:noFill/>
          <a:ln w="38100">
            <a:solidFill>
              <a:srgbClr val="B2B2B2"/>
            </a:solidFill>
            <a:round/>
            <a:headEnd/>
            <a:tailEnd type="triangle" w="lg" len="lg"/>
          </a:ln>
        </p:spPr>
        <p:txBody>
          <a:bodyPr/>
          <a:lstStyle/>
          <a:p>
            <a:endParaRPr lang="en-GB"/>
          </a:p>
        </p:txBody>
      </p:sp>
      <p:sp>
        <p:nvSpPr>
          <p:cNvPr id="9264" name="Rectangle 53"/>
          <p:cNvSpPr>
            <a:spLocks noGrp="1" noChangeArrowheads="1"/>
          </p:cNvSpPr>
          <p:nvPr>
            <p:ph type="title"/>
          </p:nvPr>
        </p:nvSpPr>
        <p:spPr>
          <a:xfrm>
            <a:off x="323528" y="620688"/>
            <a:ext cx="8820472" cy="648072"/>
          </a:xfrm>
          <a:noFill/>
        </p:spPr>
        <p:txBody>
          <a:bodyPr>
            <a:noAutofit/>
          </a:bodyPr>
          <a:lstStyle/>
          <a:p>
            <a:r>
              <a:rPr lang="en-GB" sz="3600" b="1" dirty="0" smtClean="0">
                <a:solidFill>
                  <a:srgbClr val="00B0F0"/>
                </a:solidFill>
              </a:rPr>
              <a:t> </a:t>
            </a:r>
            <a:r>
              <a:rPr lang="en-GB" sz="4000" b="1" dirty="0" smtClean="0">
                <a:solidFill>
                  <a:srgbClr val="FF0000"/>
                </a:solidFill>
              </a:rPr>
              <a:t>4. FACILITATING COLLABORATION </a:t>
            </a:r>
            <a:endParaRPr lang="en-GB" sz="4000" b="1" dirty="0" smtClean="0">
              <a:solidFill>
                <a:srgbClr val="FF0000"/>
              </a:solidFill>
              <a:latin typeface="Arial Narrow" pitchFamily="34" charset="0"/>
            </a:endParaRPr>
          </a:p>
        </p:txBody>
      </p:sp>
      <p:sp>
        <p:nvSpPr>
          <p:cNvPr id="181303" name="Text Box 55"/>
          <p:cNvSpPr txBox="1">
            <a:spLocks noChangeArrowheads="1"/>
          </p:cNvSpPr>
          <p:nvPr/>
        </p:nvSpPr>
        <p:spPr bwMode="auto">
          <a:xfrm>
            <a:off x="827584" y="2276872"/>
            <a:ext cx="1812925" cy="517525"/>
          </a:xfrm>
          <a:prstGeom prst="rect">
            <a:avLst/>
          </a:prstGeom>
          <a:solidFill>
            <a:srgbClr val="F3F3F3"/>
          </a:solidFill>
          <a:ln w="9525" algn="ctr">
            <a:noFill/>
            <a:miter lim="800000"/>
            <a:headEnd/>
            <a:tailEnd/>
          </a:ln>
        </p:spPr>
        <p:txBody>
          <a:bodyPr>
            <a:spAutoFit/>
          </a:bodyPr>
          <a:lstStyle/>
          <a:p>
            <a:pPr>
              <a:spcBef>
                <a:spcPct val="50000"/>
              </a:spcBef>
              <a:buFontTx/>
              <a:buNone/>
            </a:pPr>
            <a:r>
              <a:rPr lang="en-GB" sz="1400" i="1" dirty="0">
                <a:solidFill>
                  <a:schemeClr val="hlink"/>
                </a:solidFill>
                <a:latin typeface="Comic Sans MS" pitchFamily="66" charset="0"/>
              </a:rPr>
              <a:t>any role for expert mapping methods?</a:t>
            </a:r>
          </a:p>
        </p:txBody>
      </p:sp>
      <p:grpSp>
        <p:nvGrpSpPr>
          <p:cNvPr id="2" name="Group 59"/>
          <p:cNvGrpSpPr>
            <a:grpSpLocks/>
          </p:cNvGrpSpPr>
          <p:nvPr/>
        </p:nvGrpSpPr>
        <p:grpSpPr bwMode="auto">
          <a:xfrm>
            <a:off x="755651" y="4652953"/>
            <a:ext cx="8085138" cy="949322"/>
            <a:chOff x="476" y="2931"/>
            <a:chExt cx="5093" cy="598"/>
          </a:xfrm>
        </p:grpSpPr>
        <p:sp>
          <p:nvSpPr>
            <p:cNvPr id="9272" name="Text Box 56"/>
            <p:cNvSpPr txBox="1">
              <a:spLocks noChangeArrowheads="1"/>
            </p:cNvSpPr>
            <p:nvPr/>
          </p:nvSpPr>
          <p:spPr bwMode="auto">
            <a:xfrm>
              <a:off x="4331" y="2931"/>
              <a:ext cx="1238" cy="326"/>
            </a:xfrm>
            <a:prstGeom prst="rect">
              <a:avLst/>
            </a:prstGeom>
            <a:solidFill>
              <a:srgbClr val="F3F3F3"/>
            </a:solidFill>
            <a:ln w="9525" algn="ctr">
              <a:noFill/>
              <a:miter lim="800000"/>
              <a:headEnd/>
              <a:tailEnd/>
            </a:ln>
          </p:spPr>
          <p:txBody>
            <a:bodyPr>
              <a:spAutoFit/>
            </a:bodyPr>
            <a:lstStyle/>
            <a:p>
              <a:pPr>
                <a:spcBef>
                  <a:spcPct val="50000"/>
                </a:spcBef>
                <a:buFontTx/>
                <a:buNone/>
              </a:pPr>
              <a:r>
                <a:rPr lang="en-GB" sz="1400" i="1" dirty="0">
                  <a:solidFill>
                    <a:schemeClr val="hlink"/>
                  </a:solidFill>
                  <a:latin typeface="Comic Sans MS" pitchFamily="66" charset="0"/>
                </a:rPr>
                <a:t>any role for expert evaluation methods?</a:t>
              </a:r>
            </a:p>
          </p:txBody>
        </p:sp>
        <p:sp>
          <p:nvSpPr>
            <p:cNvPr id="9273" name="Text Box 57"/>
            <p:cNvSpPr txBox="1">
              <a:spLocks noChangeArrowheads="1"/>
            </p:cNvSpPr>
            <p:nvPr/>
          </p:nvSpPr>
          <p:spPr bwMode="auto">
            <a:xfrm>
              <a:off x="476" y="3203"/>
              <a:ext cx="1142" cy="326"/>
            </a:xfrm>
            <a:prstGeom prst="rect">
              <a:avLst/>
            </a:prstGeom>
            <a:solidFill>
              <a:srgbClr val="F3F3F3"/>
            </a:solidFill>
            <a:ln w="9525" algn="ctr">
              <a:noFill/>
              <a:miter lim="800000"/>
              <a:headEnd/>
              <a:tailEnd/>
            </a:ln>
          </p:spPr>
          <p:txBody>
            <a:bodyPr>
              <a:spAutoFit/>
            </a:bodyPr>
            <a:lstStyle/>
            <a:p>
              <a:pPr>
                <a:spcBef>
                  <a:spcPct val="50000"/>
                </a:spcBef>
                <a:buFontTx/>
                <a:buNone/>
              </a:pPr>
              <a:r>
                <a:rPr lang="en-GB" sz="1400" i="1" dirty="0">
                  <a:solidFill>
                    <a:schemeClr val="hlink"/>
                  </a:solidFill>
                  <a:latin typeface="Comic Sans MS" pitchFamily="66" charset="0"/>
                </a:rPr>
                <a:t>any role for expert design methods?</a:t>
              </a:r>
            </a:p>
          </p:txBody>
        </p:sp>
      </p:grpSp>
      <p:sp>
        <p:nvSpPr>
          <p:cNvPr id="181306" name="Text Box 58"/>
          <p:cNvSpPr txBox="1">
            <a:spLocks noChangeArrowheads="1"/>
          </p:cNvSpPr>
          <p:nvPr/>
        </p:nvSpPr>
        <p:spPr bwMode="auto">
          <a:xfrm>
            <a:off x="6084168" y="2060848"/>
            <a:ext cx="2479749" cy="523220"/>
          </a:xfrm>
          <a:prstGeom prst="rect">
            <a:avLst/>
          </a:prstGeom>
          <a:solidFill>
            <a:srgbClr val="F3F3F3"/>
          </a:solidFill>
          <a:ln w="9525" algn="ctr">
            <a:noFill/>
            <a:miter lim="800000"/>
            <a:headEnd/>
            <a:tailEnd/>
          </a:ln>
        </p:spPr>
        <p:txBody>
          <a:bodyPr wrap="square">
            <a:spAutoFit/>
          </a:bodyPr>
          <a:lstStyle/>
          <a:p>
            <a:pPr>
              <a:spcBef>
                <a:spcPct val="50000"/>
              </a:spcBef>
              <a:buFontTx/>
              <a:buNone/>
            </a:pPr>
            <a:r>
              <a:rPr lang="en-GB" sz="1400" i="1" dirty="0">
                <a:solidFill>
                  <a:schemeClr val="hlink"/>
                </a:solidFill>
                <a:latin typeface="Comic Sans MS" pitchFamily="66" charset="0"/>
              </a:rPr>
              <a:t>any role for expert </a:t>
            </a:r>
            <a:r>
              <a:rPr lang="en-GB" sz="1400" i="1" dirty="0" smtClean="0">
                <a:solidFill>
                  <a:schemeClr val="hlink"/>
                </a:solidFill>
                <a:latin typeface="Comic Sans MS" pitchFamily="66" charset="0"/>
              </a:rPr>
              <a:t> project </a:t>
            </a:r>
            <a:r>
              <a:rPr lang="en-GB" sz="1400" i="1" dirty="0">
                <a:solidFill>
                  <a:schemeClr val="hlink"/>
                </a:solidFill>
                <a:latin typeface="Comic Sans MS" pitchFamily="66" charset="0"/>
              </a:rPr>
              <a:t>planning </a:t>
            </a:r>
            <a:r>
              <a:rPr lang="en-GB" sz="1400" i="1" dirty="0" smtClean="0">
                <a:solidFill>
                  <a:schemeClr val="hlink"/>
                </a:solidFill>
                <a:latin typeface="Comic Sans MS" pitchFamily="66" charset="0"/>
              </a:rPr>
              <a:t>methods</a:t>
            </a:r>
            <a:r>
              <a:rPr lang="en-GB" sz="1400" i="1" dirty="0">
                <a:solidFill>
                  <a:schemeClr val="hlink"/>
                </a:solidFill>
                <a:latin typeface="Comic Sans MS" pitchFamily="66" charset="0"/>
              </a:rPr>
              <a:t>?</a:t>
            </a:r>
          </a:p>
        </p:txBody>
      </p:sp>
      <p:sp>
        <p:nvSpPr>
          <p:cNvPr id="9268" name="Arc 34"/>
          <p:cNvSpPr>
            <a:spLocks/>
          </p:cNvSpPr>
          <p:nvPr/>
        </p:nvSpPr>
        <p:spPr bwMode="auto">
          <a:xfrm rot="12773232" flipV="1">
            <a:off x="3132138" y="2405063"/>
            <a:ext cx="1881187" cy="1019175"/>
          </a:xfrm>
          <a:custGeom>
            <a:avLst/>
            <a:gdLst>
              <a:gd name="T0" fmla="*/ 1639541 w 20194"/>
              <a:gd name="T1" fmla="*/ 0 h 12522"/>
              <a:gd name="T2" fmla="*/ 1881187 w 20194"/>
              <a:gd name="T3" fmla="*/ 395315 h 12522"/>
              <a:gd name="T4" fmla="*/ 0 w 20194"/>
              <a:gd name="T5" fmla="*/ 1019175 h 12522"/>
              <a:gd name="T6" fmla="*/ 0 60000 65536"/>
              <a:gd name="T7" fmla="*/ 0 60000 65536"/>
              <a:gd name="T8" fmla="*/ 0 60000 65536"/>
              <a:gd name="T9" fmla="*/ 0 w 20194"/>
              <a:gd name="T10" fmla="*/ 0 h 12522"/>
              <a:gd name="T11" fmla="*/ 20194 w 20194"/>
              <a:gd name="T12" fmla="*/ 12522 h 12522"/>
            </a:gdLst>
            <a:ahLst/>
            <a:cxnLst>
              <a:cxn ang="T6">
                <a:pos x="T0" y="T1"/>
              </a:cxn>
              <a:cxn ang="T7">
                <a:pos x="T2" y="T3"/>
              </a:cxn>
              <a:cxn ang="T8">
                <a:pos x="T4" y="T5"/>
              </a:cxn>
            </a:cxnLst>
            <a:rect l="T9" t="T10" r="T11" b="T12"/>
            <a:pathLst>
              <a:path w="20194" h="12522" fill="none" extrusionOk="0">
                <a:moveTo>
                  <a:pt x="17599" y="0"/>
                </a:moveTo>
                <a:cubicBezTo>
                  <a:pt x="18668" y="1501"/>
                  <a:pt x="19540" y="3133"/>
                  <a:pt x="20194" y="4856"/>
                </a:cubicBezTo>
              </a:path>
              <a:path w="20194" h="12522" stroke="0" extrusionOk="0">
                <a:moveTo>
                  <a:pt x="17599" y="0"/>
                </a:moveTo>
                <a:cubicBezTo>
                  <a:pt x="18668" y="1501"/>
                  <a:pt x="19540" y="3133"/>
                  <a:pt x="20194" y="4856"/>
                </a:cubicBezTo>
                <a:lnTo>
                  <a:pt x="0" y="12522"/>
                </a:lnTo>
                <a:close/>
              </a:path>
            </a:pathLst>
          </a:custGeom>
          <a:noFill/>
          <a:ln w="38100">
            <a:solidFill>
              <a:srgbClr val="B2B2B2"/>
            </a:solidFill>
            <a:round/>
            <a:headEnd/>
            <a:tailEnd type="triangle" w="lg" len="lg"/>
          </a:ln>
        </p:spPr>
        <p:txBody>
          <a:bodyPr/>
          <a:lstStyle/>
          <a:p>
            <a:endParaRPr lang="en-GB"/>
          </a:p>
        </p:txBody>
      </p:sp>
      <p:sp>
        <p:nvSpPr>
          <p:cNvPr id="9270" name="Text Box 66"/>
          <p:cNvSpPr txBox="1">
            <a:spLocks noChangeArrowheads="1"/>
          </p:cNvSpPr>
          <p:nvPr/>
        </p:nvSpPr>
        <p:spPr bwMode="auto">
          <a:xfrm>
            <a:off x="3779912" y="1628800"/>
            <a:ext cx="1296987" cy="336550"/>
          </a:xfrm>
          <a:prstGeom prst="rect">
            <a:avLst/>
          </a:prstGeom>
          <a:noFill/>
          <a:ln w="9525" algn="ctr">
            <a:noFill/>
            <a:miter lim="800000"/>
            <a:headEnd/>
            <a:tailEnd/>
          </a:ln>
        </p:spPr>
        <p:txBody>
          <a:bodyPr>
            <a:spAutoFit/>
          </a:bodyPr>
          <a:lstStyle/>
          <a:p>
            <a:pPr marL="342900" indent="-342900">
              <a:spcBef>
                <a:spcPct val="50000"/>
              </a:spcBef>
              <a:buFontTx/>
              <a:buNone/>
            </a:pPr>
            <a:r>
              <a:rPr lang="en-GB" sz="1600" b="1" i="1" dirty="0">
                <a:solidFill>
                  <a:srgbClr val="FF0000"/>
                </a:solidFill>
                <a:latin typeface="Bradley Hand ITC" pitchFamily="66" charset="0"/>
              </a:rPr>
              <a:t>explorations</a:t>
            </a:r>
          </a:p>
        </p:txBody>
      </p:sp>
      <p:sp>
        <p:nvSpPr>
          <p:cNvPr id="9271" name="Text Box 65"/>
          <p:cNvSpPr txBox="1">
            <a:spLocks noChangeArrowheads="1"/>
          </p:cNvSpPr>
          <p:nvPr/>
        </p:nvSpPr>
        <p:spPr bwMode="auto">
          <a:xfrm>
            <a:off x="3923928" y="1268760"/>
            <a:ext cx="1114425" cy="336550"/>
          </a:xfrm>
          <a:prstGeom prst="rect">
            <a:avLst/>
          </a:prstGeom>
          <a:noFill/>
          <a:ln w="9525" algn="ctr">
            <a:noFill/>
            <a:miter lim="800000"/>
            <a:headEnd/>
            <a:tailEnd/>
          </a:ln>
        </p:spPr>
        <p:txBody>
          <a:bodyPr>
            <a:spAutoFit/>
          </a:bodyPr>
          <a:lstStyle/>
          <a:p>
            <a:pPr marL="342900" indent="-342900">
              <a:spcBef>
                <a:spcPct val="50000"/>
              </a:spcBef>
              <a:buFontTx/>
              <a:buNone/>
            </a:pPr>
            <a:r>
              <a:rPr lang="en-GB" sz="1600" b="1" i="1" dirty="0">
                <a:solidFill>
                  <a:srgbClr val="FF0000"/>
                </a:solidFill>
                <a:latin typeface="Bradley Hand ITC" pitchFamily="66" charset="0"/>
              </a:rPr>
              <a:t>actions +</a:t>
            </a:r>
          </a:p>
        </p:txBody>
      </p:sp>
      <p:sp>
        <p:nvSpPr>
          <p:cNvPr id="59" name="Rectangle 58"/>
          <p:cNvSpPr/>
          <p:nvPr/>
        </p:nvSpPr>
        <p:spPr>
          <a:xfrm>
            <a:off x="6300192" y="260648"/>
            <a:ext cx="2541080" cy="523220"/>
          </a:xfrm>
          <a:prstGeom prst="rect">
            <a:avLst/>
          </a:prstGeom>
        </p:spPr>
        <p:txBody>
          <a:bodyPr wrap="none">
            <a:spAutoFit/>
          </a:bodyPr>
          <a:lstStyle/>
          <a:p>
            <a:pPr algn="r"/>
            <a:r>
              <a:rPr lang="en-GB" sz="2800" b="1" i="1" dirty="0" smtClean="0"/>
              <a:t>Building block 4</a:t>
            </a:r>
          </a:p>
        </p:txBody>
      </p:sp>
      <p:grpSp>
        <p:nvGrpSpPr>
          <p:cNvPr id="77" name="Group 76"/>
          <p:cNvGrpSpPr/>
          <p:nvPr/>
        </p:nvGrpSpPr>
        <p:grpSpPr>
          <a:xfrm>
            <a:off x="2699792" y="1124744"/>
            <a:ext cx="3519487" cy="4736877"/>
            <a:chOff x="2754313" y="1095350"/>
            <a:chExt cx="3519487" cy="4736877"/>
          </a:xfrm>
        </p:grpSpPr>
        <p:sp>
          <p:nvSpPr>
            <p:cNvPr id="9252" name="Arc 6"/>
            <p:cNvSpPr>
              <a:spLocks/>
            </p:cNvSpPr>
            <p:nvPr/>
          </p:nvSpPr>
          <p:spPr bwMode="auto">
            <a:xfrm rot="12850616" flipV="1">
              <a:off x="2754313" y="4456113"/>
              <a:ext cx="1931987" cy="871537"/>
            </a:xfrm>
            <a:custGeom>
              <a:avLst/>
              <a:gdLst>
                <a:gd name="T0" fmla="*/ 1749080 w 20724"/>
                <a:gd name="T1" fmla="*/ 0 h 10704"/>
                <a:gd name="T2" fmla="*/ 1931987 w 20724"/>
                <a:gd name="T3" fmla="*/ 375842 h 10704"/>
                <a:gd name="T4" fmla="*/ 0 w 20724"/>
                <a:gd name="T5" fmla="*/ 871537 h 10704"/>
                <a:gd name="T6" fmla="*/ 0 60000 65536"/>
                <a:gd name="T7" fmla="*/ 0 60000 65536"/>
                <a:gd name="T8" fmla="*/ 0 60000 65536"/>
                <a:gd name="T9" fmla="*/ 0 w 20724"/>
                <a:gd name="T10" fmla="*/ 0 h 10704"/>
                <a:gd name="T11" fmla="*/ 20724 w 20724"/>
                <a:gd name="T12" fmla="*/ 10704 h 10704"/>
              </a:gdLst>
              <a:ahLst/>
              <a:cxnLst>
                <a:cxn ang="T6">
                  <a:pos x="T0" y="T1"/>
                </a:cxn>
                <a:cxn ang="T7">
                  <a:pos x="T2" y="T3"/>
                </a:cxn>
                <a:cxn ang="T8">
                  <a:pos x="T4" y="T5"/>
                </a:cxn>
              </a:cxnLst>
              <a:rect l="T9" t="T10" r="T11" b="T12"/>
              <a:pathLst>
                <a:path w="20724" h="10704" fill="none" extrusionOk="0">
                  <a:moveTo>
                    <a:pt x="18761" y="0"/>
                  </a:moveTo>
                  <a:cubicBezTo>
                    <a:pt x="19592" y="1457"/>
                    <a:pt x="20251" y="3006"/>
                    <a:pt x="20724" y="4615"/>
                  </a:cubicBezTo>
                </a:path>
                <a:path w="20724" h="10704" stroke="0" extrusionOk="0">
                  <a:moveTo>
                    <a:pt x="18761" y="0"/>
                  </a:moveTo>
                  <a:cubicBezTo>
                    <a:pt x="19592" y="1457"/>
                    <a:pt x="20251" y="3006"/>
                    <a:pt x="20724" y="4615"/>
                  </a:cubicBezTo>
                  <a:lnTo>
                    <a:pt x="0" y="10704"/>
                  </a:lnTo>
                  <a:close/>
                </a:path>
              </a:pathLst>
            </a:custGeom>
            <a:noFill/>
            <a:ln w="38100">
              <a:solidFill>
                <a:srgbClr val="B2B2B2"/>
              </a:solidFill>
              <a:round/>
              <a:headEnd/>
              <a:tailEnd type="triangle" w="lg" len="lg"/>
            </a:ln>
          </p:spPr>
          <p:txBody>
            <a:bodyPr/>
            <a:lstStyle/>
            <a:p>
              <a:endParaRPr lang="en-GB"/>
            </a:p>
          </p:txBody>
        </p:sp>
        <p:grpSp>
          <p:nvGrpSpPr>
            <p:cNvPr id="57" name="Group 56"/>
            <p:cNvGrpSpPr/>
            <p:nvPr/>
          </p:nvGrpSpPr>
          <p:grpSpPr>
            <a:xfrm>
              <a:off x="2763838" y="2508250"/>
              <a:ext cx="3509962" cy="3281363"/>
              <a:chOff x="2763838" y="2508250"/>
              <a:chExt cx="3509962" cy="3281363"/>
            </a:xfrm>
          </p:grpSpPr>
          <p:sp>
            <p:nvSpPr>
              <p:cNvPr id="9223" name="Oval 17"/>
              <p:cNvSpPr>
                <a:spLocks noChangeArrowheads="1"/>
              </p:cNvSpPr>
              <p:nvPr/>
            </p:nvSpPr>
            <p:spPr bwMode="auto">
              <a:xfrm>
                <a:off x="2808288" y="2517775"/>
                <a:ext cx="1208087" cy="1031875"/>
              </a:xfrm>
              <a:prstGeom prst="ellipse">
                <a:avLst/>
              </a:prstGeom>
              <a:solidFill>
                <a:srgbClr val="FF7C80"/>
              </a:solidFill>
              <a:ln w="9525">
                <a:solidFill>
                  <a:srgbClr val="FF7C80"/>
                </a:solidFill>
                <a:round/>
                <a:headEnd/>
                <a:tailEnd/>
              </a:ln>
            </p:spPr>
            <p:txBody>
              <a:bodyPr/>
              <a:lstStyle/>
              <a:p>
                <a:pPr marL="342900" indent="-342900"/>
                <a:endParaRPr lang="en-GB">
                  <a:solidFill>
                    <a:srgbClr val="FF5050"/>
                  </a:solidFill>
                </a:endParaRPr>
              </a:p>
            </p:txBody>
          </p:sp>
          <p:sp>
            <p:nvSpPr>
              <p:cNvPr id="9224" name="Oval 18"/>
              <p:cNvSpPr>
                <a:spLocks noChangeArrowheads="1"/>
              </p:cNvSpPr>
              <p:nvPr/>
            </p:nvSpPr>
            <p:spPr bwMode="auto">
              <a:xfrm>
                <a:off x="2763838" y="4313238"/>
                <a:ext cx="1208087" cy="1031875"/>
              </a:xfrm>
              <a:prstGeom prst="ellipse">
                <a:avLst/>
              </a:prstGeom>
              <a:solidFill>
                <a:srgbClr val="FF7C80"/>
              </a:solidFill>
              <a:ln w="9525">
                <a:solidFill>
                  <a:srgbClr val="FF7C80"/>
                </a:solidFill>
                <a:round/>
                <a:headEnd/>
                <a:tailEnd/>
              </a:ln>
            </p:spPr>
            <p:txBody>
              <a:bodyPr/>
              <a:lstStyle/>
              <a:p>
                <a:endParaRPr lang="en-GB"/>
              </a:p>
            </p:txBody>
          </p:sp>
          <p:sp>
            <p:nvSpPr>
              <p:cNvPr id="9225" name="Oval 19"/>
              <p:cNvSpPr>
                <a:spLocks noChangeArrowheads="1"/>
              </p:cNvSpPr>
              <p:nvPr/>
            </p:nvSpPr>
            <p:spPr bwMode="auto">
              <a:xfrm>
                <a:off x="4722813" y="2508250"/>
                <a:ext cx="1208087" cy="1031875"/>
              </a:xfrm>
              <a:prstGeom prst="ellipse">
                <a:avLst/>
              </a:prstGeom>
              <a:solidFill>
                <a:srgbClr val="FF7C80"/>
              </a:solidFill>
              <a:ln w="9525">
                <a:solidFill>
                  <a:srgbClr val="FF7C80"/>
                </a:solidFill>
                <a:round/>
                <a:headEnd/>
                <a:tailEnd/>
              </a:ln>
            </p:spPr>
            <p:txBody>
              <a:bodyPr/>
              <a:lstStyle/>
              <a:p>
                <a:endParaRPr lang="en-GB"/>
              </a:p>
            </p:txBody>
          </p:sp>
          <p:sp>
            <p:nvSpPr>
              <p:cNvPr id="9226" name="Oval 20"/>
              <p:cNvSpPr>
                <a:spLocks noChangeArrowheads="1"/>
              </p:cNvSpPr>
              <p:nvPr/>
            </p:nvSpPr>
            <p:spPr bwMode="auto">
              <a:xfrm>
                <a:off x="4770438" y="4348163"/>
                <a:ext cx="1208087" cy="1031875"/>
              </a:xfrm>
              <a:prstGeom prst="ellipse">
                <a:avLst/>
              </a:prstGeom>
              <a:solidFill>
                <a:srgbClr val="FF7C80"/>
              </a:solidFill>
              <a:ln w="9525">
                <a:solidFill>
                  <a:srgbClr val="FF7C80"/>
                </a:solidFill>
                <a:round/>
                <a:headEnd/>
                <a:tailEnd/>
              </a:ln>
            </p:spPr>
            <p:txBody>
              <a:bodyPr/>
              <a:lstStyle/>
              <a:p>
                <a:endParaRPr lang="en-GB"/>
              </a:p>
            </p:txBody>
          </p:sp>
          <p:sp>
            <p:nvSpPr>
              <p:cNvPr id="9227" name="Text Box 21"/>
              <p:cNvSpPr txBox="1">
                <a:spLocks noChangeArrowheads="1"/>
              </p:cNvSpPr>
              <p:nvPr/>
            </p:nvSpPr>
            <p:spPr bwMode="auto">
              <a:xfrm>
                <a:off x="2943225" y="2878138"/>
                <a:ext cx="898525" cy="263525"/>
              </a:xfrm>
              <a:prstGeom prst="rect">
                <a:avLst/>
              </a:prstGeom>
              <a:solidFill>
                <a:srgbClr val="FF7C80"/>
              </a:solidFill>
              <a:ln w="9525">
                <a:solidFill>
                  <a:srgbClr val="FF7C80"/>
                </a:solidFill>
                <a:miter lim="800000"/>
                <a:headEnd/>
                <a:tailEnd/>
              </a:ln>
            </p:spPr>
            <p:txBody>
              <a:bodyPr lIns="18000" tIns="10800" rIns="18000" bIns="10800"/>
              <a:lstStyle/>
              <a:p>
                <a:pPr marL="342900" indent="-342900" algn="ctr">
                  <a:buFontTx/>
                  <a:buNone/>
                </a:pPr>
                <a:r>
                  <a:rPr lang="en-US" sz="1600" b="1" dirty="0">
                    <a:latin typeface="Arial Narrow" pitchFamily="34" charset="0"/>
                  </a:rPr>
                  <a:t>SHAPING</a:t>
                </a:r>
                <a:endParaRPr lang="en-GB" sz="1600" dirty="0"/>
              </a:p>
            </p:txBody>
          </p:sp>
          <p:sp>
            <p:nvSpPr>
              <p:cNvPr id="9228" name="Text Box 22"/>
              <p:cNvSpPr txBox="1">
                <a:spLocks noChangeArrowheads="1"/>
              </p:cNvSpPr>
              <p:nvPr/>
            </p:nvSpPr>
            <p:spPr bwMode="auto">
              <a:xfrm>
                <a:off x="2915816" y="4725144"/>
                <a:ext cx="941387" cy="261938"/>
              </a:xfrm>
              <a:prstGeom prst="rect">
                <a:avLst/>
              </a:prstGeom>
              <a:solidFill>
                <a:srgbClr val="FF7C80"/>
              </a:solidFill>
              <a:ln w="9525">
                <a:solidFill>
                  <a:srgbClr val="FF7C80"/>
                </a:solidFill>
                <a:miter lim="800000"/>
                <a:headEnd/>
                <a:tailEnd/>
              </a:ln>
            </p:spPr>
            <p:txBody>
              <a:bodyPr lIns="18000" tIns="10800" rIns="18000" bIns="10800"/>
              <a:lstStyle/>
              <a:p>
                <a:pPr marL="342900" indent="-342900" algn="ctr">
                  <a:buFontTx/>
                  <a:buNone/>
                </a:pPr>
                <a:r>
                  <a:rPr lang="en-US" sz="1600" b="1" dirty="0" smtClean="0">
                    <a:latin typeface="Arial Narrow" pitchFamily="34" charset="0"/>
                  </a:rPr>
                  <a:t>DEVISING</a:t>
                </a:r>
                <a:endParaRPr lang="en-GB" sz="1600" dirty="0"/>
              </a:p>
            </p:txBody>
          </p:sp>
          <p:sp>
            <p:nvSpPr>
              <p:cNvPr id="9229" name="Text Box 23"/>
              <p:cNvSpPr txBox="1">
                <a:spLocks noChangeArrowheads="1"/>
              </p:cNvSpPr>
              <p:nvPr/>
            </p:nvSpPr>
            <p:spPr bwMode="auto">
              <a:xfrm>
                <a:off x="4860032" y="4725144"/>
                <a:ext cx="1116583" cy="288032"/>
              </a:xfrm>
              <a:prstGeom prst="rect">
                <a:avLst/>
              </a:prstGeom>
              <a:solidFill>
                <a:srgbClr val="FF7C80"/>
              </a:solidFill>
              <a:ln w="9525">
                <a:solidFill>
                  <a:srgbClr val="FF7C80"/>
                </a:solidFill>
                <a:miter lim="800000"/>
                <a:headEnd/>
                <a:tailEnd/>
              </a:ln>
            </p:spPr>
            <p:txBody>
              <a:bodyPr lIns="18000" tIns="10800" rIns="18000" bIns="10800"/>
              <a:lstStyle/>
              <a:p>
                <a:pPr marL="342900" indent="-342900" algn="ctr">
                  <a:buFontTx/>
                  <a:buNone/>
                </a:pPr>
                <a:r>
                  <a:rPr lang="en-US" sz="1600" b="1" dirty="0">
                    <a:latin typeface="Arial Narrow" pitchFamily="34" charset="0"/>
                  </a:rPr>
                  <a:t>COMPARING</a:t>
                </a:r>
                <a:endParaRPr lang="en-GB" sz="1600" dirty="0"/>
              </a:p>
            </p:txBody>
          </p:sp>
          <p:sp>
            <p:nvSpPr>
              <p:cNvPr id="9230" name="Text Box 24"/>
              <p:cNvSpPr txBox="1">
                <a:spLocks noChangeArrowheads="1"/>
              </p:cNvSpPr>
              <p:nvPr/>
            </p:nvSpPr>
            <p:spPr bwMode="auto">
              <a:xfrm>
                <a:off x="4860032" y="2852936"/>
                <a:ext cx="1003871" cy="288032"/>
              </a:xfrm>
              <a:prstGeom prst="rect">
                <a:avLst/>
              </a:prstGeom>
              <a:solidFill>
                <a:srgbClr val="FF7C80"/>
              </a:solidFill>
              <a:ln w="9525">
                <a:solidFill>
                  <a:srgbClr val="FF7C80"/>
                </a:solidFill>
                <a:miter lim="800000"/>
                <a:headEnd/>
                <a:tailEnd/>
              </a:ln>
            </p:spPr>
            <p:txBody>
              <a:bodyPr lIns="18000" tIns="10800" rIns="18000" bIns="10800"/>
              <a:lstStyle/>
              <a:p>
                <a:pPr marL="342900" indent="-342900">
                  <a:buFontTx/>
                  <a:buNone/>
                </a:pPr>
                <a:r>
                  <a:rPr lang="en-US" sz="1600" b="1" dirty="0">
                    <a:latin typeface="Arial Narrow" pitchFamily="34" charset="0"/>
                  </a:rPr>
                  <a:t>CHOOSING</a:t>
                </a:r>
                <a:endParaRPr lang="en-GB" sz="1600" dirty="0"/>
              </a:p>
            </p:txBody>
          </p:sp>
          <p:sp>
            <p:nvSpPr>
              <p:cNvPr id="9257" name="Arc 44"/>
              <p:cNvSpPr>
                <a:spLocks/>
              </p:cNvSpPr>
              <p:nvPr/>
            </p:nvSpPr>
            <p:spPr bwMode="auto">
              <a:xfrm rot="9868564" flipV="1">
                <a:off x="4370388" y="2778125"/>
                <a:ext cx="1903412" cy="1103313"/>
              </a:xfrm>
              <a:custGeom>
                <a:avLst/>
                <a:gdLst>
                  <a:gd name="T0" fmla="*/ 1566973 w 20435"/>
                  <a:gd name="T1" fmla="*/ 0 h 13547"/>
                  <a:gd name="T2" fmla="*/ 1903412 w 20435"/>
                  <a:gd name="T3" fmla="*/ 533372 h 13547"/>
                  <a:gd name="T4" fmla="*/ 0 w 20435"/>
                  <a:gd name="T5" fmla="*/ 1103313 h 13547"/>
                  <a:gd name="T6" fmla="*/ 0 60000 65536"/>
                  <a:gd name="T7" fmla="*/ 0 60000 65536"/>
                  <a:gd name="T8" fmla="*/ 0 60000 65536"/>
                  <a:gd name="T9" fmla="*/ 0 w 20435"/>
                  <a:gd name="T10" fmla="*/ 0 h 13547"/>
                  <a:gd name="T11" fmla="*/ 20435 w 20435"/>
                  <a:gd name="T12" fmla="*/ 13547 h 13547"/>
                </a:gdLst>
                <a:ahLst/>
                <a:cxnLst>
                  <a:cxn ang="T6">
                    <a:pos x="T0" y="T1"/>
                  </a:cxn>
                  <a:cxn ang="T7">
                    <a:pos x="T2" y="T3"/>
                  </a:cxn>
                  <a:cxn ang="T8">
                    <a:pos x="T4" y="T5"/>
                  </a:cxn>
                </a:cxnLst>
                <a:rect l="T9" t="T10" r="T11" b="T12"/>
                <a:pathLst>
                  <a:path w="20435" h="13547" fill="none" extrusionOk="0">
                    <a:moveTo>
                      <a:pt x="16823" y="-1"/>
                    </a:moveTo>
                    <a:cubicBezTo>
                      <a:pt x="18398" y="1956"/>
                      <a:pt x="19621" y="4172"/>
                      <a:pt x="20434" y="6549"/>
                    </a:cubicBezTo>
                  </a:path>
                  <a:path w="20435" h="13547" stroke="0" extrusionOk="0">
                    <a:moveTo>
                      <a:pt x="16823" y="-1"/>
                    </a:moveTo>
                    <a:cubicBezTo>
                      <a:pt x="18398" y="1956"/>
                      <a:pt x="19621" y="4172"/>
                      <a:pt x="20434" y="6549"/>
                    </a:cubicBezTo>
                    <a:lnTo>
                      <a:pt x="0" y="13547"/>
                    </a:lnTo>
                    <a:close/>
                  </a:path>
                </a:pathLst>
              </a:custGeom>
              <a:noFill/>
              <a:ln w="38100">
                <a:solidFill>
                  <a:srgbClr val="B2B2B2"/>
                </a:solidFill>
                <a:round/>
                <a:headEnd/>
                <a:tailEnd type="triangle" w="lg" len="lg"/>
              </a:ln>
            </p:spPr>
            <p:txBody>
              <a:bodyPr/>
              <a:lstStyle/>
              <a:p>
                <a:endParaRPr lang="en-GB"/>
              </a:p>
            </p:txBody>
          </p:sp>
          <p:sp>
            <p:nvSpPr>
              <p:cNvPr id="9258" name="Arc 46"/>
              <p:cNvSpPr>
                <a:spLocks/>
              </p:cNvSpPr>
              <p:nvPr/>
            </p:nvSpPr>
            <p:spPr bwMode="auto">
              <a:xfrm rot="15665002" flipV="1">
                <a:off x="2987675" y="2925763"/>
                <a:ext cx="1787525" cy="1073150"/>
              </a:xfrm>
              <a:custGeom>
                <a:avLst/>
                <a:gdLst>
                  <a:gd name="T0" fmla="*/ 1557910 w 20194"/>
                  <a:gd name="T1" fmla="*/ 0 h 12522"/>
                  <a:gd name="T2" fmla="*/ 1787525 w 20194"/>
                  <a:gd name="T3" fmla="*/ 416251 h 12522"/>
                  <a:gd name="T4" fmla="*/ 0 w 20194"/>
                  <a:gd name="T5" fmla="*/ 1073150 h 12522"/>
                  <a:gd name="T6" fmla="*/ 0 60000 65536"/>
                  <a:gd name="T7" fmla="*/ 0 60000 65536"/>
                  <a:gd name="T8" fmla="*/ 0 60000 65536"/>
                  <a:gd name="T9" fmla="*/ 0 w 20194"/>
                  <a:gd name="T10" fmla="*/ 0 h 12522"/>
                  <a:gd name="T11" fmla="*/ 20194 w 20194"/>
                  <a:gd name="T12" fmla="*/ 12522 h 12522"/>
                </a:gdLst>
                <a:ahLst/>
                <a:cxnLst>
                  <a:cxn ang="T6">
                    <a:pos x="T0" y="T1"/>
                  </a:cxn>
                  <a:cxn ang="T7">
                    <a:pos x="T2" y="T3"/>
                  </a:cxn>
                  <a:cxn ang="T8">
                    <a:pos x="T4" y="T5"/>
                  </a:cxn>
                </a:cxnLst>
                <a:rect l="T9" t="T10" r="T11" b="T12"/>
                <a:pathLst>
                  <a:path w="20194" h="12522" fill="none" extrusionOk="0">
                    <a:moveTo>
                      <a:pt x="17599" y="0"/>
                    </a:moveTo>
                    <a:cubicBezTo>
                      <a:pt x="18668" y="1501"/>
                      <a:pt x="19540" y="3133"/>
                      <a:pt x="20194" y="4856"/>
                    </a:cubicBezTo>
                  </a:path>
                  <a:path w="20194" h="12522" stroke="0" extrusionOk="0">
                    <a:moveTo>
                      <a:pt x="17599" y="0"/>
                    </a:moveTo>
                    <a:cubicBezTo>
                      <a:pt x="18668" y="1501"/>
                      <a:pt x="19540" y="3133"/>
                      <a:pt x="20194" y="4856"/>
                    </a:cubicBezTo>
                    <a:lnTo>
                      <a:pt x="0" y="12522"/>
                    </a:lnTo>
                    <a:close/>
                  </a:path>
                </a:pathLst>
              </a:custGeom>
              <a:noFill/>
              <a:ln w="38100">
                <a:solidFill>
                  <a:srgbClr val="B2B2B2"/>
                </a:solidFill>
                <a:round/>
                <a:headEnd/>
                <a:tailEnd type="triangle" w="lg" len="lg"/>
              </a:ln>
            </p:spPr>
            <p:txBody>
              <a:bodyPr/>
              <a:lstStyle/>
              <a:p>
                <a:endParaRPr lang="en-GB"/>
              </a:p>
            </p:txBody>
          </p:sp>
          <p:sp>
            <p:nvSpPr>
              <p:cNvPr id="9260" name="Arc 49"/>
              <p:cNvSpPr>
                <a:spLocks/>
              </p:cNvSpPr>
              <p:nvPr/>
            </p:nvSpPr>
            <p:spPr bwMode="auto">
              <a:xfrm rot="17518066" flipV="1">
                <a:off x="4123531" y="3942557"/>
                <a:ext cx="1577975" cy="1325562"/>
              </a:xfrm>
              <a:custGeom>
                <a:avLst/>
                <a:gdLst>
                  <a:gd name="T0" fmla="*/ 1334937 w 17829"/>
                  <a:gd name="T1" fmla="*/ 0 h 15462"/>
                  <a:gd name="T2" fmla="*/ 1577975 w 17829"/>
                  <a:gd name="T3" fmla="*/ 280252 h 15462"/>
                  <a:gd name="T4" fmla="*/ 0 w 17829"/>
                  <a:gd name="T5" fmla="*/ 1325562 h 15462"/>
                  <a:gd name="T6" fmla="*/ 0 60000 65536"/>
                  <a:gd name="T7" fmla="*/ 0 60000 65536"/>
                  <a:gd name="T8" fmla="*/ 0 60000 65536"/>
                  <a:gd name="T9" fmla="*/ 0 w 17829"/>
                  <a:gd name="T10" fmla="*/ 0 h 15462"/>
                  <a:gd name="T11" fmla="*/ 17829 w 17829"/>
                  <a:gd name="T12" fmla="*/ 15462 h 15462"/>
                </a:gdLst>
                <a:ahLst/>
                <a:cxnLst>
                  <a:cxn ang="T6">
                    <a:pos x="T0" y="T1"/>
                  </a:cxn>
                  <a:cxn ang="T7">
                    <a:pos x="T2" y="T3"/>
                  </a:cxn>
                  <a:cxn ang="T8">
                    <a:pos x="T4" y="T5"/>
                  </a:cxn>
                </a:cxnLst>
                <a:rect l="T9" t="T10" r="T11" b="T12"/>
                <a:pathLst>
                  <a:path w="17829" h="15462" fill="none" extrusionOk="0">
                    <a:moveTo>
                      <a:pt x="15082" y="0"/>
                    </a:moveTo>
                    <a:cubicBezTo>
                      <a:pt x="16104" y="996"/>
                      <a:pt x="17024" y="2091"/>
                      <a:pt x="17829" y="3268"/>
                    </a:cubicBezTo>
                  </a:path>
                  <a:path w="17829" h="15462" stroke="0" extrusionOk="0">
                    <a:moveTo>
                      <a:pt x="15082" y="0"/>
                    </a:moveTo>
                    <a:cubicBezTo>
                      <a:pt x="16104" y="996"/>
                      <a:pt x="17024" y="2091"/>
                      <a:pt x="17829" y="3268"/>
                    </a:cubicBezTo>
                    <a:lnTo>
                      <a:pt x="0" y="15462"/>
                    </a:lnTo>
                    <a:close/>
                  </a:path>
                </a:pathLst>
              </a:custGeom>
              <a:noFill/>
              <a:ln w="38100">
                <a:solidFill>
                  <a:srgbClr val="B2B2B2"/>
                </a:solidFill>
                <a:round/>
                <a:headEnd/>
                <a:tailEnd type="triangle" w="lg" len="lg"/>
              </a:ln>
            </p:spPr>
            <p:txBody>
              <a:bodyPr/>
              <a:lstStyle/>
              <a:p>
                <a:endParaRPr lang="en-GB"/>
              </a:p>
            </p:txBody>
          </p:sp>
          <p:sp>
            <p:nvSpPr>
              <p:cNvPr id="9261" name="Arc 50"/>
              <p:cNvSpPr>
                <a:spLocks/>
              </p:cNvSpPr>
              <p:nvPr/>
            </p:nvSpPr>
            <p:spPr bwMode="auto">
              <a:xfrm rot="14647134" flipV="1">
                <a:off x="4285456" y="4301332"/>
                <a:ext cx="1577975" cy="1398588"/>
              </a:xfrm>
              <a:custGeom>
                <a:avLst/>
                <a:gdLst>
                  <a:gd name="T0" fmla="*/ 1254308 w 17829"/>
                  <a:gd name="T1" fmla="*/ 0 h 16301"/>
                  <a:gd name="T2" fmla="*/ 1577975 w 17829"/>
                  <a:gd name="T3" fmla="*/ 352457 h 16301"/>
                  <a:gd name="T4" fmla="*/ 0 w 17829"/>
                  <a:gd name="T5" fmla="*/ 1398588 h 16301"/>
                  <a:gd name="T6" fmla="*/ 0 60000 65536"/>
                  <a:gd name="T7" fmla="*/ 0 60000 65536"/>
                  <a:gd name="T8" fmla="*/ 0 60000 65536"/>
                  <a:gd name="T9" fmla="*/ 0 w 17829"/>
                  <a:gd name="T10" fmla="*/ 0 h 16301"/>
                  <a:gd name="T11" fmla="*/ 17829 w 17829"/>
                  <a:gd name="T12" fmla="*/ 16301 h 16301"/>
                </a:gdLst>
                <a:ahLst/>
                <a:cxnLst>
                  <a:cxn ang="T6">
                    <a:pos x="T0" y="T1"/>
                  </a:cxn>
                  <a:cxn ang="T7">
                    <a:pos x="T2" y="T3"/>
                  </a:cxn>
                  <a:cxn ang="T8">
                    <a:pos x="T4" y="T5"/>
                  </a:cxn>
                </a:cxnLst>
                <a:rect l="T9" t="T10" r="T11" b="T12"/>
                <a:pathLst>
                  <a:path w="17829" h="16301" fill="none" extrusionOk="0">
                    <a:moveTo>
                      <a:pt x="14171" y="0"/>
                    </a:moveTo>
                    <a:cubicBezTo>
                      <a:pt x="15561" y="1207"/>
                      <a:pt x="16790" y="2588"/>
                      <a:pt x="17829" y="4107"/>
                    </a:cubicBezTo>
                  </a:path>
                  <a:path w="17829" h="16301" stroke="0" extrusionOk="0">
                    <a:moveTo>
                      <a:pt x="14171" y="0"/>
                    </a:moveTo>
                    <a:cubicBezTo>
                      <a:pt x="15561" y="1207"/>
                      <a:pt x="16790" y="2588"/>
                      <a:pt x="17829" y="4107"/>
                    </a:cubicBezTo>
                    <a:lnTo>
                      <a:pt x="0" y="16301"/>
                    </a:lnTo>
                    <a:close/>
                  </a:path>
                </a:pathLst>
              </a:custGeom>
              <a:noFill/>
              <a:ln w="38100">
                <a:solidFill>
                  <a:srgbClr val="B2B2B2"/>
                </a:solidFill>
                <a:round/>
                <a:headEnd/>
                <a:tailEnd type="triangle" w="lg" len="lg"/>
              </a:ln>
            </p:spPr>
            <p:txBody>
              <a:bodyPr/>
              <a:lstStyle/>
              <a:p>
                <a:endParaRPr lang="en-GB"/>
              </a:p>
            </p:txBody>
          </p:sp>
          <p:sp>
            <p:nvSpPr>
              <p:cNvPr id="9262" name="Arc 51"/>
              <p:cNvSpPr>
                <a:spLocks/>
              </p:cNvSpPr>
              <p:nvPr/>
            </p:nvSpPr>
            <p:spPr bwMode="auto">
              <a:xfrm rot="7887653" flipV="1">
                <a:off x="4424363" y="3579813"/>
                <a:ext cx="1809750" cy="1162050"/>
              </a:xfrm>
              <a:custGeom>
                <a:avLst/>
                <a:gdLst>
                  <a:gd name="T0" fmla="*/ 1489867 w 20435"/>
                  <a:gd name="T1" fmla="*/ 0 h 13547"/>
                  <a:gd name="T2" fmla="*/ 1809750 w 20435"/>
                  <a:gd name="T3" fmla="*/ 561768 h 13547"/>
                  <a:gd name="T4" fmla="*/ 0 w 20435"/>
                  <a:gd name="T5" fmla="*/ 1162050 h 13547"/>
                  <a:gd name="T6" fmla="*/ 0 60000 65536"/>
                  <a:gd name="T7" fmla="*/ 0 60000 65536"/>
                  <a:gd name="T8" fmla="*/ 0 60000 65536"/>
                  <a:gd name="T9" fmla="*/ 0 w 20435"/>
                  <a:gd name="T10" fmla="*/ 0 h 13547"/>
                  <a:gd name="T11" fmla="*/ 20435 w 20435"/>
                  <a:gd name="T12" fmla="*/ 13547 h 13547"/>
                </a:gdLst>
                <a:ahLst/>
                <a:cxnLst>
                  <a:cxn ang="T6">
                    <a:pos x="T0" y="T1"/>
                  </a:cxn>
                  <a:cxn ang="T7">
                    <a:pos x="T2" y="T3"/>
                  </a:cxn>
                  <a:cxn ang="T8">
                    <a:pos x="T4" y="T5"/>
                  </a:cxn>
                </a:cxnLst>
                <a:rect l="T9" t="T10" r="T11" b="T12"/>
                <a:pathLst>
                  <a:path w="20435" h="13547" fill="none" extrusionOk="0">
                    <a:moveTo>
                      <a:pt x="16823" y="-1"/>
                    </a:moveTo>
                    <a:cubicBezTo>
                      <a:pt x="18398" y="1956"/>
                      <a:pt x="19621" y="4172"/>
                      <a:pt x="20434" y="6549"/>
                    </a:cubicBezTo>
                  </a:path>
                  <a:path w="20435" h="13547" stroke="0" extrusionOk="0">
                    <a:moveTo>
                      <a:pt x="16823" y="-1"/>
                    </a:moveTo>
                    <a:cubicBezTo>
                      <a:pt x="18398" y="1956"/>
                      <a:pt x="19621" y="4172"/>
                      <a:pt x="20434" y="6549"/>
                    </a:cubicBezTo>
                    <a:lnTo>
                      <a:pt x="0" y="13547"/>
                    </a:lnTo>
                    <a:close/>
                  </a:path>
                </a:pathLst>
              </a:custGeom>
              <a:noFill/>
              <a:ln w="38100">
                <a:solidFill>
                  <a:srgbClr val="B2B2B2"/>
                </a:solidFill>
                <a:round/>
                <a:headEnd/>
                <a:tailEnd type="triangle" w="lg" len="lg"/>
              </a:ln>
            </p:spPr>
            <p:txBody>
              <a:bodyPr/>
              <a:lstStyle/>
              <a:p>
                <a:endParaRPr lang="en-GB"/>
              </a:p>
            </p:txBody>
          </p:sp>
        </p:grpSp>
        <p:grpSp>
          <p:nvGrpSpPr>
            <p:cNvPr id="62" name="Group 61"/>
            <p:cNvGrpSpPr/>
            <p:nvPr/>
          </p:nvGrpSpPr>
          <p:grpSpPr>
            <a:xfrm>
              <a:off x="2822726" y="2550864"/>
              <a:ext cx="3214687" cy="3281363"/>
              <a:chOff x="2763838" y="2508250"/>
              <a:chExt cx="3214687" cy="3281363"/>
            </a:xfrm>
          </p:grpSpPr>
          <p:sp>
            <p:nvSpPr>
              <p:cNvPr id="63" name="Oval 17"/>
              <p:cNvSpPr>
                <a:spLocks noChangeArrowheads="1"/>
              </p:cNvSpPr>
              <p:nvPr/>
            </p:nvSpPr>
            <p:spPr bwMode="auto">
              <a:xfrm>
                <a:off x="2808288" y="2517775"/>
                <a:ext cx="1208087" cy="1031875"/>
              </a:xfrm>
              <a:prstGeom prst="ellipse">
                <a:avLst/>
              </a:prstGeom>
              <a:solidFill>
                <a:srgbClr val="FF7C80"/>
              </a:solidFill>
              <a:ln w="9525">
                <a:solidFill>
                  <a:srgbClr val="FF7C80"/>
                </a:solidFill>
                <a:round/>
                <a:headEnd/>
                <a:tailEnd/>
              </a:ln>
            </p:spPr>
            <p:txBody>
              <a:bodyPr/>
              <a:lstStyle/>
              <a:p>
                <a:pPr marL="342900" indent="-342900"/>
                <a:endParaRPr lang="en-GB">
                  <a:solidFill>
                    <a:srgbClr val="FF5050"/>
                  </a:solidFill>
                </a:endParaRPr>
              </a:p>
            </p:txBody>
          </p:sp>
          <p:sp>
            <p:nvSpPr>
              <p:cNvPr id="64" name="Oval 18"/>
              <p:cNvSpPr>
                <a:spLocks noChangeArrowheads="1"/>
              </p:cNvSpPr>
              <p:nvPr/>
            </p:nvSpPr>
            <p:spPr bwMode="auto">
              <a:xfrm>
                <a:off x="2763838" y="4313238"/>
                <a:ext cx="1208087" cy="1031875"/>
              </a:xfrm>
              <a:prstGeom prst="ellipse">
                <a:avLst/>
              </a:prstGeom>
              <a:solidFill>
                <a:srgbClr val="FF7C80"/>
              </a:solidFill>
              <a:ln w="9525">
                <a:solidFill>
                  <a:srgbClr val="FF7C80"/>
                </a:solidFill>
                <a:round/>
                <a:headEnd/>
                <a:tailEnd/>
              </a:ln>
            </p:spPr>
            <p:txBody>
              <a:bodyPr/>
              <a:lstStyle/>
              <a:p>
                <a:endParaRPr lang="en-GB"/>
              </a:p>
            </p:txBody>
          </p:sp>
          <p:sp>
            <p:nvSpPr>
              <p:cNvPr id="65" name="Oval 19"/>
              <p:cNvSpPr>
                <a:spLocks noChangeArrowheads="1"/>
              </p:cNvSpPr>
              <p:nvPr/>
            </p:nvSpPr>
            <p:spPr bwMode="auto">
              <a:xfrm>
                <a:off x="4722813" y="2508250"/>
                <a:ext cx="1208087" cy="1031875"/>
              </a:xfrm>
              <a:prstGeom prst="ellipse">
                <a:avLst/>
              </a:prstGeom>
              <a:solidFill>
                <a:srgbClr val="FF7C80"/>
              </a:solidFill>
              <a:ln w="9525">
                <a:solidFill>
                  <a:srgbClr val="FF7C80"/>
                </a:solidFill>
                <a:round/>
                <a:headEnd/>
                <a:tailEnd/>
              </a:ln>
            </p:spPr>
            <p:txBody>
              <a:bodyPr/>
              <a:lstStyle/>
              <a:p>
                <a:endParaRPr lang="en-GB"/>
              </a:p>
            </p:txBody>
          </p:sp>
          <p:sp>
            <p:nvSpPr>
              <p:cNvPr id="66" name="Oval 20"/>
              <p:cNvSpPr>
                <a:spLocks noChangeArrowheads="1"/>
              </p:cNvSpPr>
              <p:nvPr/>
            </p:nvSpPr>
            <p:spPr bwMode="auto">
              <a:xfrm>
                <a:off x="4770438" y="4348163"/>
                <a:ext cx="1208087" cy="1031875"/>
              </a:xfrm>
              <a:prstGeom prst="ellipse">
                <a:avLst/>
              </a:prstGeom>
              <a:solidFill>
                <a:srgbClr val="FF7C80"/>
              </a:solidFill>
              <a:ln w="9525">
                <a:solidFill>
                  <a:srgbClr val="FF7C80"/>
                </a:solidFill>
                <a:round/>
                <a:headEnd/>
                <a:tailEnd/>
              </a:ln>
            </p:spPr>
            <p:txBody>
              <a:bodyPr/>
              <a:lstStyle/>
              <a:p>
                <a:endParaRPr lang="en-GB"/>
              </a:p>
            </p:txBody>
          </p:sp>
          <p:sp>
            <p:nvSpPr>
              <p:cNvPr id="67" name="Text Box 21"/>
              <p:cNvSpPr txBox="1">
                <a:spLocks noChangeArrowheads="1"/>
              </p:cNvSpPr>
              <p:nvPr/>
            </p:nvSpPr>
            <p:spPr bwMode="auto">
              <a:xfrm>
                <a:off x="2943225" y="2878138"/>
                <a:ext cx="898525" cy="263525"/>
              </a:xfrm>
              <a:prstGeom prst="rect">
                <a:avLst/>
              </a:prstGeom>
              <a:solidFill>
                <a:srgbClr val="FF7C80"/>
              </a:solidFill>
              <a:ln w="9525">
                <a:solidFill>
                  <a:srgbClr val="FF7C80"/>
                </a:solidFill>
                <a:miter lim="800000"/>
                <a:headEnd/>
                <a:tailEnd/>
              </a:ln>
            </p:spPr>
            <p:txBody>
              <a:bodyPr lIns="18000" tIns="10800" rIns="18000" bIns="10800"/>
              <a:lstStyle/>
              <a:p>
                <a:pPr marL="342900" indent="-342900" algn="ctr">
                  <a:buFontTx/>
                  <a:buNone/>
                </a:pPr>
                <a:r>
                  <a:rPr lang="en-US" sz="1600" b="1" dirty="0">
                    <a:latin typeface="Arial Narrow" pitchFamily="34" charset="0"/>
                  </a:rPr>
                  <a:t>SHAPING</a:t>
                </a:r>
                <a:endParaRPr lang="en-GB" sz="1600" dirty="0"/>
              </a:p>
            </p:txBody>
          </p:sp>
          <p:sp>
            <p:nvSpPr>
              <p:cNvPr id="68" name="Text Box 22"/>
              <p:cNvSpPr txBox="1">
                <a:spLocks noChangeArrowheads="1"/>
              </p:cNvSpPr>
              <p:nvPr/>
            </p:nvSpPr>
            <p:spPr bwMode="auto">
              <a:xfrm>
                <a:off x="2915816" y="4725144"/>
                <a:ext cx="941387" cy="261938"/>
              </a:xfrm>
              <a:prstGeom prst="rect">
                <a:avLst/>
              </a:prstGeom>
              <a:solidFill>
                <a:srgbClr val="FF7C80"/>
              </a:solidFill>
              <a:ln w="9525">
                <a:solidFill>
                  <a:srgbClr val="FF7C80"/>
                </a:solidFill>
                <a:miter lim="800000"/>
                <a:headEnd/>
                <a:tailEnd/>
              </a:ln>
            </p:spPr>
            <p:txBody>
              <a:bodyPr lIns="18000" tIns="10800" rIns="18000" bIns="10800"/>
              <a:lstStyle/>
              <a:p>
                <a:pPr marL="342900" indent="-342900" algn="ctr">
                  <a:buFontTx/>
                  <a:buNone/>
                </a:pPr>
                <a:r>
                  <a:rPr lang="en-US" sz="1600" b="1" dirty="0" smtClean="0">
                    <a:latin typeface="Arial Narrow" pitchFamily="34" charset="0"/>
                  </a:rPr>
                  <a:t>DEVISING</a:t>
                </a:r>
                <a:endParaRPr lang="en-GB" sz="1600" dirty="0"/>
              </a:p>
            </p:txBody>
          </p:sp>
          <p:sp>
            <p:nvSpPr>
              <p:cNvPr id="69" name="Text Box 23"/>
              <p:cNvSpPr txBox="1">
                <a:spLocks noChangeArrowheads="1"/>
              </p:cNvSpPr>
              <p:nvPr/>
            </p:nvSpPr>
            <p:spPr bwMode="auto">
              <a:xfrm>
                <a:off x="4860032" y="4725144"/>
                <a:ext cx="1116583" cy="288032"/>
              </a:xfrm>
              <a:prstGeom prst="rect">
                <a:avLst/>
              </a:prstGeom>
              <a:solidFill>
                <a:srgbClr val="FF7C80"/>
              </a:solidFill>
              <a:ln w="9525">
                <a:solidFill>
                  <a:srgbClr val="FF7C80"/>
                </a:solidFill>
                <a:miter lim="800000"/>
                <a:headEnd/>
                <a:tailEnd/>
              </a:ln>
            </p:spPr>
            <p:txBody>
              <a:bodyPr lIns="18000" tIns="10800" rIns="18000" bIns="10800"/>
              <a:lstStyle/>
              <a:p>
                <a:pPr marL="342900" indent="-342900" algn="ctr">
                  <a:buFontTx/>
                  <a:buNone/>
                </a:pPr>
                <a:r>
                  <a:rPr lang="en-US" sz="1600" b="1" dirty="0">
                    <a:latin typeface="Arial Narrow" pitchFamily="34" charset="0"/>
                  </a:rPr>
                  <a:t>COMPARING</a:t>
                </a:r>
                <a:endParaRPr lang="en-GB" sz="1600" dirty="0"/>
              </a:p>
            </p:txBody>
          </p:sp>
          <p:sp>
            <p:nvSpPr>
              <p:cNvPr id="70" name="Text Box 24"/>
              <p:cNvSpPr txBox="1">
                <a:spLocks noChangeArrowheads="1"/>
              </p:cNvSpPr>
              <p:nvPr/>
            </p:nvSpPr>
            <p:spPr bwMode="auto">
              <a:xfrm>
                <a:off x="4860032" y="2852936"/>
                <a:ext cx="1003871" cy="288032"/>
              </a:xfrm>
              <a:prstGeom prst="rect">
                <a:avLst/>
              </a:prstGeom>
              <a:solidFill>
                <a:srgbClr val="FF7C80"/>
              </a:solidFill>
              <a:ln w="9525">
                <a:solidFill>
                  <a:srgbClr val="FF7C80"/>
                </a:solidFill>
                <a:miter lim="800000"/>
                <a:headEnd/>
                <a:tailEnd/>
              </a:ln>
            </p:spPr>
            <p:txBody>
              <a:bodyPr lIns="18000" tIns="10800" rIns="18000" bIns="10800"/>
              <a:lstStyle/>
              <a:p>
                <a:pPr marL="342900" indent="-342900">
                  <a:buFontTx/>
                  <a:buNone/>
                </a:pPr>
                <a:r>
                  <a:rPr lang="en-US" sz="1600" b="1" dirty="0">
                    <a:latin typeface="Arial Narrow" pitchFamily="34" charset="0"/>
                  </a:rPr>
                  <a:t>CHOOSING</a:t>
                </a:r>
                <a:endParaRPr lang="en-GB" sz="1600" dirty="0"/>
              </a:p>
            </p:txBody>
          </p:sp>
          <p:sp>
            <p:nvSpPr>
              <p:cNvPr id="72" name="Arc 46"/>
              <p:cNvSpPr>
                <a:spLocks/>
              </p:cNvSpPr>
              <p:nvPr/>
            </p:nvSpPr>
            <p:spPr bwMode="auto">
              <a:xfrm rot="15665002" flipV="1">
                <a:off x="2987675" y="2925763"/>
                <a:ext cx="1787525" cy="1073150"/>
              </a:xfrm>
              <a:custGeom>
                <a:avLst/>
                <a:gdLst>
                  <a:gd name="T0" fmla="*/ 1557910 w 20194"/>
                  <a:gd name="T1" fmla="*/ 0 h 12522"/>
                  <a:gd name="T2" fmla="*/ 1787525 w 20194"/>
                  <a:gd name="T3" fmla="*/ 416251 h 12522"/>
                  <a:gd name="T4" fmla="*/ 0 w 20194"/>
                  <a:gd name="T5" fmla="*/ 1073150 h 12522"/>
                  <a:gd name="T6" fmla="*/ 0 60000 65536"/>
                  <a:gd name="T7" fmla="*/ 0 60000 65536"/>
                  <a:gd name="T8" fmla="*/ 0 60000 65536"/>
                  <a:gd name="T9" fmla="*/ 0 w 20194"/>
                  <a:gd name="T10" fmla="*/ 0 h 12522"/>
                  <a:gd name="T11" fmla="*/ 20194 w 20194"/>
                  <a:gd name="T12" fmla="*/ 12522 h 12522"/>
                </a:gdLst>
                <a:ahLst/>
                <a:cxnLst>
                  <a:cxn ang="T6">
                    <a:pos x="T0" y="T1"/>
                  </a:cxn>
                  <a:cxn ang="T7">
                    <a:pos x="T2" y="T3"/>
                  </a:cxn>
                  <a:cxn ang="T8">
                    <a:pos x="T4" y="T5"/>
                  </a:cxn>
                </a:cxnLst>
                <a:rect l="T9" t="T10" r="T11" b="T12"/>
                <a:pathLst>
                  <a:path w="20194" h="12522" fill="none" extrusionOk="0">
                    <a:moveTo>
                      <a:pt x="17599" y="0"/>
                    </a:moveTo>
                    <a:cubicBezTo>
                      <a:pt x="18668" y="1501"/>
                      <a:pt x="19540" y="3133"/>
                      <a:pt x="20194" y="4856"/>
                    </a:cubicBezTo>
                  </a:path>
                  <a:path w="20194" h="12522" stroke="0" extrusionOk="0">
                    <a:moveTo>
                      <a:pt x="17599" y="0"/>
                    </a:moveTo>
                    <a:cubicBezTo>
                      <a:pt x="18668" y="1501"/>
                      <a:pt x="19540" y="3133"/>
                      <a:pt x="20194" y="4856"/>
                    </a:cubicBezTo>
                    <a:lnTo>
                      <a:pt x="0" y="12522"/>
                    </a:lnTo>
                    <a:close/>
                  </a:path>
                </a:pathLst>
              </a:custGeom>
              <a:noFill/>
              <a:ln w="38100">
                <a:solidFill>
                  <a:srgbClr val="B2B2B2"/>
                </a:solidFill>
                <a:round/>
                <a:headEnd/>
                <a:tailEnd type="triangle" w="lg" len="lg"/>
              </a:ln>
            </p:spPr>
            <p:txBody>
              <a:bodyPr/>
              <a:lstStyle/>
              <a:p>
                <a:endParaRPr lang="en-GB"/>
              </a:p>
            </p:txBody>
          </p:sp>
          <p:sp>
            <p:nvSpPr>
              <p:cNvPr id="73" name="Arc 49"/>
              <p:cNvSpPr>
                <a:spLocks/>
              </p:cNvSpPr>
              <p:nvPr/>
            </p:nvSpPr>
            <p:spPr bwMode="auto">
              <a:xfrm rot="17518066" flipV="1">
                <a:off x="4123531" y="3942557"/>
                <a:ext cx="1577975" cy="1325562"/>
              </a:xfrm>
              <a:custGeom>
                <a:avLst/>
                <a:gdLst>
                  <a:gd name="T0" fmla="*/ 1334937 w 17829"/>
                  <a:gd name="T1" fmla="*/ 0 h 15462"/>
                  <a:gd name="T2" fmla="*/ 1577975 w 17829"/>
                  <a:gd name="T3" fmla="*/ 280252 h 15462"/>
                  <a:gd name="T4" fmla="*/ 0 w 17829"/>
                  <a:gd name="T5" fmla="*/ 1325562 h 15462"/>
                  <a:gd name="T6" fmla="*/ 0 60000 65536"/>
                  <a:gd name="T7" fmla="*/ 0 60000 65536"/>
                  <a:gd name="T8" fmla="*/ 0 60000 65536"/>
                  <a:gd name="T9" fmla="*/ 0 w 17829"/>
                  <a:gd name="T10" fmla="*/ 0 h 15462"/>
                  <a:gd name="T11" fmla="*/ 17829 w 17829"/>
                  <a:gd name="T12" fmla="*/ 15462 h 15462"/>
                </a:gdLst>
                <a:ahLst/>
                <a:cxnLst>
                  <a:cxn ang="T6">
                    <a:pos x="T0" y="T1"/>
                  </a:cxn>
                  <a:cxn ang="T7">
                    <a:pos x="T2" y="T3"/>
                  </a:cxn>
                  <a:cxn ang="T8">
                    <a:pos x="T4" y="T5"/>
                  </a:cxn>
                </a:cxnLst>
                <a:rect l="T9" t="T10" r="T11" b="T12"/>
                <a:pathLst>
                  <a:path w="17829" h="15462" fill="none" extrusionOk="0">
                    <a:moveTo>
                      <a:pt x="15082" y="0"/>
                    </a:moveTo>
                    <a:cubicBezTo>
                      <a:pt x="16104" y="996"/>
                      <a:pt x="17024" y="2091"/>
                      <a:pt x="17829" y="3268"/>
                    </a:cubicBezTo>
                  </a:path>
                  <a:path w="17829" h="15462" stroke="0" extrusionOk="0">
                    <a:moveTo>
                      <a:pt x="15082" y="0"/>
                    </a:moveTo>
                    <a:cubicBezTo>
                      <a:pt x="16104" y="996"/>
                      <a:pt x="17024" y="2091"/>
                      <a:pt x="17829" y="3268"/>
                    </a:cubicBezTo>
                    <a:lnTo>
                      <a:pt x="0" y="15462"/>
                    </a:lnTo>
                    <a:close/>
                  </a:path>
                </a:pathLst>
              </a:custGeom>
              <a:noFill/>
              <a:ln w="38100">
                <a:solidFill>
                  <a:srgbClr val="B2B2B2"/>
                </a:solidFill>
                <a:round/>
                <a:headEnd/>
                <a:tailEnd type="triangle" w="lg" len="lg"/>
              </a:ln>
            </p:spPr>
            <p:txBody>
              <a:bodyPr/>
              <a:lstStyle/>
              <a:p>
                <a:endParaRPr lang="en-GB"/>
              </a:p>
            </p:txBody>
          </p:sp>
          <p:sp>
            <p:nvSpPr>
              <p:cNvPr id="74" name="Arc 50"/>
              <p:cNvSpPr>
                <a:spLocks/>
              </p:cNvSpPr>
              <p:nvPr/>
            </p:nvSpPr>
            <p:spPr bwMode="auto">
              <a:xfrm rot="14647134" flipV="1">
                <a:off x="4285456" y="4301332"/>
                <a:ext cx="1577975" cy="1398588"/>
              </a:xfrm>
              <a:custGeom>
                <a:avLst/>
                <a:gdLst>
                  <a:gd name="T0" fmla="*/ 1254308 w 17829"/>
                  <a:gd name="T1" fmla="*/ 0 h 16301"/>
                  <a:gd name="T2" fmla="*/ 1577975 w 17829"/>
                  <a:gd name="T3" fmla="*/ 352457 h 16301"/>
                  <a:gd name="T4" fmla="*/ 0 w 17829"/>
                  <a:gd name="T5" fmla="*/ 1398588 h 16301"/>
                  <a:gd name="T6" fmla="*/ 0 60000 65536"/>
                  <a:gd name="T7" fmla="*/ 0 60000 65536"/>
                  <a:gd name="T8" fmla="*/ 0 60000 65536"/>
                  <a:gd name="T9" fmla="*/ 0 w 17829"/>
                  <a:gd name="T10" fmla="*/ 0 h 16301"/>
                  <a:gd name="T11" fmla="*/ 17829 w 17829"/>
                  <a:gd name="T12" fmla="*/ 16301 h 16301"/>
                </a:gdLst>
                <a:ahLst/>
                <a:cxnLst>
                  <a:cxn ang="T6">
                    <a:pos x="T0" y="T1"/>
                  </a:cxn>
                  <a:cxn ang="T7">
                    <a:pos x="T2" y="T3"/>
                  </a:cxn>
                  <a:cxn ang="T8">
                    <a:pos x="T4" y="T5"/>
                  </a:cxn>
                </a:cxnLst>
                <a:rect l="T9" t="T10" r="T11" b="T12"/>
                <a:pathLst>
                  <a:path w="17829" h="16301" fill="none" extrusionOk="0">
                    <a:moveTo>
                      <a:pt x="14171" y="0"/>
                    </a:moveTo>
                    <a:cubicBezTo>
                      <a:pt x="15561" y="1207"/>
                      <a:pt x="16790" y="2588"/>
                      <a:pt x="17829" y="4107"/>
                    </a:cubicBezTo>
                  </a:path>
                  <a:path w="17829" h="16301" stroke="0" extrusionOk="0">
                    <a:moveTo>
                      <a:pt x="14171" y="0"/>
                    </a:moveTo>
                    <a:cubicBezTo>
                      <a:pt x="15561" y="1207"/>
                      <a:pt x="16790" y="2588"/>
                      <a:pt x="17829" y="4107"/>
                    </a:cubicBezTo>
                    <a:lnTo>
                      <a:pt x="0" y="16301"/>
                    </a:lnTo>
                    <a:close/>
                  </a:path>
                </a:pathLst>
              </a:custGeom>
              <a:noFill/>
              <a:ln w="38100">
                <a:solidFill>
                  <a:srgbClr val="B2B2B2"/>
                </a:solidFill>
                <a:round/>
                <a:headEnd/>
                <a:tailEnd type="triangle" w="lg" len="lg"/>
              </a:ln>
            </p:spPr>
            <p:txBody>
              <a:bodyPr/>
              <a:lstStyle/>
              <a:p>
                <a:endParaRPr lang="en-GB"/>
              </a:p>
            </p:txBody>
          </p:sp>
        </p:grpSp>
        <p:sp>
          <p:nvSpPr>
            <p:cNvPr id="76" name="Oval 67"/>
            <p:cNvSpPr>
              <a:spLocks noChangeArrowheads="1"/>
            </p:cNvSpPr>
            <p:nvPr/>
          </p:nvSpPr>
          <p:spPr bwMode="auto">
            <a:xfrm>
              <a:off x="3762425" y="1095350"/>
              <a:ext cx="1368152" cy="1292449"/>
            </a:xfrm>
            <a:prstGeom prst="ellipse">
              <a:avLst/>
            </a:prstGeom>
            <a:noFill/>
            <a:ln w="57150" algn="ctr">
              <a:solidFill>
                <a:srgbClr val="EAEAEA"/>
              </a:solidFill>
              <a:prstDash val="lgDash"/>
              <a:round/>
              <a:headEnd/>
              <a:tailEnd/>
            </a:ln>
          </p:spPr>
          <p:txBody>
            <a:bodyPr wrap="none" anchor="ctr"/>
            <a:lstStyle/>
            <a:p>
              <a:endParaRPr lang="en-GB"/>
            </a:p>
          </p:txBody>
        </p:sp>
      </p:grpSp>
      <p:sp>
        <p:nvSpPr>
          <p:cNvPr id="84" name="Arc 83"/>
          <p:cNvSpPr/>
          <p:nvPr/>
        </p:nvSpPr>
        <p:spPr>
          <a:xfrm rot="227959">
            <a:off x="5678272" y="5196804"/>
            <a:ext cx="1223156" cy="829920"/>
          </a:xfrm>
          <a:prstGeom prst="arc">
            <a:avLst>
              <a:gd name="adj1" fmla="val 14158559"/>
              <a:gd name="adj2" fmla="val 0"/>
            </a:avLst>
          </a:prstGeom>
          <a:ln w="19050">
            <a:solidFill>
              <a:srgbClr val="FF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Arc 87"/>
          <p:cNvSpPr/>
          <p:nvPr/>
        </p:nvSpPr>
        <p:spPr>
          <a:xfrm rot="14249257">
            <a:off x="5533615" y="5470183"/>
            <a:ext cx="822289" cy="684630"/>
          </a:xfrm>
          <a:prstGeom prst="arc">
            <a:avLst>
              <a:gd name="adj1" fmla="val 14158559"/>
              <a:gd name="adj2" fmla="val 0"/>
            </a:avLst>
          </a:prstGeom>
          <a:ln w="19050">
            <a:solidFill>
              <a:srgbClr val="FF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Text Box 55"/>
          <p:cNvSpPr txBox="1">
            <a:spLocks noChangeArrowheads="1"/>
          </p:cNvSpPr>
          <p:nvPr/>
        </p:nvSpPr>
        <p:spPr bwMode="auto">
          <a:xfrm>
            <a:off x="5940152" y="5733256"/>
            <a:ext cx="2376264" cy="830997"/>
          </a:xfrm>
          <a:prstGeom prst="rect">
            <a:avLst/>
          </a:prstGeom>
          <a:solidFill>
            <a:srgbClr val="FFCCCC"/>
          </a:solidFill>
          <a:ln w="9525" algn="ctr">
            <a:solidFill>
              <a:schemeClr val="tx1"/>
            </a:solidFill>
            <a:prstDash val="dashDot"/>
            <a:miter lim="800000"/>
            <a:headEnd/>
            <a:tailEnd/>
          </a:ln>
        </p:spPr>
        <p:txBody>
          <a:bodyPr wrap="square">
            <a:spAutoFit/>
          </a:bodyPr>
          <a:lstStyle/>
          <a:p>
            <a:pPr algn="ctr">
              <a:spcBef>
                <a:spcPct val="50000"/>
              </a:spcBef>
              <a:buFontTx/>
              <a:buNone/>
            </a:pPr>
            <a:r>
              <a:rPr lang="en-GB" sz="1400" i="1" dirty="0" smtClean="0">
                <a:solidFill>
                  <a:srgbClr val="FF0000"/>
                </a:solidFill>
                <a:latin typeface="Comic Sans MS" pitchFamily="66" charset="0"/>
              </a:rPr>
              <a:t>?</a:t>
            </a:r>
            <a:r>
              <a:rPr lang="en-GB" sz="1600" i="1" dirty="0" smtClean="0">
                <a:solidFill>
                  <a:srgbClr val="FF0000"/>
                </a:solidFill>
                <a:latin typeface="Comic Sans MS" pitchFamily="66" charset="0"/>
              </a:rPr>
              <a:t>Extension of problem structure in response to UR?</a:t>
            </a:r>
            <a:endParaRPr lang="en-GB" sz="1600" i="1" dirty="0">
              <a:solidFill>
                <a:srgbClr val="FF0000"/>
              </a:solidFill>
              <a:latin typeface="Comic Sans MS" pitchFamily="66" charset="0"/>
            </a:endParaRPr>
          </a:p>
        </p:txBody>
      </p:sp>
      <p:sp>
        <p:nvSpPr>
          <p:cNvPr id="9237" name="Text Box 32"/>
          <p:cNvSpPr txBox="1">
            <a:spLocks noChangeArrowheads="1"/>
          </p:cNvSpPr>
          <p:nvPr/>
        </p:nvSpPr>
        <p:spPr bwMode="auto">
          <a:xfrm>
            <a:off x="3923928" y="1844824"/>
            <a:ext cx="1085850" cy="631825"/>
          </a:xfrm>
          <a:prstGeom prst="rect">
            <a:avLst/>
          </a:prstGeom>
          <a:noFill/>
          <a:ln w="9525">
            <a:noFill/>
            <a:miter lim="800000"/>
            <a:headEnd/>
            <a:tailEnd/>
          </a:ln>
        </p:spPr>
        <p:txBody>
          <a:bodyPr/>
          <a:lstStyle/>
          <a:p>
            <a:pPr>
              <a:buFontTx/>
              <a:buNone/>
            </a:pPr>
            <a:r>
              <a:rPr lang="en-US" sz="1800" b="1" i="1" dirty="0">
                <a:latin typeface="Bradley Hand ITC" pitchFamily="66" charset="0"/>
              </a:rPr>
              <a:t>progress package</a:t>
            </a:r>
            <a:endParaRPr lang="en-GB" sz="1800" dirty="0">
              <a:latin typeface="Bradley Hand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3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3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303" grpId="0" animBg="1"/>
      <p:bldP spid="181306"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323528" y="1916832"/>
            <a:ext cx="4248472" cy="4032448"/>
          </a:xfrm>
          <a:prstGeom prst="roundRect">
            <a:avLst/>
          </a:prstGeom>
          <a:solidFill>
            <a:srgbClr val="DDDDDD"/>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solidFill>
                <a:schemeClr val="tx1"/>
              </a:solidFill>
            </a:endParaRPr>
          </a:p>
        </p:txBody>
      </p:sp>
      <p:sp>
        <p:nvSpPr>
          <p:cNvPr id="4" name="Rectangle 3"/>
          <p:cNvSpPr/>
          <p:nvPr/>
        </p:nvSpPr>
        <p:spPr>
          <a:xfrm>
            <a:off x="6588224" y="260648"/>
            <a:ext cx="2186817" cy="461665"/>
          </a:xfrm>
          <a:prstGeom prst="rect">
            <a:avLst/>
          </a:prstGeom>
        </p:spPr>
        <p:txBody>
          <a:bodyPr wrap="none">
            <a:spAutoFit/>
          </a:bodyPr>
          <a:lstStyle/>
          <a:p>
            <a:pPr algn="r"/>
            <a:r>
              <a:rPr lang="en-GB" sz="2400" b="1" i="1" dirty="0" smtClean="0"/>
              <a:t>building block 5</a:t>
            </a:r>
          </a:p>
        </p:txBody>
      </p:sp>
      <p:sp>
        <p:nvSpPr>
          <p:cNvPr id="45" name="Slide Number Placeholder 44"/>
          <p:cNvSpPr>
            <a:spLocks noGrp="1"/>
          </p:cNvSpPr>
          <p:nvPr>
            <p:ph type="sldNum" sz="quarter" idx="12"/>
          </p:nvPr>
        </p:nvSpPr>
        <p:spPr>
          <a:xfrm>
            <a:off x="6660232" y="6309320"/>
            <a:ext cx="2133600" cy="365125"/>
          </a:xfrm>
        </p:spPr>
        <p:txBody>
          <a:bodyPr/>
          <a:lstStyle/>
          <a:p>
            <a:fld id="{14396B44-7C69-48E5-A963-A8D7172AEC63}" type="slidenum">
              <a:rPr lang="en-GB" sz="2000" smtClean="0"/>
              <a:pPr/>
              <a:t>17</a:t>
            </a:fld>
            <a:endParaRPr lang="en-GB" sz="20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0" name="Rectangle 53"/>
          <p:cNvSpPr txBox="1">
            <a:spLocks noChangeArrowheads="1"/>
          </p:cNvSpPr>
          <p:nvPr/>
        </p:nvSpPr>
        <p:spPr>
          <a:xfrm>
            <a:off x="827584" y="548680"/>
            <a:ext cx="7632848" cy="648072"/>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rgbClr val="FF0000"/>
                </a:solidFill>
                <a:effectLst/>
                <a:uLnTx/>
                <a:uFillTx/>
                <a:latin typeface="+mj-lt"/>
                <a:ea typeface="+mj-ea"/>
                <a:cs typeface="+mj-cs"/>
              </a:rPr>
              <a:t>5.  POLICY</a:t>
            </a:r>
            <a:r>
              <a:rPr kumimoji="0" lang="en-GB" sz="4000" b="1" i="0" u="none" strike="noStrike" kern="1200" cap="none" spc="0" normalizeH="0" noProof="0" dirty="0" smtClean="0">
                <a:ln>
                  <a:noFill/>
                </a:ln>
                <a:solidFill>
                  <a:srgbClr val="FF0000"/>
                </a:solidFill>
                <a:effectLst/>
                <a:uLnTx/>
                <a:uFillTx/>
                <a:latin typeface="+mj-lt"/>
                <a:ea typeface="+mj-ea"/>
                <a:cs typeface="+mj-cs"/>
              </a:rPr>
              <a:t> LANDSCAPES</a:t>
            </a:r>
            <a:r>
              <a:rPr kumimoji="0" lang="en-GB" sz="4000" b="1" i="0" u="none" strike="noStrike" kern="1200" cap="none" spc="0" normalizeH="0" baseline="0" noProof="0" dirty="0" smtClean="0">
                <a:ln>
                  <a:noFill/>
                </a:ln>
                <a:solidFill>
                  <a:srgbClr val="FF0000"/>
                </a:solidFill>
                <a:effectLst/>
                <a:uLnTx/>
                <a:uFillTx/>
                <a:latin typeface="+mj-lt"/>
                <a:ea typeface="+mj-ea"/>
                <a:cs typeface="+mj-cs"/>
              </a:rPr>
              <a:t> </a:t>
            </a:r>
            <a:endParaRPr kumimoji="0" lang="en-GB" sz="4000" b="1" i="0" u="none" strike="noStrike" kern="1200" cap="none" spc="0" normalizeH="0" baseline="0" noProof="0" dirty="0" smtClean="0">
              <a:ln>
                <a:noFill/>
              </a:ln>
              <a:solidFill>
                <a:srgbClr val="FF0000"/>
              </a:solidFill>
              <a:effectLst/>
              <a:uLnTx/>
              <a:uFillTx/>
              <a:latin typeface="Arial Narrow" pitchFamily="34" charset="0"/>
              <a:ea typeface="+mj-ea"/>
              <a:cs typeface="+mj-cs"/>
            </a:endParaRPr>
          </a:p>
        </p:txBody>
      </p:sp>
      <p:sp>
        <p:nvSpPr>
          <p:cNvPr id="26" name="TextBox 25"/>
          <p:cNvSpPr txBox="1"/>
          <p:nvPr/>
        </p:nvSpPr>
        <p:spPr>
          <a:xfrm>
            <a:off x="395536" y="1268760"/>
            <a:ext cx="3384376" cy="646331"/>
          </a:xfrm>
          <a:prstGeom prst="rect">
            <a:avLst/>
          </a:prstGeom>
          <a:noFill/>
        </p:spPr>
        <p:txBody>
          <a:bodyPr wrap="square" rtlCol="0">
            <a:spAutoFit/>
          </a:bodyPr>
          <a:lstStyle/>
          <a:p>
            <a:pPr algn="ctr"/>
            <a:r>
              <a:rPr lang="en-GB" b="1" dirty="0" smtClean="0">
                <a:solidFill>
                  <a:schemeClr val="bg1">
                    <a:lumMod val="50000"/>
                  </a:schemeClr>
                </a:solidFill>
              </a:rPr>
              <a:t>NESTING of policy systems within</a:t>
            </a:r>
          </a:p>
          <a:p>
            <a:pPr algn="ctr"/>
            <a:r>
              <a:rPr lang="en-GB" b="1" dirty="0" smtClean="0">
                <a:solidFill>
                  <a:schemeClr val="bg1">
                    <a:lumMod val="50000"/>
                  </a:schemeClr>
                </a:solidFill>
              </a:rPr>
              <a:t>any system of governance</a:t>
            </a:r>
            <a:endParaRPr lang="en-GB" b="1" dirty="0">
              <a:solidFill>
                <a:schemeClr val="bg1">
                  <a:lumMod val="50000"/>
                </a:schemeClr>
              </a:solidFill>
            </a:endParaRPr>
          </a:p>
        </p:txBody>
      </p:sp>
      <p:pic>
        <p:nvPicPr>
          <p:cNvPr id="63495" name="Picture 7"/>
          <p:cNvPicPr>
            <a:picLocks noChangeAspect="1" noChangeArrowheads="1"/>
          </p:cNvPicPr>
          <p:nvPr/>
        </p:nvPicPr>
        <p:blipFill>
          <a:blip r:embed="rId3" cstate="print"/>
          <a:srcRect/>
          <a:stretch>
            <a:fillRect/>
          </a:stretch>
        </p:blipFill>
        <p:spPr bwMode="auto">
          <a:xfrm>
            <a:off x="6300192" y="1412776"/>
            <a:ext cx="2410954" cy="2376264"/>
          </a:xfrm>
          <a:prstGeom prst="rect">
            <a:avLst/>
          </a:prstGeom>
          <a:noFill/>
          <a:ln w="9525">
            <a:noFill/>
            <a:miter lim="800000"/>
            <a:headEnd/>
            <a:tailEnd/>
          </a:ln>
        </p:spPr>
      </p:pic>
      <p:pic>
        <p:nvPicPr>
          <p:cNvPr id="63496" name="Picture 8"/>
          <p:cNvPicPr>
            <a:picLocks noChangeAspect="1" noChangeArrowheads="1"/>
          </p:cNvPicPr>
          <p:nvPr/>
        </p:nvPicPr>
        <p:blipFill>
          <a:blip r:embed="rId4" cstate="print"/>
          <a:srcRect/>
          <a:stretch>
            <a:fillRect/>
          </a:stretch>
        </p:blipFill>
        <p:spPr bwMode="auto">
          <a:xfrm>
            <a:off x="4788024" y="4149080"/>
            <a:ext cx="3273177" cy="2406969"/>
          </a:xfrm>
          <a:prstGeom prst="rect">
            <a:avLst/>
          </a:prstGeom>
          <a:noFill/>
          <a:ln w="9525">
            <a:noFill/>
            <a:miter lim="800000"/>
            <a:headEnd/>
            <a:tailEnd/>
          </a:ln>
        </p:spPr>
      </p:pic>
      <p:sp>
        <p:nvSpPr>
          <p:cNvPr id="27" name="TextBox 26"/>
          <p:cNvSpPr txBox="1"/>
          <p:nvPr/>
        </p:nvSpPr>
        <p:spPr>
          <a:xfrm>
            <a:off x="4788024" y="1556792"/>
            <a:ext cx="1656184" cy="923330"/>
          </a:xfrm>
          <a:prstGeom prst="rect">
            <a:avLst/>
          </a:prstGeom>
          <a:noFill/>
        </p:spPr>
        <p:txBody>
          <a:bodyPr wrap="square" rtlCol="0">
            <a:spAutoFit/>
          </a:bodyPr>
          <a:lstStyle/>
          <a:p>
            <a:pPr algn="ctr"/>
            <a:r>
              <a:rPr lang="en-GB" b="1" dirty="0" smtClean="0">
                <a:solidFill>
                  <a:schemeClr val="bg1">
                    <a:lumMod val="50000"/>
                  </a:schemeClr>
                </a:solidFill>
              </a:rPr>
              <a:t>Types of organisational PARTNERSHIP</a:t>
            </a:r>
            <a:endParaRPr lang="en-GB" b="1" dirty="0">
              <a:solidFill>
                <a:schemeClr val="bg1">
                  <a:lumMod val="50000"/>
                </a:schemeClr>
              </a:solidFill>
            </a:endParaRPr>
          </a:p>
        </p:txBody>
      </p:sp>
      <p:pic>
        <p:nvPicPr>
          <p:cNvPr id="63497" name="Picture 9"/>
          <p:cNvPicPr>
            <a:picLocks noChangeAspect="1" noChangeArrowheads="1"/>
          </p:cNvPicPr>
          <p:nvPr/>
        </p:nvPicPr>
        <p:blipFill>
          <a:blip r:embed="rId5" cstate="print"/>
          <a:srcRect/>
          <a:stretch>
            <a:fillRect/>
          </a:stretch>
        </p:blipFill>
        <p:spPr bwMode="auto">
          <a:xfrm>
            <a:off x="7092280" y="3789040"/>
            <a:ext cx="587760" cy="715516"/>
          </a:xfrm>
          <a:prstGeom prst="rect">
            <a:avLst/>
          </a:prstGeom>
          <a:noFill/>
          <a:ln w="9525">
            <a:noFill/>
            <a:miter lim="800000"/>
            <a:headEnd/>
            <a:tailEnd/>
          </a:ln>
        </p:spPr>
      </p:pic>
      <p:sp>
        <p:nvSpPr>
          <p:cNvPr id="28" name="TextBox 27"/>
          <p:cNvSpPr txBox="1"/>
          <p:nvPr/>
        </p:nvSpPr>
        <p:spPr>
          <a:xfrm>
            <a:off x="7596336" y="3861048"/>
            <a:ext cx="1547664" cy="723275"/>
          </a:xfrm>
          <a:prstGeom prst="rect">
            <a:avLst/>
          </a:prstGeom>
          <a:noFill/>
        </p:spPr>
        <p:txBody>
          <a:bodyPr wrap="square" rtlCol="0">
            <a:spAutoFit/>
          </a:bodyPr>
          <a:lstStyle/>
          <a:p>
            <a:pPr>
              <a:spcAft>
                <a:spcPts val="600"/>
              </a:spcAft>
            </a:pPr>
            <a:r>
              <a:rPr lang="en-GB" sz="1200" dirty="0" smtClean="0"/>
              <a:t>representative</a:t>
            </a:r>
          </a:p>
          <a:p>
            <a:r>
              <a:rPr lang="en-GB" sz="1200" dirty="0" smtClean="0"/>
              <a:t>Locus of policy accountability</a:t>
            </a:r>
            <a:endParaRPr lang="en-GB" sz="1200" dirty="0"/>
          </a:p>
        </p:txBody>
      </p:sp>
      <p:sp>
        <p:nvSpPr>
          <p:cNvPr id="31" name="TextBox 30"/>
          <p:cNvSpPr txBox="1"/>
          <p:nvPr/>
        </p:nvSpPr>
        <p:spPr>
          <a:xfrm>
            <a:off x="5076056" y="3140968"/>
            <a:ext cx="1656184" cy="369332"/>
          </a:xfrm>
          <a:prstGeom prst="rect">
            <a:avLst/>
          </a:prstGeom>
          <a:noFill/>
        </p:spPr>
        <p:txBody>
          <a:bodyPr wrap="square" rtlCol="0">
            <a:spAutoFit/>
          </a:bodyPr>
          <a:lstStyle/>
          <a:p>
            <a:r>
              <a:rPr lang="en-GB" b="1" dirty="0" smtClean="0"/>
              <a:t>[a] symmetrical</a:t>
            </a:r>
            <a:endParaRPr lang="en-GB" b="1" dirty="0"/>
          </a:p>
        </p:txBody>
      </p:sp>
      <p:sp>
        <p:nvSpPr>
          <p:cNvPr id="32" name="TextBox 31"/>
          <p:cNvSpPr txBox="1"/>
          <p:nvPr/>
        </p:nvSpPr>
        <p:spPr>
          <a:xfrm>
            <a:off x="5148064" y="3717032"/>
            <a:ext cx="1800200" cy="369332"/>
          </a:xfrm>
          <a:prstGeom prst="rect">
            <a:avLst/>
          </a:prstGeom>
          <a:noFill/>
        </p:spPr>
        <p:txBody>
          <a:bodyPr wrap="square" rtlCol="0">
            <a:spAutoFit/>
          </a:bodyPr>
          <a:lstStyle/>
          <a:p>
            <a:r>
              <a:rPr lang="en-GB" b="1" dirty="0" smtClean="0"/>
              <a:t>[b] asymmetrical</a:t>
            </a:r>
            <a:endParaRPr lang="en-GB" b="1" dirty="0"/>
          </a:p>
        </p:txBody>
      </p:sp>
      <p:sp>
        <p:nvSpPr>
          <p:cNvPr id="18" name="Rounded Rectangle 17"/>
          <p:cNvSpPr/>
          <p:nvPr/>
        </p:nvSpPr>
        <p:spPr>
          <a:xfrm>
            <a:off x="2051720" y="2204864"/>
            <a:ext cx="2304256" cy="35283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POLICY SYSTEM FOR  POLICY FIELD p WITHIN JURISDICTION  J</a:t>
            </a:r>
          </a:p>
          <a:p>
            <a:pPr algn="ctr"/>
            <a:endParaRPr lang="en-GB" dirty="0" smtClean="0">
              <a:solidFill>
                <a:schemeClr val="tx1"/>
              </a:solidFill>
            </a:endParaRPr>
          </a:p>
          <a:p>
            <a:pPr algn="ctr"/>
            <a:endParaRPr lang="en-GB" dirty="0" smtClean="0">
              <a:solidFill>
                <a:schemeClr val="tx1"/>
              </a:solidFill>
            </a:endParaRPr>
          </a:p>
          <a:p>
            <a:pPr algn="ctr"/>
            <a:endParaRPr lang="en-GB" dirty="0" smtClean="0">
              <a:solidFill>
                <a:schemeClr val="tx1"/>
              </a:solidFill>
            </a:endParaRPr>
          </a:p>
          <a:p>
            <a:pPr algn="ctr"/>
            <a:endParaRPr lang="en-GB" dirty="0" smtClean="0">
              <a:solidFill>
                <a:schemeClr val="tx1"/>
              </a:solidFill>
            </a:endParaRPr>
          </a:p>
          <a:p>
            <a:pPr algn="ctr"/>
            <a:endParaRPr lang="en-GB" dirty="0" smtClean="0">
              <a:solidFill>
                <a:schemeClr val="tx1"/>
              </a:solidFill>
            </a:endParaRPr>
          </a:p>
          <a:p>
            <a:pPr algn="ctr"/>
            <a:endParaRPr lang="en-GB" dirty="0">
              <a:solidFill>
                <a:schemeClr val="tx1"/>
              </a:solidFill>
            </a:endParaRPr>
          </a:p>
        </p:txBody>
      </p:sp>
      <p:sp>
        <p:nvSpPr>
          <p:cNvPr id="19" name="Rounded Rectangle 18"/>
          <p:cNvSpPr/>
          <p:nvPr/>
        </p:nvSpPr>
        <p:spPr>
          <a:xfrm>
            <a:off x="2267744" y="3861048"/>
            <a:ext cx="1944216" cy="1512168"/>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POLICY SYSTEM FOR  POLICY FIELD p WITHIN JURISDICTION j ⊆ J</a:t>
            </a:r>
            <a:endParaRPr lang="en-GB" b="1" dirty="0">
              <a:solidFill>
                <a:schemeClr val="tx1"/>
              </a:solidFill>
            </a:endParaRPr>
          </a:p>
        </p:txBody>
      </p:sp>
      <p:sp>
        <p:nvSpPr>
          <p:cNvPr id="17" name="Oval 16"/>
          <p:cNvSpPr/>
          <p:nvPr/>
        </p:nvSpPr>
        <p:spPr>
          <a:xfrm>
            <a:off x="7884368" y="4725144"/>
            <a:ext cx="648072" cy="576064"/>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7668344" y="5373216"/>
            <a:ext cx="1224136" cy="461665"/>
          </a:xfrm>
          <a:prstGeom prst="rect">
            <a:avLst/>
          </a:prstGeom>
          <a:noFill/>
        </p:spPr>
        <p:txBody>
          <a:bodyPr wrap="square" rtlCol="0">
            <a:spAutoFit/>
          </a:bodyPr>
          <a:lstStyle/>
          <a:p>
            <a:pPr algn="r"/>
            <a:r>
              <a:rPr lang="en-GB" sz="1200" dirty="0" smtClean="0"/>
              <a:t>Focus of </a:t>
            </a:r>
          </a:p>
          <a:p>
            <a:pPr algn="r">
              <a:spcAft>
                <a:spcPts val="600"/>
              </a:spcAft>
            </a:pPr>
            <a:r>
              <a:rPr lang="en-GB" sz="1200" dirty="0" smtClean="0"/>
              <a:t>this partnership</a:t>
            </a:r>
          </a:p>
        </p:txBody>
      </p:sp>
      <p:sp>
        <p:nvSpPr>
          <p:cNvPr id="24" name="TextBox 23"/>
          <p:cNvSpPr txBox="1"/>
          <p:nvPr/>
        </p:nvSpPr>
        <p:spPr>
          <a:xfrm>
            <a:off x="395536" y="2564904"/>
            <a:ext cx="1512168" cy="1754326"/>
          </a:xfrm>
          <a:prstGeom prst="rect">
            <a:avLst/>
          </a:prstGeom>
          <a:noFill/>
        </p:spPr>
        <p:txBody>
          <a:bodyPr wrap="square" rtlCol="0">
            <a:spAutoFit/>
          </a:bodyPr>
          <a:lstStyle/>
          <a:p>
            <a:pPr algn="ctr"/>
            <a:r>
              <a:rPr lang="en-GB" b="1" dirty="0" smtClean="0"/>
              <a:t>POLICY SYSTEM FOR  POLICY FIELD P &gt; p WITHIN JURISDICTION  J</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3" name="Object 5"/>
          <p:cNvGraphicFramePr>
            <a:graphicFrameLocks noChangeAspect="1"/>
          </p:cNvGraphicFramePr>
          <p:nvPr/>
        </p:nvGraphicFramePr>
        <p:xfrm>
          <a:off x="683568" y="908720"/>
          <a:ext cx="8208912" cy="5040560"/>
        </p:xfrm>
        <a:graphic>
          <a:graphicData uri="http://schemas.openxmlformats.org/presentationml/2006/ole">
            <p:oleObj spid="_x0000_s118786" name="Slide" r:id="rId4" imgW="4569445" imgH="3426611" progId="PowerPoint.Slide.12">
              <p:embed/>
            </p:oleObj>
          </a:graphicData>
        </a:graphic>
      </p:graphicFrame>
      <p:sp>
        <p:nvSpPr>
          <p:cNvPr id="3" name="Subtitle 2"/>
          <p:cNvSpPr>
            <a:spLocks noGrp="1"/>
          </p:cNvSpPr>
          <p:nvPr>
            <p:ph type="subTitle" idx="1"/>
          </p:nvPr>
        </p:nvSpPr>
        <p:spPr>
          <a:xfrm>
            <a:off x="395536" y="548680"/>
            <a:ext cx="8424936" cy="5976664"/>
          </a:xfrm>
        </p:spPr>
        <p:txBody>
          <a:bodyPr>
            <a:noAutofit/>
          </a:bodyPr>
          <a:lstStyle/>
          <a:p>
            <a:r>
              <a:rPr lang="en-GB" sz="4400" b="1" dirty="0" smtClean="0">
                <a:solidFill>
                  <a:srgbClr val="FF0000"/>
                </a:solidFill>
              </a:rPr>
              <a:t>6.  POLICY DYNAMICS</a:t>
            </a:r>
          </a:p>
          <a:p>
            <a:r>
              <a:rPr lang="en-GB" sz="1800" b="1" i="1" dirty="0" smtClean="0">
                <a:solidFill>
                  <a:schemeClr val="tx1"/>
                </a:solidFill>
              </a:rPr>
              <a:t>POLICY CHANGE is driven by pressures not only from ABOVE but also from below</a:t>
            </a:r>
          </a:p>
          <a:p>
            <a:pPr algn="l"/>
            <a:endParaRPr lang="en-GB" sz="1800" b="1" dirty="0" smtClean="0">
              <a:solidFill>
                <a:srgbClr val="FF0000"/>
              </a:solidFill>
            </a:endParaRPr>
          </a:p>
          <a:p>
            <a:endParaRPr lang="en-GB" sz="800" b="1" dirty="0" smtClean="0"/>
          </a:p>
        </p:txBody>
      </p:sp>
      <p:sp>
        <p:nvSpPr>
          <p:cNvPr id="4" name="Rectangle 3"/>
          <p:cNvSpPr/>
          <p:nvPr/>
        </p:nvSpPr>
        <p:spPr>
          <a:xfrm>
            <a:off x="6300192" y="188640"/>
            <a:ext cx="2186817" cy="461665"/>
          </a:xfrm>
          <a:prstGeom prst="rect">
            <a:avLst/>
          </a:prstGeom>
        </p:spPr>
        <p:txBody>
          <a:bodyPr wrap="none">
            <a:spAutoFit/>
          </a:bodyPr>
          <a:lstStyle/>
          <a:p>
            <a:pPr algn="r"/>
            <a:r>
              <a:rPr lang="en-GB" sz="2400" b="1" i="1" dirty="0" smtClean="0"/>
              <a:t>building block 6</a:t>
            </a:r>
          </a:p>
        </p:txBody>
      </p:sp>
      <p:sp>
        <p:nvSpPr>
          <p:cNvPr id="29" name="Rounded Rectangle 28"/>
          <p:cNvSpPr/>
          <p:nvPr/>
        </p:nvSpPr>
        <p:spPr>
          <a:xfrm>
            <a:off x="5076056" y="5949280"/>
            <a:ext cx="2304256" cy="36004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solidFill>
                  <a:srgbClr val="C00000"/>
                </a:solidFill>
              </a:rPr>
              <a:t>politics of association</a:t>
            </a:r>
            <a:endParaRPr lang="en-GB" i="1" dirty="0" smtClean="0"/>
          </a:p>
        </p:txBody>
      </p:sp>
      <p:sp>
        <p:nvSpPr>
          <p:cNvPr id="30" name="Rounded Rectangle 29"/>
          <p:cNvSpPr/>
          <p:nvPr/>
        </p:nvSpPr>
        <p:spPr>
          <a:xfrm>
            <a:off x="1691680" y="5949280"/>
            <a:ext cx="2520280" cy="360040"/>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politics of differentiation</a:t>
            </a:r>
          </a:p>
        </p:txBody>
      </p:sp>
      <p:cxnSp>
        <p:nvCxnSpPr>
          <p:cNvPr id="37" name="Elbow Connector 36"/>
          <p:cNvCxnSpPr>
            <a:stCxn id="29" idx="1"/>
            <a:endCxn id="30" idx="3"/>
          </p:cNvCxnSpPr>
          <p:nvPr/>
        </p:nvCxnSpPr>
        <p:spPr>
          <a:xfrm rot="10800000">
            <a:off x="4211960" y="6129300"/>
            <a:ext cx="864096" cy="12700"/>
          </a:xfrm>
          <a:prstGeom prst="bentConnector3">
            <a:avLst>
              <a:gd name="adj1" fmla="val 50000"/>
            </a:avLst>
          </a:prstGeom>
          <a:ln>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Slide Number Placeholder 44"/>
          <p:cNvSpPr>
            <a:spLocks noGrp="1"/>
          </p:cNvSpPr>
          <p:nvPr>
            <p:ph type="sldNum" sz="quarter" idx="12"/>
          </p:nvPr>
        </p:nvSpPr>
        <p:spPr>
          <a:xfrm>
            <a:off x="6660232" y="6309320"/>
            <a:ext cx="2133600" cy="365125"/>
          </a:xfrm>
        </p:spPr>
        <p:txBody>
          <a:bodyPr/>
          <a:lstStyle/>
          <a:p>
            <a:fld id="{14396B44-7C69-48E5-A963-A8D7172AEC63}" type="slidenum">
              <a:rPr lang="en-GB" sz="2000" smtClean="0"/>
              <a:pPr/>
              <a:t>18</a:t>
            </a:fld>
            <a:endParaRPr lang="en-GB" sz="20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3" name="TextBox 12"/>
          <p:cNvSpPr txBox="1"/>
          <p:nvPr/>
        </p:nvSpPr>
        <p:spPr>
          <a:xfrm>
            <a:off x="395536" y="3356992"/>
            <a:ext cx="1224136" cy="1384995"/>
          </a:xfrm>
          <a:prstGeom prst="rect">
            <a:avLst/>
          </a:prstGeom>
          <a:solidFill>
            <a:schemeClr val="bg1">
              <a:lumMod val="95000"/>
            </a:schemeClr>
          </a:solidFill>
        </p:spPr>
        <p:txBody>
          <a:bodyPr wrap="square" rtlCol="0">
            <a:spAutoFit/>
          </a:bodyPr>
          <a:lstStyle/>
          <a:p>
            <a:pPr algn="ctr"/>
            <a:r>
              <a:rPr lang="en-GB" sz="1400" dirty="0" smtClean="0">
                <a:solidFill>
                  <a:srgbClr val="FF0000"/>
                </a:solidFill>
              </a:rPr>
              <a:t>Policy </a:t>
            </a:r>
          </a:p>
          <a:p>
            <a:pPr algn="ctr"/>
            <a:r>
              <a:rPr lang="en-GB" sz="1400" dirty="0" smtClean="0">
                <a:solidFill>
                  <a:srgbClr val="FF0000"/>
                </a:solidFill>
              </a:rPr>
              <a:t>adjustment?</a:t>
            </a:r>
          </a:p>
          <a:p>
            <a:pPr algn="ctr"/>
            <a:r>
              <a:rPr lang="en-GB" sz="1400" dirty="0" smtClean="0">
                <a:solidFill>
                  <a:srgbClr val="FF0000"/>
                </a:solidFill>
              </a:rPr>
              <a:t>Policy </a:t>
            </a:r>
          </a:p>
          <a:p>
            <a:pPr algn="ctr"/>
            <a:r>
              <a:rPr lang="en-GB" sz="1400" dirty="0" smtClean="0">
                <a:solidFill>
                  <a:srgbClr val="FF0000"/>
                </a:solidFill>
              </a:rPr>
              <a:t>relaxation?</a:t>
            </a:r>
          </a:p>
          <a:p>
            <a:pPr algn="ctr"/>
            <a:r>
              <a:rPr lang="en-GB" sz="1400" dirty="0" smtClean="0">
                <a:solidFill>
                  <a:srgbClr val="FF0000"/>
                </a:solidFill>
              </a:rPr>
              <a:t>Gradual policy </a:t>
            </a:r>
          </a:p>
          <a:p>
            <a:pPr algn="ctr"/>
            <a:r>
              <a:rPr lang="en-GB" sz="1400" dirty="0" smtClean="0">
                <a:solidFill>
                  <a:srgbClr val="FF0000"/>
                </a:solidFill>
              </a:rPr>
              <a:t>decay?</a:t>
            </a:r>
            <a:endParaRPr lang="en-GB" sz="1400" dirty="0">
              <a:solidFill>
                <a:srgbClr val="FF0000"/>
              </a:solidFill>
            </a:endParaRPr>
          </a:p>
        </p:txBody>
      </p:sp>
      <p:cxnSp>
        <p:nvCxnSpPr>
          <p:cNvPr id="16" name="Elbow Connector 15"/>
          <p:cNvCxnSpPr/>
          <p:nvPr/>
        </p:nvCxnSpPr>
        <p:spPr>
          <a:xfrm rot="16200000" flipH="1">
            <a:off x="899592" y="5589240"/>
            <a:ext cx="576064" cy="576064"/>
          </a:xfrm>
          <a:prstGeom prst="bentConnector3">
            <a:avLst>
              <a:gd name="adj1" fmla="val 50000"/>
            </a:avLst>
          </a:prstGeom>
          <a:ln>
            <a:prstDash val="lgDash"/>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79712" y="4725144"/>
            <a:ext cx="3456384" cy="400110"/>
          </a:xfrm>
          <a:prstGeom prst="rect">
            <a:avLst/>
          </a:prstGeom>
          <a:noFill/>
        </p:spPr>
        <p:txBody>
          <a:bodyPr wrap="square" rtlCol="0">
            <a:spAutoFit/>
          </a:bodyPr>
          <a:lstStyle/>
          <a:p>
            <a:pPr algn="ctr"/>
            <a:r>
              <a:rPr lang="en-GB" sz="2000" b="1" i="1" dirty="0" smtClean="0">
                <a:solidFill>
                  <a:srgbClr val="CF21B6"/>
                </a:solidFill>
              </a:rPr>
              <a:t>specificity &lt;  - - -  &gt; nebulosity</a:t>
            </a:r>
            <a:endParaRPr lang="en-GB" sz="2000" b="1" i="1" dirty="0">
              <a:solidFill>
                <a:srgbClr val="CF21B6"/>
              </a:solidFill>
            </a:endParaRPr>
          </a:p>
        </p:txBody>
      </p:sp>
      <p:sp>
        <p:nvSpPr>
          <p:cNvPr id="22" name="Oval 21"/>
          <p:cNvSpPr/>
          <p:nvPr/>
        </p:nvSpPr>
        <p:spPr>
          <a:xfrm>
            <a:off x="251520" y="1556792"/>
            <a:ext cx="1547664" cy="1080120"/>
          </a:xfrm>
          <a:prstGeom prst="ellipse">
            <a:avLst/>
          </a:prstGeom>
          <a:solidFill>
            <a:srgbClr val="F3F3F3"/>
          </a:solidFill>
          <a:ln>
            <a:solidFill>
              <a:srgbClr val="FF7C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0070C0"/>
                </a:solidFill>
              </a:rPr>
              <a:t>THE DENTAL</a:t>
            </a:r>
          </a:p>
          <a:p>
            <a:pPr algn="ctr"/>
            <a:r>
              <a:rPr lang="en-GB" sz="1400" b="1" dirty="0" smtClean="0">
                <a:solidFill>
                  <a:srgbClr val="0070C0"/>
                </a:solidFill>
              </a:rPr>
              <a:t>METAPHOR: “policies with teeth”</a:t>
            </a:r>
            <a:endParaRPr lang="en-GB" sz="1400" b="1" dirty="0">
              <a:solidFill>
                <a:srgbClr val="0070C0"/>
              </a:solidFill>
            </a:endParaRPr>
          </a:p>
        </p:txBody>
      </p:sp>
      <p:sp>
        <p:nvSpPr>
          <p:cNvPr id="18" name="Flowchart: Alternate Process 17"/>
          <p:cNvSpPr/>
          <p:nvPr/>
        </p:nvSpPr>
        <p:spPr>
          <a:xfrm>
            <a:off x="7524328" y="5301208"/>
            <a:ext cx="1331640" cy="1080120"/>
          </a:xfrm>
          <a:prstGeom prst="flowChartAlternateProcess">
            <a:avLst/>
          </a:prstGeom>
          <a:solidFill>
            <a:schemeClr val="accent2">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t>“</a:t>
            </a:r>
            <a:r>
              <a:rPr lang="en-GB" b="1" i="1" dirty="0" smtClean="0"/>
              <a:t>we need more local discretion”</a:t>
            </a:r>
            <a:endParaRPr lang="en-GB" b="1"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620688"/>
            <a:ext cx="8748464" cy="5976664"/>
          </a:xfrm>
        </p:spPr>
        <p:txBody>
          <a:bodyPr>
            <a:noAutofit/>
          </a:bodyPr>
          <a:lstStyle/>
          <a:p>
            <a:pPr algn="l"/>
            <a:r>
              <a:rPr lang="en-GB" sz="3600" b="1" dirty="0" smtClean="0">
                <a:solidFill>
                  <a:srgbClr val="00B0F0"/>
                </a:solidFill>
              </a:rPr>
              <a:t>7.</a:t>
            </a:r>
            <a:r>
              <a:rPr lang="en-GB" b="1" dirty="0" smtClean="0">
                <a:solidFill>
                  <a:srgbClr val="00B0F0"/>
                </a:solidFill>
              </a:rPr>
              <a:t> </a:t>
            </a:r>
            <a:r>
              <a:rPr lang="en-GB" b="1" i="1" dirty="0" smtClean="0">
                <a:solidFill>
                  <a:srgbClr val="FF0000"/>
                </a:solidFill>
              </a:rPr>
              <a:t>Project negotiation</a:t>
            </a:r>
          </a:p>
          <a:p>
            <a:pPr algn="l"/>
            <a:r>
              <a:rPr lang="en-GB" sz="1600" b="1" dirty="0" smtClean="0">
                <a:solidFill>
                  <a:srgbClr val="FF0000"/>
                </a:solidFill>
              </a:rPr>
              <a:t>	</a:t>
            </a:r>
            <a:r>
              <a:rPr lang="en-GB" sz="1800" b="1" i="1" dirty="0" smtClean="0">
                <a:solidFill>
                  <a:srgbClr val="CF21B6"/>
                </a:solidFill>
              </a:rPr>
              <a:t>dynamics of engagement of project agents, hosts and sponsors </a:t>
            </a:r>
          </a:p>
          <a:p>
            <a:pPr algn="l"/>
            <a:r>
              <a:rPr lang="en-GB" sz="3600" b="1" dirty="0" smtClean="0">
                <a:solidFill>
                  <a:srgbClr val="00B0F0"/>
                </a:solidFill>
              </a:rPr>
              <a:t>8. </a:t>
            </a:r>
            <a:r>
              <a:rPr lang="en-GB" b="1" dirty="0" smtClean="0">
                <a:solidFill>
                  <a:srgbClr val="00B0F0"/>
                </a:solidFill>
              </a:rPr>
              <a:t> </a:t>
            </a:r>
            <a:r>
              <a:rPr lang="en-GB" b="1" i="1" dirty="0" smtClean="0">
                <a:solidFill>
                  <a:srgbClr val="FF0000"/>
                </a:solidFill>
              </a:rPr>
              <a:t>Structuring engagement</a:t>
            </a:r>
          </a:p>
          <a:p>
            <a:pPr algn="l"/>
            <a:r>
              <a:rPr lang="en-GB" sz="1600" b="1" dirty="0" smtClean="0">
                <a:solidFill>
                  <a:srgbClr val="FF0000"/>
                </a:solidFill>
              </a:rPr>
              <a:t>	</a:t>
            </a:r>
            <a:r>
              <a:rPr lang="en-GB" sz="1800" b="1" i="1" dirty="0" smtClean="0">
                <a:solidFill>
                  <a:srgbClr val="CF21B6"/>
                </a:solidFill>
              </a:rPr>
              <a:t>designing processes and time frames for engaging representatives of interests </a:t>
            </a:r>
          </a:p>
          <a:p>
            <a:pPr algn="l"/>
            <a:r>
              <a:rPr lang="en-GB" sz="3600" b="1" dirty="0" smtClean="0">
                <a:solidFill>
                  <a:srgbClr val="00B0F0"/>
                </a:solidFill>
              </a:rPr>
              <a:t>9. </a:t>
            </a:r>
            <a:r>
              <a:rPr lang="en-GB" b="1" dirty="0" smtClean="0">
                <a:solidFill>
                  <a:srgbClr val="00B0F0"/>
                </a:solidFill>
              </a:rPr>
              <a:t> </a:t>
            </a:r>
            <a:r>
              <a:rPr lang="en-GB" b="1" i="1" dirty="0" smtClean="0">
                <a:solidFill>
                  <a:srgbClr val="FF0000"/>
                </a:solidFill>
              </a:rPr>
              <a:t>Responsible scheming</a:t>
            </a:r>
          </a:p>
          <a:p>
            <a:pPr algn="l"/>
            <a:r>
              <a:rPr lang="en-GB" sz="1600" b="1" dirty="0" smtClean="0">
                <a:solidFill>
                  <a:srgbClr val="FF0000"/>
                </a:solidFill>
              </a:rPr>
              <a:t>	</a:t>
            </a:r>
            <a:r>
              <a:rPr lang="en-GB" sz="1800" b="1" i="1" dirty="0" smtClean="0">
                <a:solidFill>
                  <a:srgbClr val="CF21B6"/>
                </a:solidFill>
              </a:rPr>
              <a:t>approach to planning that balances responsibility versus tacit knowledge </a:t>
            </a:r>
          </a:p>
          <a:p>
            <a:pPr algn="l"/>
            <a:r>
              <a:rPr lang="en-GB" sz="3600" b="1" dirty="0" smtClean="0">
                <a:solidFill>
                  <a:srgbClr val="00B0F0"/>
                </a:solidFill>
              </a:rPr>
              <a:t>10. </a:t>
            </a:r>
            <a:r>
              <a:rPr lang="en-GB" b="1" i="1" dirty="0" smtClean="0">
                <a:solidFill>
                  <a:srgbClr val="FF0000"/>
                </a:solidFill>
              </a:rPr>
              <a:t>Reciprocal outreach</a:t>
            </a:r>
          </a:p>
          <a:p>
            <a:pPr algn="l"/>
            <a:r>
              <a:rPr lang="en-GB" sz="1800" b="1" dirty="0" smtClean="0">
                <a:solidFill>
                  <a:srgbClr val="00B0F0"/>
                </a:solidFill>
              </a:rPr>
              <a:t>	</a:t>
            </a:r>
            <a:r>
              <a:rPr lang="en-GB" sz="1800" b="1" i="1" dirty="0" smtClean="0">
                <a:solidFill>
                  <a:srgbClr val="CF21B6"/>
                </a:solidFill>
              </a:rPr>
              <a:t>trading in indiscretions about internal politics across an external boundary </a:t>
            </a:r>
          </a:p>
          <a:p>
            <a:pPr algn="l"/>
            <a:r>
              <a:rPr lang="en-GB" sz="3600" b="1" dirty="0" smtClean="0">
                <a:solidFill>
                  <a:srgbClr val="00B0F0"/>
                </a:solidFill>
              </a:rPr>
              <a:t>11. </a:t>
            </a:r>
            <a:r>
              <a:rPr lang="en-GB" b="1" dirty="0" smtClean="0">
                <a:solidFill>
                  <a:srgbClr val="00B0F0"/>
                </a:solidFill>
              </a:rPr>
              <a:t> </a:t>
            </a:r>
            <a:r>
              <a:rPr lang="en-GB" b="1" i="1" dirty="0" smtClean="0">
                <a:solidFill>
                  <a:srgbClr val="FF0000"/>
                </a:solidFill>
              </a:rPr>
              <a:t>Linkage investment</a:t>
            </a:r>
          </a:p>
          <a:p>
            <a:pPr algn="l"/>
            <a:r>
              <a:rPr lang="en-GB" sz="1600" b="1" i="1" dirty="0" smtClean="0">
                <a:solidFill>
                  <a:srgbClr val="FF0000"/>
                </a:solidFill>
              </a:rPr>
              <a:t>	</a:t>
            </a:r>
            <a:r>
              <a:rPr lang="en-GB" sz="1800" b="1" i="1" dirty="0" smtClean="0">
                <a:solidFill>
                  <a:srgbClr val="CF21B6"/>
                </a:solidFill>
              </a:rPr>
              <a:t>balancing investment in legislated, negotiated and interpersonal links</a:t>
            </a:r>
          </a:p>
          <a:p>
            <a:pPr algn="l"/>
            <a:r>
              <a:rPr lang="en-GB" sz="3600" b="1" dirty="0" smtClean="0">
                <a:solidFill>
                  <a:srgbClr val="00B0F0"/>
                </a:solidFill>
              </a:rPr>
              <a:t>12. </a:t>
            </a:r>
            <a:r>
              <a:rPr lang="en-GB" sz="3600" b="1" i="1" dirty="0" smtClean="0">
                <a:solidFill>
                  <a:srgbClr val="FF0000"/>
                </a:solidFill>
              </a:rPr>
              <a:t>PUBLIC POLICY DESIGN</a:t>
            </a:r>
          </a:p>
          <a:p>
            <a:pPr algn="l"/>
            <a:r>
              <a:rPr lang="en-GB" sz="3600" b="1" i="1" dirty="0" smtClean="0">
                <a:solidFill>
                  <a:srgbClr val="FF0000"/>
                </a:solidFill>
              </a:rPr>
              <a:t> 	</a:t>
            </a:r>
            <a:endParaRPr lang="en-GB" sz="3600" b="1" dirty="0" smtClean="0">
              <a:solidFill>
                <a:srgbClr val="FF0000"/>
              </a:solidFill>
            </a:endParaRPr>
          </a:p>
          <a:p>
            <a:endParaRPr lang="en-GB" sz="3600" b="1" dirty="0" smtClean="0"/>
          </a:p>
        </p:txBody>
      </p:sp>
      <p:sp>
        <p:nvSpPr>
          <p:cNvPr id="4" name="Rectangle 3"/>
          <p:cNvSpPr/>
          <p:nvPr/>
        </p:nvSpPr>
        <p:spPr>
          <a:xfrm>
            <a:off x="4932040" y="260648"/>
            <a:ext cx="3518527" cy="523220"/>
          </a:xfrm>
          <a:prstGeom prst="rect">
            <a:avLst/>
          </a:prstGeom>
        </p:spPr>
        <p:txBody>
          <a:bodyPr wrap="none">
            <a:spAutoFit/>
          </a:bodyPr>
          <a:lstStyle/>
          <a:p>
            <a:pPr algn="r"/>
            <a:r>
              <a:rPr lang="en-GB" sz="2800" b="1" i="1" dirty="0" smtClean="0"/>
              <a:t>Building blocks 7 to 12</a:t>
            </a:r>
          </a:p>
        </p:txBody>
      </p:sp>
      <p:sp>
        <p:nvSpPr>
          <p:cNvPr id="5" name="Slide Number Placeholder 4"/>
          <p:cNvSpPr>
            <a:spLocks noGrp="1"/>
          </p:cNvSpPr>
          <p:nvPr>
            <p:ph type="sldNum" sz="quarter" idx="12"/>
          </p:nvPr>
        </p:nvSpPr>
        <p:spPr/>
        <p:txBody>
          <a:bodyPr/>
          <a:lstStyle/>
          <a:p>
            <a:fld id="{14396B44-7C69-48E5-A963-A8D7172AEC63}" type="slidenum">
              <a:rPr lang="en-GB" sz="2000" smtClean="0"/>
              <a:pPr/>
              <a:t>19</a:t>
            </a:fld>
            <a:endParaRPr lang="en-GB" sz="2000" dirty="0"/>
          </a:p>
        </p:txBody>
      </p:sp>
      <p:sp>
        <p:nvSpPr>
          <p:cNvPr id="8" name="TextBox 7"/>
          <p:cNvSpPr txBox="1"/>
          <p:nvPr/>
        </p:nvSpPr>
        <p:spPr>
          <a:xfrm>
            <a:off x="1475656" y="6165304"/>
            <a:ext cx="5976664" cy="369332"/>
          </a:xfrm>
          <a:prstGeom prst="rect">
            <a:avLst/>
          </a:prstGeom>
          <a:noFill/>
        </p:spPr>
        <p:txBody>
          <a:bodyPr wrap="square" rtlCol="0">
            <a:spAutoFit/>
          </a:bodyPr>
          <a:lstStyle/>
          <a:p>
            <a:pPr algn="ctr"/>
            <a:r>
              <a:rPr lang="en-GB" b="1" i="1" dirty="0" smtClean="0">
                <a:solidFill>
                  <a:srgbClr val="CF21B6"/>
                </a:solidFill>
              </a:rPr>
              <a:t>calling for a creative synthesis of skills in all the above areas</a:t>
            </a:r>
          </a:p>
        </p:txBody>
      </p:sp>
      <p:sp>
        <p:nvSpPr>
          <p:cNvPr id="6" name="TextBox 5"/>
          <p:cNvSpPr txBox="1"/>
          <p:nvPr/>
        </p:nvSpPr>
        <p:spPr>
          <a:xfrm>
            <a:off x="4932040" y="3645024"/>
            <a:ext cx="3384376" cy="369332"/>
          </a:xfrm>
          <a:prstGeom prst="rect">
            <a:avLst/>
          </a:prstGeom>
          <a:solidFill>
            <a:srgbClr val="99FFCC"/>
          </a:solidFill>
        </p:spPr>
        <p:txBody>
          <a:bodyPr wrap="square" rtlCol="0">
            <a:spAutoFit/>
          </a:bodyPr>
          <a:lstStyle/>
          <a:p>
            <a:pPr algn="ctr"/>
            <a:r>
              <a:rPr lang="en-GB" i="1" dirty="0" smtClean="0"/>
              <a:t>Political scientist interest</a:t>
            </a:r>
            <a:endParaRPr lang="en-GB" i="1" dirty="0"/>
          </a:p>
        </p:txBody>
      </p:sp>
      <p:sp>
        <p:nvSpPr>
          <p:cNvPr id="7" name="Up-Down Arrow 6"/>
          <p:cNvSpPr/>
          <p:nvPr/>
        </p:nvSpPr>
        <p:spPr>
          <a:xfrm flipH="1">
            <a:off x="8532440" y="3068960"/>
            <a:ext cx="323528" cy="1008112"/>
          </a:xfrm>
          <a:prstGeom prst="upDownArrow">
            <a:avLst/>
          </a:prstGeom>
          <a:solidFill>
            <a:srgbClr val="99FFCC"/>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476672"/>
            <a:ext cx="8136904" cy="4248472"/>
          </a:xfrm>
          <a:ln>
            <a:noFill/>
          </a:ln>
        </p:spPr>
        <p:txBody>
          <a:bodyPr>
            <a:noAutofit/>
          </a:bodyPr>
          <a:lstStyle/>
          <a:p>
            <a:pPr algn="just"/>
            <a:endParaRPr lang="en-GB" sz="2400" b="1" dirty="0" smtClean="0">
              <a:solidFill>
                <a:srgbClr val="FF0000"/>
              </a:solidFill>
            </a:endParaRPr>
          </a:p>
          <a:p>
            <a:pPr algn="just"/>
            <a:endParaRPr lang="en-GB" sz="2400" b="1" dirty="0" smtClean="0">
              <a:solidFill>
                <a:srgbClr val="FF0000"/>
              </a:solidFill>
            </a:endParaRPr>
          </a:p>
          <a:p>
            <a:pPr algn="just">
              <a:spcBef>
                <a:spcPts val="600"/>
              </a:spcBef>
            </a:pPr>
            <a:r>
              <a:rPr lang="en-GB" sz="2400" b="1" dirty="0" smtClean="0">
                <a:solidFill>
                  <a:srgbClr val="FF0000"/>
                </a:solidFill>
              </a:rPr>
              <a:t>PUBLIC – </a:t>
            </a:r>
            <a:r>
              <a:rPr lang="en-GB" sz="2400" i="1" dirty="0" smtClean="0">
                <a:solidFill>
                  <a:schemeClr val="tx1"/>
                </a:solidFill>
              </a:rPr>
              <a:t>non-simple</a:t>
            </a:r>
            <a:r>
              <a:rPr lang="en-GB" sz="2400" dirty="0" smtClean="0">
                <a:solidFill>
                  <a:schemeClr val="tx1"/>
                </a:solidFill>
              </a:rPr>
              <a:t> challenges of </a:t>
            </a:r>
            <a:r>
              <a:rPr lang="en-GB" sz="2400" b="1" dirty="0" smtClean="0">
                <a:solidFill>
                  <a:srgbClr val="FF0000"/>
                </a:solidFill>
              </a:rPr>
              <a:t>openness, accountability</a:t>
            </a:r>
          </a:p>
          <a:p>
            <a:pPr algn="just">
              <a:spcBef>
                <a:spcPts val="0"/>
              </a:spcBef>
            </a:pPr>
            <a:r>
              <a:rPr lang="en-GB" sz="2400" b="1" dirty="0" smtClean="0">
                <a:solidFill>
                  <a:srgbClr val="FF0000"/>
                </a:solidFill>
              </a:rPr>
              <a:t>POLICY – </a:t>
            </a:r>
            <a:r>
              <a:rPr lang="en-GB" sz="2400" i="1" dirty="0" smtClean="0">
                <a:solidFill>
                  <a:schemeClr val="tx1"/>
                </a:solidFill>
              </a:rPr>
              <a:t>non-simple</a:t>
            </a:r>
            <a:r>
              <a:rPr lang="en-GB" sz="2400" dirty="0" smtClean="0">
                <a:solidFill>
                  <a:schemeClr val="tx1"/>
                </a:solidFill>
              </a:rPr>
              <a:t> challenges of </a:t>
            </a:r>
            <a:r>
              <a:rPr lang="en-GB" sz="2400" b="1" dirty="0" smtClean="0">
                <a:solidFill>
                  <a:srgbClr val="FF0000"/>
                </a:solidFill>
              </a:rPr>
              <a:t>classification, equity, scaling</a:t>
            </a:r>
          </a:p>
          <a:p>
            <a:pPr algn="just">
              <a:spcBef>
                <a:spcPts val="0"/>
              </a:spcBef>
            </a:pPr>
            <a:r>
              <a:rPr lang="en-GB" sz="2400" b="1" dirty="0" smtClean="0">
                <a:solidFill>
                  <a:srgbClr val="FF0000"/>
                </a:solidFill>
              </a:rPr>
              <a:t>DESIGN – </a:t>
            </a:r>
            <a:r>
              <a:rPr lang="en-GB" sz="2400" i="1" dirty="0" smtClean="0">
                <a:solidFill>
                  <a:schemeClr val="tx1"/>
                </a:solidFill>
              </a:rPr>
              <a:t>non-simple</a:t>
            </a:r>
            <a:r>
              <a:rPr lang="en-GB" sz="2400" dirty="0" smtClean="0">
                <a:solidFill>
                  <a:schemeClr val="tx1"/>
                </a:solidFill>
              </a:rPr>
              <a:t> challenges of </a:t>
            </a:r>
            <a:r>
              <a:rPr lang="en-GB" sz="2400" b="1" dirty="0" smtClean="0">
                <a:solidFill>
                  <a:srgbClr val="FF0000"/>
                </a:solidFill>
              </a:rPr>
              <a:t>coherence, wording [</a:t>
            </a:r>
            <a:r>
              <a:rPr lang="en-GB" sz="2400" b="1" dirty="0" err="1" smtClean="0">
                <a:solidFill>
                  <a:srgbClr val="FF0000"/>
                </a:solidFill>
              </a:rPr>
              <a:t>cf</a:t>
            </a:r>
            <a:r>
              <a:rPr lang="en-GB" sz="2400" b="1" dirty="0" smtClean="0">
                <a:solidFill>
                  <a:srgbClr val="FF0000"/>
                </a:solidFill>
              </a:rPr>
              <a:t> law]</a:t>
            </a:r>
          </a:p>
          <a:p>
            <a:pPr algn="r">
              <a:spcBef>
                <a:spcPts val="280"/>
              </a:spcBef>
            </a:pPr>
            <a:r>
              <a:rPr lang="en-GB" sz="2000" b="1" i="1" dirty="0" smtClean="0">
                <a:solidFill>
                  <a:srgbClr val="0070C0"/>
                </a:solidFill>
              </a:rPr>
              <a:t>An exciting opportunities for OR – BUT partners needed</a:t>
            </a:r>
          </a:p>
        </p:txBody>
      </p:sp>
      <p:sp>
        <p:nvSpPr>
          <p:cNvPr id="5" name="Slide Number Placeholder 4"/>
          <p:cNvSpPr>
            <a:spLocks noGrp="1"/>
          </p:cNvSpPr>
          <p:nvPr>
            <p:ph type="sldNum" sz="quarter" idx="12"/>
          </p:nvPr>
        </p:nvSpPr>
        <p:spPr>
          <a:xfrm>
            <a:off x="6732240" y="6309320"/>
            <a:ext cx="2133600" cy="365125"/>
          </a:xfrm>
        </p:spPr>
        <p:txBody>
          <a:bodyPr/>
          <a:lstStyle/>
          <a:p>
            <a:fld id="{14396B44-7C69-48E5-A963-A8D7172AEC63}" type="slidenum">
              <a:rPr lang="en-GB" sz="1800" smtClean="0"/>
              <a:pPr/>
              <a:t>2</a:t>
            </a:fld>
            <a:endParaRPr lang="en-GB" sz="1800" dirty="0"/>
          </a:p>
        </p:txBody>
      </p:sp>
      <p:sp>
        <p:nvSpPr>
          <p:cNvPr id="6" name="TextBox 5"/>
          <p:cNvSpPr txBox="1"/>
          <p:nvPr/>
        </p:nvSpPr>
        <p:spPr>
          <a:xfrm>
            <a:off x="611560" y="548680"/>
            <a:ext cx="1368152" cy="400110"/>
          </a:xfrm>
          <a:prstGeom prst="rect">
            <a:avLst/>
          </a:prstGeom>
          <a:solidFill>
            <a:schemeClr val="accent1">
              <a:lumMod val="40000"/>
              <a:lumOff val="60000"/>
            </a:schemeClr>
          </a:solidFill>
          <a:ln>
            <a:solidFill>
              <a:schemeClr val="tx1"/>
            </a:solidFill>
          </a:ln>
        </p:spPr>
        <p:txBody>
          <a:bodyPr wrap="square" rtlCol="0">
            <a:spAutoFit/>
          </a:bodyPr>
          <a:lstStyle/>
          <a:p>
            <a:r>
              <a:rPr lang="en-GB" sz="2000" b="1" dirty="0" smtClean="0"/>
              <a:t>A BANNER:</a:t>
            </a:r>
            <a:endParaRPr lang="en-GB" sz="2000" b="1" dirty="0"/>
          </a:p>
        </p:txBody>
      </p:sp>
      <p:sp>
        <p:nvSpPr>
          <p:cNvPr id="7" name="TextBox 6"/>
          <p:cNvSpPr txBox="1"/>
          <p:nvPr/>
        </p:nvSpPr>
        <p:spPr>
          <a:xfrm>
            <a:off x="611560" y="2852936"/>
            <a:ext cx="1440160" cy="400110"/>
          </a:xfrm>
          <a:prstGeom prst="rect">
            <a:avLst/>
          </a:prstGeom>
          <a:solidFill>
            <a:schemeClr val="accent1">
              <a:lumMod val="40000"/>
              <a:lumOff val="60000"/>
            </a:schemeClr>
          </a:solidFill>
          <a:ln>
            <a:solidFill>
              <a:schemeClr val="tx1"/>
            </a:solidFill>
          </a:ln>
        </p:spPr>
        <p:txBody>
          <a:bodyPr wrap="square" rtlCol="0">
            <a:spAutoFit/>
          </a:bodyPr>
          <a:lstStyle/>
          <a:p>
            <a:r>
              <a:rPr lang="en-GB" sz="2000" b="1" dirty="0" smtClean="0"/>
              <a:t>A MISSION:</a:t>
            </a:r>
            <a:endParaRPr lang="en-GB" sz="2000" b="1" dirty="0"/>
          </a:p>
        </p:txBody>
      </p:sp>
      <p:sp>
        <p:nvSpPr>
          <p:cNvPr id="9" name="TextBox 8"/>
          <p:cNvSpPr txBox="1"/>
          <p:nvPr/>
        </p:nvSpPr>
        <p:spPr>
          <a:xfrm>
            <a:off x="1187624" y="3573016"/>
            <a:ext cx="6552728" cy="1077218"/>
          </a:xfrm>
          <a:prstGeom prst="rect">
            <a:avLst/>
          </a:prstGeom>
          <a:solidFill>
            <a:schemeClr val="bg1">
              <a:lumMod val="85000"/>
            </a:schemeClr>
          </a:solidFill>
        </p:spPr>
        <p:txBody>
          <a:bodyPr wrap="square" rtlCol="0">
            <a:spAutoFit/>
          </a:bodyPr>
          <a:lstStyle/>
          <a:p>
            <a:pPr>
              <a:spcAft>
                <a:spcPts val="600"/>
              </a:spcAft>
              <a:buFont typeface="Arial" pitchFamily="34" charset="0"/>
              <a:buChar char="•"/>
            </a:pPr>
            <a:r>
              <a:rPr lang="en-GB" b="1" dirty="0" smtClean="0"/>
              <a:t> </a:t>
            </a:r>
            <a:r>
              <a:rPr lang="en-GB" b="1" i="1" dirty="0" smtClean="0"/>
              <a:t>What can we [the OR community] contribute from now onwards?</a:t>
            </a:r>
          </a:p>
          <a:p>
            <a:pPr>
              <a:spcAft>
                <a:spcPts val="600"/>
              </a:spcAft>
              <a:buFont typeface="Arial" pitchFamily="34" charset="0"/>
              <a:buChar char="•"/>
            </a:pPr>
            <a:r>
              <a:rPr lang="en-GB" b="1" i="1" dirty="0" smtClean="0"/>
              <a:t> From what other communities should we seek to learn? </a:t>
            </a:r>
          </a:p>
          <a:p>
            <a:pPr>
              <a:spcAft>
                <a:spcPts val="600"/>
              </a:spcAft>
              <a:buFont typeface="Arial" pitchFamily="34" charset="0"/>
              <a:buChar char="•"/>
            </a:pPr>
            <a:r>
              <a:rPr lang="en-GB" b="1" i="1" dirty="0" smtClean="0"/>
              <a:t> How should we seek to engage with these communities?</a:t>
            </a:r>
            <a:endParaRPr lang="en-GB" dirty="0"/>
          </a:p>
        </p:txBody>
      </p:sp>
      <p:sp>
        <p:nvSpPr>
          <p:cNvPr id="10" name="TextBox 9"/>
          <p:cNvSpPr txBox="1"/>
          <p:nvPr/>
        </p:nvSpPr>
        <p:spPr>
          <a:xfrm>
            <a:off x="683568" y="5085184"/>
            <a:ext cx="2304256" cy="400110"/>
          </a:xfrm>
          <a:prstGeom prst="rect">
            <a:avLst/>
          </a:prstGeom>
          <a:solidFill>
            <a:schemeClr val="accent1">
              <a:lumMod val="40000"/>
              <a:lumOff val="60000"/>
            </a:schemeClr>
          </a:solidFill>
          <a:ln>
            <a:solidFill>
              <a:schemeClr val="tx1"/>
            </a:solidFill>
          </a:ln>
        </p:spPr>
        <p:txBody>
          <a:bodyPr wrap="square" rtlCol="0">
            <a:spAutoFit/>
          </a:bodyPr>
          <a:lstStyle/>
          <a:p>
            <a:r>
              <a:rPr lang="en-GB" sz="2000" b="1" dirty="0" smtClean="0"/>
              <a:t>MY PRESENTATION:</a:t>
            </a:r>
            <a:endParaRPr lang="en-GB" sz="2000" b="1" dirty="0"/>
          </a:p>
        </p:txBody>
      </p:sp>
      <p:sp>
        <p:nvSpPr>
          <p:cNvPr id="11" name="TextBox 10"/>
          <p:cNvSpPr txBox="1"/>
          <p:nvPr/>
        </p:nvSpPr>
        <p:spPr>
          <a:xfrm>
            <a:off x="251520" y="5589240"/>
            <a:ext cx="8640960" cy="1015663"/>
          </a:xfrm>
          <a:prstGeom prst="rect">
            <a:avLst/>
          </a:prstGeom>
          <a:noFill/>
        </p:spPr>
        <p:txBody>
          <a:bodyPr wrap="square" rtlCol="0">
            <a:spAutoFit/>
          </a:bodyPr>
          <a:lstStyle/>
          <a:p>
            <a:pPr marL="342900" indent="-342900">
              <a:buFont typeface="+mj-lt"/>
              <a:buAutoNum type="arabicPeriod"/>
            </a:pPr>
            <a:r>
              <a:rPr lang="en-GB" dirty="0" smtClean="0">
                <a:solidFill>
                  <a:srgbClr val="CF21B6"/>
                </a:solidFill>
              </a:rPr>
              <a:t>   </a:t>
            </a:r>
            <a:r>
              <a:rPr lang="en-GB" sz="2000" b="1" dirty="0" smtClean="0">
                <a:solidFill>
                  <a:srgbClr val="FF0000"/>
                </a:solidFill>
              </a:rPr>
              <a:t>STRANDS of development </a:t>
            </a:r>
            <a:r>
              <a:rPr lang="en-GB" sz="2000" dirty="0" smtClean="0"/>
              <a:t>– disciplinary, institutional, personal</a:t>
            </a:r>
          </a:p>
          <a:p>
            <a:pPr marL="457200" indent="-457200">
              <a:buFont typeface="+mj-lt"/>
              <a:buAutoNum type="arabicPeriod"/>
            </a:pPr>
            <a:r>
              <a:rPr lang="en-GB" sz="2000" dirty="0" smtClean="0">
                <a:solidFill>
                  <a:srgbClr val="FF0000"/>
                </a:solidFill>
              </a:rPr>
              <a:t> </a:t>
            </a:r>
            <a:r>
              <a:rPr lang="en-GB" sz="2000" b="1" dirty="0" smtClean="0">
                <a:solidFill>
                  <a:srgbClr val="FF0000"/>
                </a:solidFill>
              </a:rPr>
              <a:t>BUILDING BLOCKS </a:t>
            </a:r>
            <a:r>
              <a:rPr lang="en-GB" sz="2000" dirty="0" smtClean="0"/>
              <a:t>[6 +6] for creating a </a:t>
            </a:r>
            <a:r>
              <a:rPr lang="en-GB" sz="2000" b="1" dirty="0" smtClean="0"/>
              <a:t>useful science </a:t>
            </a:r>
            <a:r>
              <a:rPr lang="en-GB" sz="2000" dirty="0" smtClean="0"/>
              <a:t>of public policy choice</a:t>
            </a:r>
          </a:p>
          <a:p>
            <a:pPr marL="457200" indent="-457200">
              <a:buFont typeface="+mj-lt"/>
              <a:buAutoNum type="arabicPeriod"/>
            </a:pPr>
            <a:r>
              <a:rPr lang="en-GB" sz="2000" b="1" dirty="0" smtClean="0">
                <a:solidFill>
                  <a:srgbClr val="FF0000"/>
                </a:solidFill>
              </a:rPr>
              <a:t> PLATFORMS on which to build -</a:t>
            </a:r>
            <a:r>
              <a:rPr lang="en-GB" sz="2000" dirty="0" smtClean="0">
                <a:solidFill>
                  <a:srgbClr val="FF0000"/>
                </a:solidFill>
              </a:rPr>
              <a:t> </a:t>
            </a:r>
            <a:r>
              <a:rPr lang="en-GB" sz="2000" dirty="0" smtClean="0"/>
              <a:t>[for </a:t>
            </a:r>
            <a:r>
              <a:rPr lang="en-GB" sz="2000" b="1" u="sng" dirty="0" smtClean="0"/>
              <a:t>universities</a:t>
            </a:r>
            <a:r>
              <a:rPr lang="en-GB" sz="2000" b="1" dirty="0" smtClean="0"/>
              <a:t>, </a:t>
            </a:r>
            <a:r>
              <a:rPr lang="en-GB" sz="2000" dirty="0" smtClean="0"/>
              <a:t>governments, consultants]</a:t>
            </a:r>
          </a:p>
        </p:txBody>
      </p:sp>
      <p:sp>
        <p:nvSpPr>
          <p:cNvPr id="12" name="TextBox 11"/>
          <p:cNvSpPr txBox="1"/>
          <p:nvPr/>
        </p:nvSpPr>
        <p:spPr>
          <a:xfrm>
            <a:off x="2915816" y="620688"/>
            <a:ext cx="5400600" cy="707886"/>
          </a:xfrm>
          <a:prstGeom prst="rect">
            <a:avLst/>
          </a:prstGeom>
          <a:solidFill>
            <a:srgbClr val="FFFF99"/>
          </a:solidFill>
          <a:ln w="38100">
            <a:solidFill>
              <a:srgbClr val="FF0000"/>
            </a:solidFill>
            <a:prstDash val="solid"/>
          </a:ln>
        </p:spPr>
        <p:txBody>
          <a:bodyPr wrap="square" rtlCol="0">
            <a:spAutoFit/>
          </a:bodyPr>
          <a:lstStyle/>
          <a:p>
            <a:pPr algn="ctr"/>
            <a:r>
              <a:rPr lang="en-GB" sz="4000" b="1" dirty="0" smtClean="0">
                <a:solidFill>
                  <a:srgbClr val="FF0000"/>
                </a:solidFill>
              </a:rPr>
              <a:t>PUBLIC POLICY DESIGN</a:t>
            </a:r>
            <a:endParaRPr lang="en-GB" dirty="0"/>
          </a:p>
        </p:txBody>
      </p:sp>
      <p:sp>
        <p:nvSpPr>
          <p:cNvPr id="13" name="TextBox 12"/>
          <p:cNvSpPr txBox="1"/>
          <p:nvPr/>
        </p:nvSpPr>
        <p:spPr>
          <a:xfrm>
            <a:off x="2411760" y="2996952"/>
            <a:ext cx="6120680" cy="461665"/>
          </a:xfrm>
          <a:prstGeom prst="rect">
            <a:avLst/>
          </a:prstGeom>
          <a:solidFill>
            <a:srgbClr val="FFFF66"/>
          </a:solidFill>
          <a:ln w="28575">
            <a:solidFill>
              <a:srgbClr val="FF0000"/>
            </a:solidFill>
            <a:prstDash val="lgDash"/>
          </a:ln>
        </p:spPr>
        <p:txBody>
          <a:bodyPr wrap="square" rtlCol="0">
            <a:spAutoFit/>
          </a:bodyPr>
          <a:lstStyle/>
          <a:p>
            <a:r>
              <a:rPr lang="en-GB" sz="2400" b="1" i="1" dirty="0" smtClean="0">
                <a:solidFill>
                  <a:srgbClr val="FF0000"/>
                </a:solidFill>
              </a:rPr>
              <a:t>To build a useful science of public policy choice</a:t>
            </a:r>
            <a:endParaRPr lang="en-GB" dirty="0"/>
          </a:p>
        </p:txBody>
      </p:sp>
      <p:sp>
        <p:nvSpPr>
          <p:cNvPr id="14" name="Rectangle 13"/>
          <p:cNvSpPr/>
          <p:nvPr/>
        </p:nvSpPr>
        <p:spPr>
          <a:xfrm>
            <a:off x="2411760" y="476672"/>
            <a:ext cx="7200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flipV="1">
            <a:off x="2195736" y="260648"/>
            <a:ext cx="504056"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a:off x="2483768" y="692696"/>
            <a:ext cx="432048" cy="720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483768" y="1196752"/>
            <a:ext cx="432048" cy="7200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23928" y="4725144"/>
            <a:ext cx="4824536" cy="830997"/>
          </a:xfrm>
          <a:prstGeom prst="rect">
            <a:avLst/>
          </a:prstGeom>
          <a:solidFill>
            <a:srgbClr val="FFFF66"/>
          </a:solidFill>
          <a:ln w="28575">
            <a:solidFill>
              <a:srgbClr val="FF0000"/>
            </a:solidFill>
            <a:prstDash val="lgDash"/>
          </a:ln>
        </p:spPr>
        <p:txBody>
          <a:bodyPr wrap="square" rtlCol="0">
            <a:spAutoFit/>
          </a:bodyPr>
          <a:lstStyle/>
          <a:p>
            <a:pPr algn="ctr"/>
            <a:r>
              <a:rPr lang="en-GB" sz="2400" b="1" i="1" dirty="0" smtClean="0">
                <a:solidFill>
                  <a:srgbClr val="FF0000"/>
                </a:solidFill>
              </a:rPr>
              <a:t>BIG DATA ANALYTICS does not offer the only exciting future for OR!</a:t>
            </a:r>
            <a:endParaRPr lang="en-GB" sz="2400" b="1" i="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586B18"/>
          <p:cNvPicPr>
            <a:picLocks noChangeAspect="1" noChangeArrowheads="1"/>
          </p:cNvPicPr>
          <p:nvPr/>
        </p:nvPicPr>
        <p:blipFill>
          <a:blip r:embed="rId3" cstate="print"/>
          <a:srcRect/>
          <a:stretch>
            <a:fillRect/>
          </a:stretch>
        </p:blipFill>
        <p:spPr bwMode="auto">
          <a:xfrm>
            <a:off x="4283968" y="1268760"/>
            <a:ext cx="1512168" cy="1846492"/>
          </a:xfrm>
          <a:prstGeom prst="rect">
            <a:avLst/>
          </a:prstGeom>
          <a:noFill/>
          <a:ln w="9525">
            <a:noFill/>
            <a:miter lim="800000"/>
            <a:headEnd/>
            <a:tailEnd/>
          </a:ln>
        </p:spPr>
      </p:pic>
      <p:pic>
        <p:nvPicPr>
          <p:cNvPr id="1026" name="Picture 2" descr="457C9A34"/>
          <p:cNvPicPr>
            <a:picLocks noChangeAspect="1" noChangeArrowheads="1"/>
          </p:cNvPicPr>
          <p:nvPr/>
        </p:nvPicPr>
        <p:blipFill>
          <a:blip r:embed="rId4" cstate="print"/>
          <a:srcRect/>
          <a:stretch>
            <a:fillRect/>
          </a:stretch>
        </p:blipFill>
        <p:spPr bwMode="auto">
          <a:xfrm>
            <a:off x="5652120" y="1340768"/>
            <a:ext cx="1487777" cy="1833684"/>
          </a:xfrm>
          <a:prstGeom prst="rect">
            <a:avLst/>
          </a:prstGeom>
          <a:noFill/>
          <a:ln w="9525">
            <a:noFill/>
            <a:miter lim="800000"/>
            <a:headEnd/>
            <a:tailEnd/>
          </a:ln>
        </p:spPr>
      </p:pic>
      <p:pic>
        <p:nvPicPr>
          <p:cNvPr id="7" name="Picture 10" descr="E4C077F2"/>
          <p:cNvPicPr>
            <a:picLocks noChangeAspect="1" noChangeArrowheads="1"/>
          </p:cNvPicPr>
          <p:nvPr/>
        </p:nvPicPr>
        <p:blipFill>
          <a:blip r:embed="rId5" cstate="print"/>
          <a:srcRect/>
          <a:stretch>
            <a:fillRect/>
          </a:stretch>
        </p:blipFill>
        <p:spPr bwMode="auto">
          <a:xfrm>
            <a:off x="3779913" y="4005064"/>
            <a:ext cx="3816424" cy="2570098"/>
          </a:xfrm>
          <a:prstGeom prst="rect">
            <a:avLst/>
          </a:prstGeom>
          <a:solidFill>
            <a:schemeClr val="bg1">
              <a:lumMod val="95000"/>
            </a:schemeClr>
          </a:solidFill>
          <a:ln w="9525">
            <a:noFill/>
            <a:miter lim="800000"/>
            <a:headEnd/>
            <a:tailEnd/>
          </a:ln>
        </p:spPr>
      </p:pic>
      <p:sp>
        <p:nvSpPr>
          <p:cNvPr id="2" name="Title 1"/>
          <p:cNvSpPr>
            <a:spLocks noGrp="1"/>
          </p:cNvSpPr>
          <p:nvPr>
            <p:ph type="title"/>
          </p:nvPr>
        </p:nvSpPr>
        <p:spPr>
          <a:xfrm>
            <a:off x="611560" y="1124744"/>
            <a:ext cx="3096344" cy="360040"/>
          </a:xfrm>
        </p:spPr>
        <p:txBody>
          <a:bodyPr>
            <a:noAutofit/>
          </a:bodyPr>
          <a:lstStyle/>
          <a:p>
            <a:pPr algn="l"/>
            <a:r>
              <a:rPr lang="en-GB" sz="1800" dirty="0" smtClean="0"/>
              <a:t> </a:t>
            </a:r>
            <a:r>
              <a:rPr lang="en-GB" sz="1400" dirty="0" smtClean="0"/>
              <a:t>1984 </a:t>
            </a:r>
            <a:r>
              <a:rPr lang="en-GB" sz="1400" i="1" dirty="0" smtClean="0"/>
              <a:t>NE Brazil offshore island policies </a:t>
            </a:r>
            <a:endParaRPr lang="en-GB" sz="1400" i="1" dirty="0"/>
          </a:p>
        </p:txBody>
      </p:sp>
      <p:sp>
        <p:nvSpPr>
          <p:cNvPr id="4" name="Title 1"/>
          <p:cNvSpPr txBox="1">
            <a:spLocks/>
          </p:cNvSpPr>
          <p:nvPr/>
        </p:nvSpPr>
        <p:spPr>
          <a:xfrm>
            <a:off x="611560" y="188640"/>
            <a:ext cx="7920880" cy="576064"/>
          </a:xfrm>
          <a:prstGeom prst="rect">
            <a:avLst/>
          </a:prstGeom>
          <a:solidFill>
            <a:schemeClr val="bg1"/>
          </a:solidFill>
          <a:ln>
            <a:noFill/>
          </a:ln>
        </p:spPr>
        <p:txBody>
          <a:bodyPr vert="horz" lIns="91440" tIns="45720" rIns="91440" bIns="45720" rtlCol="0" anchor="ctr">
            <a:noAutofit/>
          </a:bodyPr>
          <a:lstStyle/>
          <a:p>
            <a:pPr lvl="0" algn="ctr">
              <a:spcBef>
                <a:spcPct val="0"/>
              </a:spcBef>
              <a:defRPr/>
            </a:pPr>
            <a:r>
              <a:rPr lang="en-GB" sz="3200" b="1" noProof="0" dirty="0" smtClean="0">
                <a:solidFill>
                  <a:srgbClr val="FF0000"/>
                </a:solidFill>
              </a:rPr>
              <a:t>DIVERSE CHANNELS </a:t>
            </a:r>
            <a:r>
              <a:rPr lang="en-GB" sz="3200" b="1" dirty="0" smtClean="0">
                <a:solidFill>
                  <a:srgbClr val="FF0000"/>
                </a:solidFill>
              </a:rPr>
              <a:t>FOR</a:t>
            </a:r>
            <a:r>
              <a:rPr lang="en-GB" sz="3200" b="1" noProof="0" dirty="0" smtClean="0">
                <a:solidFill>
                  <a:srgbClr val="FF0000"/>
                </a:solidFill>
              </a:rPr>
              <a:t>  ENGAGEMENT </a:t>
            </a:r>
            <a:endParaRPr kumimoji="0" lang="en-GB"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9" name="Rectangle 8"/>
          <p:cNvSpPr/>
          <p:nvPr/>
        </p:nvSpPr>
        <p:spPr>
          <a:xfrm>
            <a:off x="467544" y="4149080"/>
            <a:ext cx="2952668" cy="307777"/>
          </a:xfrm>
          <a:prstGeom prst="rect">
            <a:avLst/>
          </a:prstGeom>
        </p:spPr>
        <p:txBody>
          <a:bodyPr wrap="none">
            <a:spAutoFit/>
          </a:bodyPr>
          <a:lstStyle/>
          <a:p>
            <a:r>
              <a:rPr lang="en-GB" sz="1400" i="1" dirty="0" smtClean="0"/>
              <a:t>1995 Curtin Business School, Australia</a:t>
            </a:r>
            <a:endParaRPr lang="en-GB" sz="1400" dirty="0"/>
          </a:p>
        </p:txBody>
      </p:sp>
      <p:sp>
        <p:nvSpPr>
          <p:cNvPr id="10" name="Rectangle 9"/>
          <p:cNvSpPr/>
          <p:nvPr/>
        </p:nvSpPr>
        <p:spPr>
          <a:xfrm>
            <a:off x="5796136" y="3933056"/>
            <a:ext cx="3059832" cy="400110"/>
          </a:xfrm>
          <a:prstGeom prst="rect">
            <a:avLst/>
          </a:prstGeom>
          <a:solidFill>
            <a:schemeClr val="accent1">
              <a:lumMod val="20000"/>
              <a:lumOff val="80000"/>
            </a:schemeClr>
          </a:solidFill>
          <a:ln w="12700">
            <a:solidFill>
              <a:schemeClr val="tx1"/>
            </a:solidFill>
          </a:ln>
        </p:spPr>
        <p:txBody>
          <a:bodyPr wrap="square">
            <a:spAutoFit/>
          </a:bodyPr>
          <a:lstStyle/>
          <a:p>
            <a:pPr algn="ctr"/>
            <a:r>
              <a:rPr lang="en-GB" sz="2000" b="1" i="1" dirty="0" smtClean="0">
                <a:solidFill>
                  <a:srgbClr val="00B050"/>
                </a:solidFill>
              </a:rPr>
              <a:t>SOFTWARE</a:t>
            </a:r>
            <a:r>
              <a:rPr lang="en-GB" sz="2000" i="1" dirty="0" smtClean="0"/>
              <a:t> 1990 – 2011</a:t>
            </a:r>
          </a:p>
        </p:txBody>
      </p:sp>
      <p:pic>
        <p:nvPicPr>
          <p:cNvPr id="12" name="Picture 11" descr="PUPIII.gif"/>
          <p:cNvPicPr>
            <a:picLocks noChangeAspect="1"/>
          </p:cNvPicPr>
          <p:nvPr/>
        </p:nvPicPr>
        <p:blipFill>
          <a:blip r:embed="rId6" cstate="print"/>
          <a:stretch>
            <a:fillRect/>
          </a:stretch>
        </p:blipFill>
        <p:spPr>
          <a:xfrm>
            <a:off x="7020272" y="1556792"/>
            <a:ext cx="1549414" cy="1728192"/>
          </a:xfrm>
          <a:prstGeom prst="rect">
            <a:avLst/>
          </a:prstGeom>
        </p:spPr>
      </p:pic>
      <p:sp>
        <p:nvSpPr>
          <p:cNvPr id="13" name="Rectangle 12"/>
          <p:cNvSpPr/>
          <p:nvPr/>
        </p:nvSpPr>
        <p:spPr>
          <a:xfrm>
            <a:off x="4427984" y="764704"/>
            <a:ext cx="4176464" cy="400110"/>
          </a:xfrm>
          <a:prstGeom prst="rect">
            <a:avLst/>
          </a:prstGeom>
          <a:solidFill>
            <a:schemeClr val="accent1">
              <a:lumMod val="20000"/>
              <a:lumOff val="80000"/>
            </a:schemeClr>
          </a:solidFill>
          <a:ln w="12700">
            <a:solidFill>
              <a:schemeClr val="tx1"/>
            </a:solidFill>
          </a:ln>
        </p:spPr>
        <p:txBody>
          <a:bodyPr wrap="square">
            <a:spAutoFit/>
          </a:bodyPr>
          <a:lstStyle/>
          <a:p>
            <a:pPr algn="ctr"/>
            <a:r>
              <a:rPr lang="en-GB" sz="2000" b="1" i="1" dirty="0" smtClean="0">
                <a:solidFill>
                  <a:srgbClr val="00B050"/>
                </a:solidFill>
              </a:rPr>
              <a:t>BOOKS</a:t>
            </a:r>
            <a:r>
              <a:rPr lang="en-GB" sz="2000" i="1" dirty="0" smtClean="0"/>
              <a:t> published from 1969 onwards </a:t>
            </a:r>
            <a:endParaRPr lang="en-GB" sz="2000" dirty="0" smtClean="0"/>
          </a:p>
        </p:txBody>
      </p:sp>
      <p:sp>
        <p:nvSpPr>
          <p:cNvPr id="14" name="TextBox 13"/>
          <p:cNvSpPr txBox="1"/>
          <p:nvPr/>
        </p:nvSpPr>
        <p:spPr>
          <a:xfrm>
            <a:off x="6804248" y="3284984"/>
            <a:ext cx="2339752" cy="646331"/>
          </a:xfrm>
          <a:prstGeom prst="rect">
            <a:avLst/>
          </a:prstGeom>
          <a:noFill/>
        </p:spPr>
        <p:txBody>
          <a:bodyPr wrap="square" rtlCol="0">
            <a:spAutoFit/>
          </a:bodyPr>
          <a:lstStyle/>
          <a:p>
            <a:r>
              <a:rPr lang="en-GB" sz="1200" dirty="0" smtClean="0"/>
              <a:t>1987: 3</a:t>
            </a:r>
            <a:r>
              <a:rPr lang="en-GB" sz="1200" baseline="30000" dirty="0" smtClean="0"/>
              <a:t>rd</a:t>
            </a:r>
            <a:r>
              <a:rPr lang="en-GB" sz="1200" dirty="0" smtClean="0"/>
              <a:t> English language edition</a:t>
            </a:r>
          </a:p>
          <a:p>
            <a:r>
              <a:rPr lang="en-GB" sz="1200" dirty="0" smtClean="0"/>
              <a:t>2004 </a:t>
            </a:r>
            <a:r>
              <a:rPr lang="en-GB" sz="1200" dirty="0" err="1" smtClean="0"/>
              <a:t>Routledge</a:t>
            </a:r>
            <a:r>
              <a:rPr lang="en-GB" sz="1200" dirty="0" smtClean="0"/>
              <a:t>: [translations into Japanese 1991 , Spanish  2002]</a:t>
            </a:r>
            <a:endParaRPr lang="en-GB" sz="1200" dirty="0"/>
          </a:p>
        </p:txBody>
      </p:sp>
      <p:sp>
        <p:nvSpPr>
          <p:cNvPr id="15" name="TextBox 14"/>
          <p:cNvSpPr txBox="1"/>
          <p:nvPr/>
        </p:nvSpPr>
        <p:spPr>
          <a:xfrm>
            <a:off x="5508104" y="3284984"/>
            <a:ext cx="1224136" cy="461665"/>
          </a:xfrm>
          <a:prstGeom prst="rect">
            <a:avLst/>
          </a:prstGeom>
          <a:noFill/>
        </p:spPr>
        <p:txBody>
          <a:bodyPr wrap="square" rtlCol="0">
            <a:spAutoFit/>
          </a:bodyPr>
          <a:lstStyle/>
          <a:p>
            <a:pPr algn="r"/>
            <a:r>
              <a:rPr lang="en-GB" sz="1200" dirty="0" smtClean="0"/>
              <a:t>1974: reprinted  </a:t>
            </a:r>
            <a:r>
              <a:rPr lang="en-GB" sz="1200" dirty="0" err="1" smtClean="0"/>
              <a:t>Routledge</a:t>
            </a:r>
            <a:r>
              <a:rPr lang="en-GB" sz="1200" dirty="0" smtClean="0"/>
              <a:t> 2001</a:t>
            </a:r>
            <a:endParaRPr lang="en-GB" sz="1200" dirty="0"/>
          </a:p>
        </p:txBody>
      </p:sp>
      <p:sp>
        <p:nvSpPr>
          <p:cNvPr id="16" name="Slide Number Placeholder 15"/>
          <p:cNvSpPr>
            <a:spLocks noGrp="1"/>
          </p:cNvSpPr>
          <p:nvPr>
            <p:ph type="sldNum" sz="quarter" idx="12"/>
          </p:nvPr>
        </p:nvSpPr>
        <p:spPr>
          <a:xfrm>
            <a:off x="6588224" y="6492875"/>
            <a:ext cx="2133600" cy="365125"/>
          </a:xfrm>
        </p:spPr>
        <p:txBody>
          <a:bodyPr/>
          <a:lstStyle/>
          <a:p>
            <a:fld id="{A2DDF458-1C65-440F-9357-247E376C1447}" type="slidenum">
              <a:rPr lang="en-GB" sz="2000" smtClean="0"/>
              <a:pPr/>
              <a:t>20</a:t>
            </a:fld>
            <a:endParaRPr lang="en-GB" sz="2000" dirty="0"/>
          </a:p>
        </p:txBody>
      </p:sp>
      <p:sp>
        <p:nvSpPr>
          <p:cNvPr id="17" name="Rectangle 16"/>
          <p:cNvSpPr/>
          <p:nvPr/>
        </p:nvSpPr>
        <p:spPr>
          <a:xfrm>
            <a:off x="7452320" y="4725144"/>
            <a:ext cx="1475656" cy="600164"/>
          </a:xfrm>
          <a:prstGeom prst="rect">
            <a:avLst/>
          </a:prstGeom>
        </p:spPr>
        <p:txBody>
          <a:bodyPr wrap="square">
            <a:spAutoFit/>
          </a:bodyPr>
          <a:lstStyle/>
          <a:p>
            <a:pPr algn="ctr"/>
            <a:r>
              <a:rPr lang="en-GB" sz="1100" b="1" i="1" dirty="0" smtClean="0"/>
              <a:t> 1995  STRAD class at </a:t>
            </a:r>
          </a:p>
          <a:p>
            <a:pPr algn="ctr"/>
            <a:r>
              <a:rPr lang="en-GB" sz="1100" b="1" i="1" dirty="0" smtClean="0"/>
              <a:t>Asian Institute  of Technology, Thailand </a:t>
            </a:r>
            <a:endParaRPr lang="en-GB" sz="1100" i="1" dirty="0" smtClean="0"/>
          </a:p>
        </p:txBody>
      </p:sp>
      <p:pic>
        <p:nvPicPr>
          <p:cNvPr id="5" name="Picture 2" descr="C:\Users\John\Desktop\95mThaiclassJKF.jpg"/>
          <p:cNvPicPr>
            <a:picLocks noChangeAspect="1" noChangeArrowheads="1"/>
          </p:cNvPicPr>
          <p:nvPr/>
        </p:nvPicPr>
        <p:blipFill>
          <a:blip r:embed="rId7" cstate="print"/>
          <a:srcRect/>
          <a:stretch>
            <a:fillRect/>
          </a:stretch>
        </p:blipFill>
        <p:spPr bwMode="auto">
          <a:xfrm>
            <a:off x="7380312" y="5301208"/>
            <a:ext cx="1592694" cy="1080120"/>
          </a:xfrm>
          <a:prstGeom prst="rect">
            <a:avLst/>
          </a:prstGeom>
          <a:noFill/>
        </p:spPr>
      </p:pic>
      <p:sp>
        <p:nvSpPr>
          <p:cNvPr id="18" name="TextBox 17"/>
          <p:cNvSpPr txBox="1"/>
          <p:nvPr/>
        </p:nvSpPr>
        <p:spPr>
          <a:xfrm>
            <a:off x="395536" y="764704"/>
            <a:ext cx="3600400" cy="400110"/>
          </a:xfrm>
          <a:prstGeom prst="rect">
            <a:avLst/>
          </a:prstGeom>
          <a:solidFill>
            <a:schemeClr val="accent1">
              <a:lumMod val="20000"/>
              <a:lumOff val="80000"/>
            </a:schemeClr>
          </a:solidFill>
          <a:ln w="12700">
            <a:solidFill>
              <a:schemeClr val="tx1"/>
            </a:solidFill>
          </a:ln>
        </p:spPr>
        <p:txBody>
          <a:bodyPr wrap="square" rtlCol="0">
            <a:spAutoFit/>
          </a:bodyPr>
          <a:lstStyle/>
          <a:p>
            <a:pPr algn="ctr"/>
            <a:r>
              <a:rPr lang="en-GB" sz="2000" b="1" i="1" dirty="0" smtClean="0">
                <a:solidFill>
                  <a:srgbClr val="00B050"/>
                </a:solidFill>
              </a:rPr>
              <a:t>WORKSHOPS </a:t>
            </a:r>
            <a:r>
              <a:rPr lang="en-GB" sz="2000" i="1" dirty="0" smtClean="0"/>
              <a:t>in UK and abroad</a:t>
            </a:r>
            <a:endParaRPr lang="en-GB" sz="2000" i="1" dirty="0"/>
          </a:p>
        </p:txBody>
      </p:sp>
      <p:sp>
        <p:nvSpPr>
          <p:cNvPr id="19" name="TextBox 18"/>
          <p:cNvSpPr txBox="1"/>
          <p:nvPr/>
        </p:nvSpPr>
        <p:spPr>
          <a:xfrm>
            <a:off x="395536" y="3789040"/>
            <a:ext cx="3168352" cy="400110"/>
          </a:xfrm>
          <a:prstGeom prst="rect">
            <a:avLst/>
          </a:prstGeom>
          <a:solidFill>
            <a:schemeClr val="accent1">
              <a:lumMod val="20000"/>
              <a:lumOff val="80000"/>
            </a:schemeClr>
          </a:solidFill>
          <a:ln w="12700">
            <a:solidFill>
              <a:schemeClr val="tx1"/>
            </a:solidFill>
          </a:ln>
        </p:spPr>
        <p:txBody>
          <a:bodyPr wrap="square" rtlCol="0">
            <a:spAutoFit/>
          </a:bodyPr>
          <a:lstStyle/>
          <a:p>
            <a:r>
              <a:rPr lang="en-GB" sz="2000" b="1" i="1" dirty="0" smtClean="0">
                <a:solidFill>
                  <a:srgbClr val="00B050"/>
                </a:solidFill>
              </a:rPr>
              <a:t>COURSES </a:t>
            </a:r>
            <a:r>
              <a:rPr lang="en-GB" sz="1600" b="1" i="1" dirty="0" smtClean="0"/>
              <a:t>  + mutual consulting </a:t>
            </a:r>
            <a:r>
              <a:rPr lang="en-GB" sz="1600" b="1" i="1" dirty="0" smtClean="0">
                <a:solidFill>
                  <a:srgbClr val="00B050"/>
                </a:solidFill>
              </a:rPr>
              <a:t>  </a:t>
            </a:r>
            <a:endParaRPr lang="en-GB" sz="1600" i="1" dirty="0"/>
          </a:p>
        </p:txBody>
      </p:sp>
      <p:sp>
        <p:nvSpPr>
          <p:cNvPr id="20" name="TextBox 19"/>
          <p:cNvSpPr txBox="1"/>
          <p:nvPr/>
        </p:nvSpPr>
        <p:spPr>
          <a:xfrm>
            <a:off x="7524328" y="4437112"/>
            <a:ext cx="1619672" cy="276999"/>
          </a:xfrm>
          <a:prstGeom prst="rect">
            <a:avLst/>
          </a:prstGeom>
          <a:noFill/>
        </p:spPr>
        <p:txBody>
          <a:bodyPr wrap="square" rtlCol="0">
            <a:spAutoFit/>
          </a:bodyPr>
          <a:lstStyle/>
          <a:p>
            <a:r>
              <a:rPr lang="en-GB" sz="1050" i="1" dirty="0" smtClean="0"/>
              <a:t> </a:t>
            </a:r>
            <a:r>
              <a:rPr lang="en-GB" sz="1200" b="1" i="1" dirty="0" smtClean="0">
                <a:solidFill>
                  <a:schemeClr val="tx2">
                    <a:lumMod val="60000"/>
                    <a:lumOff val="40000"/>
                  </a:schemeClr>
                </a:solidFill>
              </a:rPr>
              <a:t>used in 36 countries </a:t>
            </a:r>
            <a:endParaRPr lang="en-GB" sz="1200" b="1" dirty="0">
              <a:solidFill>
                <a:schemeClr val="tx2">
                  <a:lumMod val="60000"/>
                  <a:lumOff val="40000"/>
                </a:schemeClr>
              </a:solidFill>
            </a:endParaRPr>
          </a:p>
        </p:txBody>
      </p:sp>
      <p:pic>
        <p:nvPicPr>
          <p:cNvPr id="169985" name="Picture 1" descr="C:\FromOldPC\MainDrive\Documents and Settings\JKF\My Documents\00aaphotos\1990s\1995\95oPerthCourse.jpg"/>
          <p:cNvPicPr>
            <a:picLocks noChangeAspect="1" noChangeArrowheads="1"/>
          </p:cNvPicPr>
          <p:nvPr/>
        </p:nvPicPr>
        <p:blipFill>
          <a:blip r:embed="rId8" cstate="print"/>
          <a:srcRect/>
          <a:stretch>
            <a:fillRect/>
          </a:stretch>
        </p:blipFill>
        <p:spPr bwMode="auto">
          <a:xfrm>
            <a:off x="539552" y="4437112"/>
            <a:ext cx="2990205" cy="2028651"/>
          </a:xfrm>
          <a:prstGeom prst="rect">
            <a:avLst/>
          </a:prstGeom>
          <a:noFill/>
        </p:spPr>
      </p:pic>
      <p:sp>
        <p:nvSpPr>
          <p:cNvPr id="21" name="TextBox 20"/>
          <p:cNvSpPr txBox="1"/>
          <p:nvPr/>
        </p:nvSpPr>
        <p:spPr>
          <a:xfrm>
            <a:off x="4211960" y="3212976"/>
            <a:ext cx="1584176" cy="646331"/>
          </a:xfrm>
          <a:prstGeom prst="rect">
            <a:avLst/>
          </a:prstGeom>
          <a:noFill/>
        </p:spPr>
        <p:txBody>
          <a:bodyPr wrap="square" rtlCol="0">
            <a:spAutoFit/>
          </a:bodyPr>
          <a:lstStyle/>
          <a:p>
            <a:r>
              <a:rPr lang="en-GB" sz="1200" dirty="0" smtClean="0"/>
              <a:t>1969 , 1977: </a:t>
            </a:r>
          </a:p>
          <a:p>
            <a:r>
              <a:rPr lang="en-GB" sz="1200" dirty="0" smtClean="0"/>
              <a:t>reprinted  2012</a:t>
            </a:r>
          </a:p>
          <a:p>
            <a:r>
              <a:rPr lang="en-GB" sz="1200" dirty="0" smtClean="0"/>
              <a:t>German edition 1971</a:t>
            </a:r>
            <a:endParaRPr lang="en-GB" sz="1200" dirty="0"/>
          </a:p>
        </p:txBody>
      </p:sp>
      <p:pic>
        <p:nvPicPr>
          <p:cNvPr id="27" name="Picture 2" descr="C:\FromOldPC\MainDrive\Documents and Settings\JKF\My Documents\00aaphotos\1980s\1984\842PackageBuilding.jpg"/>
          <p:cNvPicPr>
            <a:picLocks noChangeAspect="1" noChangeArrowheads="1"/>
          </p:cNvPicPr>
          <p:nvPr/>
        </p:nvPicPr>
        <p:blipFill>
          <a:blip r:embed="rId9" cstate="print"/>
          <a:srcRect/>
          <a:stretch>
            <a:fillRect/>
          </a:stretch>
        </p:blipFill>
        <p:spPr bwMode="auto">
          <a:xfrm>
            <a:off x="467545" y="1412775"/>
            <a:ext cx="3168351" cy="226314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676456" cy="6192688"/>
          </a:xfrm>
        </p:spPr>
        <p:txBody>
          <a:bodyPr>
            <a:normAutofit fontScale="90000"/>
          </a:bodyPr>
          <a:lstStyle/>
          <a:p>
            <a:pPr algn="l"/>
            <a:r>
              <a:rPr lang="en-GB" sz="3600" b="1" dirty="0" smtClean="0">
                <a:solidFill>
                  <a:srgbClr val="FF0000"/>
                </a:solidFill>
              </a:rPr>
              <a:t>   </a:t>
            </a:r>
            <a:br>
              <a:rPr lang="en-GB" sz="3600" b="1" dirty="0" smtClean="0">
                <a:solidFill>
                  <a:srgbClr val="FF0000"/>
                </a:solidFill>
              </a:rPr>
            </a:br>
            <a:r>
              <a:rPr lang="en-GB" sz="3600" b="1" dirty="0" smtClean="0">
                <a:solidFill>
                  <a:srgbClr val="FF0000"/>
                </a:solidFill>
              </a:rPr>
              <a:t>          PLATFORMS FOR FUTURE INNOVATORS</a:t>
            </a:r>
            <a:r>
              <a:rPr lang="en-GB" sz="3100" b="1" dirty="0" smtClean="0">
                <a:solidFill>
                  <a:srgbClr val="FF0000"/>
                </a:solidFill>
              </a:rPr>
              <a:t/>
            </a:r>
            <a:br>
              <a:rPr lang="en-GB" sz="3100" b="1" dirty="0" smtClean="0">
                <a:solidFill>
                  <a:srgbClr val="FF0000"/>
                </a:solidFill>
              </a:rPr>
            </a:br>
            <a:r>
              <a:rPr lang="en-GB" sz="3100" b="1" dirty="0" smtClean="0">
                <a:solidFill>
                  <a:srgbClr val="FF0000"/>
                </a:solidFill>
              </a:rPr>
              <a:t>	in practice, with implications for theory</a:t>
            </a:r>
            <a:br>
              <a:rPr lang="en-GB" sz="3100" b="1" dirty="0" smtClean="0">
                <a:solidFill>
                  <a:srgbClr val="FF0000"/>
                </a:solidFill>
              </a:rPr>
            </a:br>
            <a:r>
              <a:rPr lang="en-GB" sz="3100" b="1" dirty="0" smtClean="0">
                <a:solidFill>
                  <a:srgbClr val="FF0000"/>
                </a:solidFill>
              </a:rPr>
              <a:t>	</a:t>
            </a:r>
            <a:r>
              <a:rPr lang="en-GB" sz="2700" b="1" dirty="0" smtClean="0">
                <a:solidFill>
                  <a:schemeClr val="tx2"/>
                </a:solidFill>
              </a:rPr>
              <a:t>A. MAPPING POLICY LANDSCAPES  [e.g. </a:t>
            </a:r>
            <a:r>
              <a:rPr lang="en-GB" sz="2700" b="1" dirty="0" err="1" smtClean="0">
                <a:solidFill>
                  <a:schemeClr val="tx2"/>
                </a:solidFill>
              </a:rPr>
              <a:t>Droitwich</a:t>
            </a:r>
            <a:r>
              <a:rPr lang="en-GB" sz="2700" b="1" dirty="0" smtClean="0">
                <a:solidFill>
                  <a:schemeClr val="tx2"/>
                </a:solidFill>
              </a:rPr>
              <a:t> 1970’s] </a:t>
            </a:r>
            <a:br>
              <a:rPr lang="en-GB" sz="2700" b="1" dirty="0" smtClean="0">
                <a:solidFill>
                  <a:schemeClr val="tx2"/>
                </a:solidFill>
              </a:rPr>
            </a:br>
            <a:r>
              <a:rPr lang="en-GB" sz="2700" b="1" dirty="0" smtClean="0">
                <a:solidFill>
                  <a:schemeClr val="tx2"/>
                </a:solidFill>
              </a:rPr>
              <a:t>	B. GUIDING POLICY WORKSHOPS [e.g. Brazil 1980’s]</a:t>
            </a:r>
            <a:br>
              <a:rPr lang="en-GB" sz="2700" b="1" dirty="0" smtClean="0">
                <a:solidFill>
                  <a:schemeClr val="tx2"/>
                </a:solidFill>
              </a:rPr>
            </a:br>
            <a:r>
              <a:rPr lang="en-GB" sz="2700" b="1" dirty="0" smtClean="0">
                <a:solidFill>
                  <a:schemeClr val="tx2"/>
                </a:solidFill>
              </a:rPr>
              <a:t>	C. DESIGNING IMMERSIVE COURSES [e.g. Canada 1970’s]</a:t>
            </a:r>
            <a:br>
              <a:rPr lang="en-GB" sz="2700" b="1" dirty="0" smtClean="0">
                <a:solidFill>
                  <a:schemeClr val="tx2"/>
                </a:solidFill>
              </a:rPr>
            </a:br>
            <a:r>
              <a:rPr lang="en-GB" sz="2700" b="1" dirty="0" smtClean="0">
                <a:solidFill>
                  <a:schemeClr val="tx2"/>
                </a:solidFill>
              </a:rPr>
              <a:t>	D. EXCHANGING PROBLEM PROFILES [e.g. Leeds 1980’s]</a:t>
            </a:r>
            <a:br>
              <a:rPr lang="en-GB" sz="2700" b="1" dirty="0" smtClean="0">
                <a:solidFill>
                  <a:schemeClr val="tx2"/>
                </a:solidFill>
              </a:rPr>
            </a:br>
            <a:r>
              <a:rPr lang="en-GB" sz="2700" b="1" dirty="0" smtClean="0">
                <a:solidFill>
                  <a:schemeClr val="tx2"/>
                </a:solidFill>
              </a:rPr>
              <a:t>	E. PROCESS SUPPORT SOFTWARE [e.g. Sheffield 1990’s]</a:t>
            </a:r>
            <a:br>
              <a:rPr lang="en-GB" sz="2700" b="1" dirty="0" smtClean="0">
                <a:solidFill>
                  <a:schemeClr val="tx2"/>
                </a:solidFill>
              </a:rPr>
            </a:br>
            <a:r>
              <a:rPr lang="en-GB" sz="2700" b="1" dirty="0" smtClean="0">
                <a:solidFill>
                  <a:schemeClr val="tx2"/>
                </a:solidFill>
              </a:rPr>
              <a:t>	F.  EXPLORING POLICY SPACES [e.g. Berkshire 1970’s]. </a:t>
            </a:r>
            <a:br>
              <a:rPr lang="en-GB" sz="2700" b="1" dirty="0" smtClean="0">
                <a:solidFill>
                  <a:schemeClr val="tx2"/>
                </a:solidFill>
              </a:rPr>
            </a:br>
            <a:r>
              <a:rPr lang="en-GB" sz="2700" b="1" dirty="0" smtClean="0">
                <a:solidFill>
                  <a:schemeClr val="tx2"/>
                </a:solidFill>
              </a:rPr>
              <a:t>	G. DESIGNS FOR ENGAGEMENT [e.g. New Zealand 2000’s]</a:t>
            </a:r>
            <a:r>
              <a:rPr lang="en-GB" sz="2700" b="1" dirty="0" smtClean="0">
                <a:solidFill>
                  <a:srgbClr val="FF0000"/>
                </a:solidFill>
              </a:rPr>
              <a:t/>
            </a:r>
            <a:br>
              <a:rPr lang="en-GB" sz="2700" b="1" dirty="0" smtClean="0">
                <a:solidFill>
                  <a:srgbClr val="FF0000"/>
                </a:solidFill>
              </a:rPr>
            </a:br>
            <a:r>
              <a:rPr lang="en-GB" dirty="0" smtClean="0">
                <a:solidFill>
                  <a:srgbClr val="0070C0"/>
                </a:solidFill>
              </a:rPr>
              <a:t> </a:t>
            </a:r>
            <a:r>
              <a:rPr lang="en-GB" b="1" dirty="0" smtClean="0">
                <a:solidFill>
                  <a:srgbClr val="0070C0"/>
                </a:solidFill>
              </a:rPr>
              <a:t>  </a:t>
            </a:r>
            <a:r>
              <a:rPr lang="en-GB" sz="2800" b="1" dirty="0" smtClean="0">
                <a:solidFill>
                  <a:srgbClr val="0070C0"/>
                </a:solidFill>
              </a:rPr>
              <a:t>All these have been developed as means of </a:t>
            </a:r>
            <a:r>
              <a:rPr lang="en-GB" sz="2800" b="1" i="1" dirty="0" smtClean="0">
                <a:solidFill>
                  <a:srgbClr val="0070C0"/>
                </a:solidFill>
              </a:rPr>
              <a:t>communication </a:t>
            </a:r>
            <a:r>
              <a:rPr lang="en-GB" sz="2800" b="1" dirty="0" smtClean="0">
                <a:solidFill>
                  <a:srgbClr val="0070C0"/>
                </a:solidFill>
              </a:rPr>
              <a:t>			with people engaged in public policy choice</a:t>
            </a:r>
            <a:br>
              <a:rPr lang="en-GB" sz="2800" b="1" dirty="0" smtClean="0">
                <a:solidFill>
                  <a:srgbClr val="0070C0"/>
                </a:solidFill>
              </a:rPr>
            </a:br>
            <a:r>
              <a:rPr lang="en-GB" sz="2800" b="1" dirty="0" smtClean="0">
                <a:solidFill>
                  <a:srgbClr val="0070C0"/>
                </a:solidFill>
              </a:rPr>
              <a:t/>
            </a:r>
            <a:br>
              <a:rPr lang="en-GB" sz="2800" b="1" dirty="0" smtClean="0">
                <a:solidFill>
                  <a:srgbClr val="0070C0"/>
                </a:solidFill>
              </a:rPr>
            </a:br>
            <a:r>
              <a:rPr lang="en-GB" sz="2800" b="1" dirty="0" smtClean="0">
                <a:solidFill>
                  <a:srgbClr val="0070C0"/>
                </a:solidFill>
              </a:rPr>
              <a:t> 	</a:t>
            </a:r>
            <a:br>
              <a:rPr lang="en-GB" sz="2800" b="1" dirty="0" smtClean="0">
                <a:solidFill>
                  <a:srgbClr val="0070C0"/>
                </a:solidFill>
              </a:rPr>
            </a:br>
            <a:r>
              <a:rPr lang="en-GB" sz="2400" b="1" dirty="0" smtClean="0">
                <a:solidFill>
                  <a:srgbClr val="0070C0"/>
                </a:solidFill>
              </a:rPr>
              <a:t>	</a:t>
            </a:r>
            <a:br>
              <a:rPr lang="en-GB" sz="2400" b="1" dirty="0" smtClean="0">
                <a:solidFill>
                  <a:srgbClr val="0070C0"/>
                </a:solidFill>
              </a:rPr>
            </a:br>
            <a:r>
              <a:rPr lang="en-GB" sz="2400" b="1" dirty="0" smtClean="0">
                <a:solidFill>
                  <a:srgbClr val="0070C0"/>
                </a:solidFill>
              </a:rPr>
              <a:t/>
            </a:r>
            <a:br>
              <a:rPr lang="en-GB" sz="2400" b="1" dirty="0" smtClean="0">
                <a:solidFill>
                  <a:srgbClr val="0070C0"/>
                </a:solidFill>
              </a:rPr>
            </a:br>
            <a:endParaRPr lang="en-GB" b="1" dirty="0">
              <a:solidFill>
                <a:srgbClr val="0070C0"/>
              </a:solidFill>
            </a:endParaRPr>
          </a:p>
        </p:txBody>
      </p:sp>
      <p:sp>
        <p:nvSpPr>
          <p:cNvPr id="4" name="Slide Number Placeholder 3"/>
          <p:cNvSpPr>
            <a:spLocks noGrp="1"/>
          </p:cNvSpPr>
          <p:nvPr>
            <p:ph type="sldNum" sz="quarter" idx="12"/>
          </p:nvPr>
        </p:nvSpPr>
        <p:spPr>
          <a:xfrm>
            <a:off x="6660232" y="6309320"/>
            <a:ext cx="2133600" cy="365125"/>
          </a:xfrm>
        </p:spPr>
        <p:txBody>
          <a:bodyPr/>
          <a:lstStyle/>
          <a:p>
            <a:fld id="{14396B44-7C69-48E5-A963-A8D7172AEC63}" type="slidenum">
              <a:rPr lang="en-GB" sz="2000" smtClean="0"/>
              <a:pPr/>
              <a:t>21</a:t>
            </a:fld>
            <a:endParaRPr lang="en-GB" sz="2000" dirty="0"/>
          </a:p>
        </p:txBody>
      </p:sp>
      <p:sp>
        <p:nvSpPr>
          <p:cNvPr id="5" name="TextBox 4"/>
          <p:cNvSpPr txBox="1"/>
          <p:nvPr/>
        </p:nvSpPr>
        <p:spPr>
          <a:xfrm>
            <a:off x="683568" y="5085184"/>
            <a:ext cx="7560840" cy="1384995"/>
          </a:xfrm>
          <a:prstGeom prst="rect">
            <a:avLst/>
          </a:prstGeom>
          <a:solidFill>
            <a:srgbClr val="FFFF99"/>
          </a:solidFill>
          <a:ln w="12700">
            <a:solidFill>
              <a:srgbClr val="FF0000"/>
            </a:solidFill>
            <a:prstDash val="dash"/>
          </a:ln>
        </p:spPr>
        <p:txBody>
          <a:bodyPr wrap="square" rtlCol="0">
            <a:spAutoFit/>
          </a:bodyPr>
          <a:lstStyle/>
          <a:p>
            <a:pPr algn="ctr"/>
            <a:r>
              <a:rPr lang="en-GB" sz="2800" b="1" dirty="0" smtClean="0"/>
              <a:t>A to G above are examples of [recent &amp; earlier] breakthroughs suggesting potential for further experimentation &amp; extensions to theory  </a:t>
            </a:r>
            <a:endParaRPr lang="en-GB" sz="2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936104"/>
          </a:xfrm>
        </p:spPr>
        <p:txBody>
          <a:bodyPr>
            <a:normAutofit fontScale="90000"/>
          </a:bodyPr>
          <a:lstStyle/>
          <a:p>
            <a:r>
              <a:rPr lang="en-GB" sz="3600" b="1" dirty="0" smtClean="0">
                <a:solidFill>
                  <a:srgbClr val="FF0000"/>
                </a:solidFill>
              </a:rPr>
              <a:t>PLATFORMS FOR FUTURE INNOVATORS</a:t>
            </a:r>
            <a:br>
              <a:rPr lang="en-GB" sz="3600" b="1" dirty="0" smtClean="0">
                <a:solidFill>
                  <a:srgbClr val="FF0000"/>
                </a:solidFill>
              </a:rPr>
            </a:br>
            <a:r>
              <a:rPr lang="en-GB" sz="3600" b="1" dirty="0" smtClean="0">
                <a:solidFill>
                  <a:srgbClr val="FF0000"/>
                </a:solidFill>
              </a:rPr>
              <a:t>A – </a:t>
            </a:r>
            <a:r>
              <a:rPr lang="en-GB" sz="3100" b="1" dirty="0" smtClean="0">
                <a:solidFill>
                  <a:srgbClr val="FF0000"/>
                </a:solidFill>
              </a:rPr>
              <a:t>MAPPING POLICY LANDSCAPES</a:t>
            </a:r>
            <a:endParaRPr lang="en-GB" sz="3100" b="1" dirty="0">
              <a:solidFill>
                <a:srgbClr val="FF0000"/>
              </a:solidFill>
            </a:endParaRPr>
          </a:p>
        </p:txBody>
      </p:sp>
      <p:sp>
        <p:nvSpPr>
          <p:cNvPr id="3" name="Slide Number Placeholder 2"/>
          <p:cNvSpPr>
            <a:spLocks noGrp="1"/>
          </p:cNvSpPr>
          <p:nvPr>
            <p:ph type="sldNum" sz="quarter" idx="12"/>
          </p:nvPr>
        </p:nvSpPr>
        <p:spPr/>
        <p:txBody>
          <a:bodyPr/>
          <a:lstStyle/>
          <a:p>
            <a:fld id="{14396B44-7C69-48E5-A963-A8D7172AEC63}" type="slidenum">
              <a:rPr lang="en-GB" sz="2000" smtClean="0"/>
              <a:pPr/>
              <a:t>22</a:t>
            </a:fld>
            <a:endParaRPr lang="en-GB" sz="2000" dirty="0"/>
          </a:p>
        </p:txBody>
      </p:sp>
      <p:sp>
        <p:nvSpPr>
          <p:cNvPr id="65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655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 name="TextBox 9"/>
          <p:cNvSpPr txBox="1"/>
          <p:nvPr/>
        </p:nvSpPr>
        <p:spPr>
          <a:xfrm>
            <a:off x="683568" y="6165304"/>
            <a:ext cx="8460432" cy="369332"/>
          </a:xfrm>
          <a:prstGeom prst="rect">
            <a:avLst/>
          </a:prstGeom>
          <a:solidFill>
            <a:schemeClr val="bg1"/>
          </a:solidFill>
        </p:spPr>
        <p:txBody>
          <a:bodyPr wrap="square" rtlCol="0">
            <a:spAutoFit/>
          </a:bodyPr>
          <a:lstStyle/>
          <a:p>
            <a:endParaRPr lang="en-GB" dirty="0"/>
          </a:p>
        </p:txBody>
      </p:sp>
      <p:sp>
        <p:nvSpPr>
          <p:cNvPr id="8" name="TextBox 7"/>
          <p:cNvSpPr txBox="1"/>
          <p:nvPr/>
        </p:nvSpPr>
        <p:spPr>
          <a:xfrm>
            <a:off x="539552" y="6237312"/>
            <a:ext cx="8280920" cy="338554"/>
          </a:xfrm>
          <a:prstGeom prst="rect">
            <a:avLst/>
          </a:prstGeom>
          <a:solidFill>
            <a:srgbClr val="FFFF00"/>
          </a:solidFill>
          <a:ln>
            <a:solidFill>
              <a:srgbClr val="2EF237"/>
            </a:solidFill>
          </a:ln>
        </p:spPr>
        <p:txBody>
          <a:bodyPr wrap="square" rtlCol="0">
            <a:spAutoFit/>
          </a:bodyPr>
          <a:lstStyle/>
          <a:p>
            <a:r>
              <a:rPr lang="en-GB" sz="1600" b="1" i="1" dirty="0" smtClean="0">
                <a:latin typeface="Comic Sans MS" pitchFamily="66" charset="0"/>
              </a:rPr>
              <a:t>Use of IT to build data base for any policy space?   International Comparisons?   </a:t>
            </a:r>
            <a:endParaRPr lang="en-GB" sz="1600" b="1" i="1" dirty="0">
              <a:latin typeface="Comic Sans MS" pitchFamily="66" charset="0"/>
            </a:endParaRPr>
          </a:p>
        </p:txBody>
      </p:sp>
      <p:grpSp>
        <p:nvGrpSpPr>
          <p:cNvPr id="9" name="Group 8"/>
          <p:cNvGrpSpPr/>
          <p:nvPr/>
        </p:nvGrpSpPr>
        <p:grpSpPr>
          <a:xfrm>
            <a:off x="683568" y="1124744"/>
            <a:ext cx="6264696" cy="4546055"/>
            <a:chOff x="5364088" y="3591218"/>
            <a:chExt cx="3565145" cy="2610233"/>
          </a:xfrm>
        </p:grpSpPr>
        <p:pic>
          <p:nvPicPr>
            <p:cNvPr id="11" name="Picture 8" descr="BCD58C87"/>
            <p:cNvPicPr>
              <a:picLocks noChangeAspect="1" noChangeArrowheads="1"/>
            </p:cNvPicPr>
            <p:nvPr/>
          </p:nvPicPr>
          <p:blipFill>
            <a:blip r:embed="rId3" cstate="print"/>
            <a:srcRect/>
            <a:stretch>
              <a:fillRect/>
            </a:stretch>
          </p:blipFill>
          <p:spPr bwMode="auto">
            <a:xfrm>
              <a:off x="5652120" y="3717032"/>
              <a:ext cx="2959433" cy="2396244"/>
            </a:xfrm>
            <a:prstGeom prst="rect">
              <a:avLst/>
            </a:prstGeom>
            <a:noFill/>
            <a:ln w="9525">
              <a:noFill/>
              <a:miter lim="800000"/>
              <a:headEnd/>
              <a:tailEnd/>
            </a:ln>
          </p:spPr>
        </p:pic>
        <p:sp>
          <p:nvSpPr>
            <p:cNvPr id="12" name="TextBox 11"/>
            <p:cNvSpPr txBox="1"/>
            <p:nvPr/>
          </p:nvSpPr>
          <p:spPr>
            <a:xfrm>
              <a:off x="5364088" y="4357995"/>
              <a:ext cx="864096" cy="250622"/>
            </a:xfrm>
            <a:prstGeom prst="rect">
              <a:avLst/>
            </a:prstGeom>
            <a:solidFill>
              <a:schemeClr val="bg1"/>
            </a:solidFill>
          </p:spPr>
          <p:txBody>
            <a:bodyPr wrap="square" rtlCol="0">
              <a:spAutoFit/>
            </a:bodyPr>
            <a:lstStyle/>
            <a:p>
              <a:pPr algn="ctr"/>
              <a:r>
                <a:rPr lang="en-GB" sz="1000" b="1" dirty="0" smtClean="0"/>
                <a:t>APPOINTED</a:t>
              </a:r>
            </a:p>
            <a:p>
              <a:pPr algn="ctr"/>
              <a:r>
                <a:rPr lang="en-GB" sz="1000" b="1" dirty="0" smtClean="0"/>
                <a:t>AGENCIES </a:t>
              </a:r>
              <a:endParaRPr lang="en-GB" sz="1000" b="1" dirty="0"/>
            </a:p>
          </p:txBody>
        </p:sp>
        <p:sp>
          <p:nvSpPr>
            <p:cNvPr id="13" name="TextBox 12"/>
            <p:cNvSpPr txBox="1"/>
            <p:nvPr/>
          </p:nvSpPr>
          <p:spPr>
            <a:xfrm>
              <a:off x="8113115" y="4403099"/>
              <a:ext cx="816118" cy="250622"/>
            </a:xfrm>
            <a:prstGeom prst="rect">
              <a:avLst/>
            </a:prstGeom>
            <a:solidFill>
              <a:schemeClr val="bg1"/>
            </a:solidFill>
          </p:spPr>
          <p:txBody>
            <a:bodyPr wrap="square" rtlCol="0">
              <a:spAutoFit/>
            </a:bodyPr>
            <a:lstStyle/>
            <a:p>
              <a:pPr algn="ctr"/>
              <a:r>
                <a:rPr lang="en-GB" sz="1000" b="1" dirty="0" smtClean="0"/>
                <a:t>PRIVATE </a:t>
              </a:r>
            </a:p>
            <a:p>
              <a:pPr algn="ctr"/>
              <a:r>
                <a:rPr lang="en-GB" sz="1000" b="1" dirty="0" smtClean="0"/>
                <a:t>ENTERPRISES </a:t>
              </a:r>
              <a:endParaRPr lang="en-GB" sz="1000" b="1" dirty="0"/>
            </a:p>
          </p:txBody>
        </p:sp>
        <p:sp>
          <p:nvSpPr>
            <p:cNvPr id="14" name="TextBox 13"/>
            <p:cNvSpPr txBox="1"/>
            <p:nvPr/>
          </p:nvSpPr>
          <p:spPr>
            <a:xfrm>
              <a:off x="6695648" y="3591218"/>
              <a:ext cx="1080120" cy="324880"/>
            </a:xfrm>
            <a:prstGeom prst="rect">
              <a:avLst/>
            </a:prstGeom>
            <a:solidFill>
              <a:schemeClr val="bg1"/>
            </a:solidFill>
          </p:spPr>
          <p:txBody>
            <a:bodyPr wrap="square" rtlCol="0">
              <a:spAutoFit/>
            </a:bodyPr>
            <a:lstStyle/>
            <a:p>
              <a:pPr algn="ctr"/>
              <a:r>
                <a:rPr lang="en-GB" sz="1000" b="1" dirty="0" smtClean="0"/>
                <a:t>GOVERNENT</a:t>
              </a:r>
            </a:p>
            <a:p>
              <a:pPr algn="ctr"/>
              <a:r>
                <a:rPr lang="en-GB" sz="1000" b="1" dirty="0" smtClean="0"/>
                <a:t>DEPARTMENTS </a:t>
              </a:r>
              <a:endParaRPr lang="en-GB" sz="1000" b="1" dirty="0"/>
            </a:p>
          </p:txBody>
        </p:sp>
        <p:sp>
          <p:nvSpPr>
            <p:cNvPr id="15" name="TextBox 14"/>
            <p:cNvSpPr txBox="1"/>
            <p:nvPr/>
          </p:nvSpPr>
          <p:spPr>
            <a:xfrm>
              <a:off x="6781555" y="5801341"/>
              <a:ext cx="1008112" cy="400110"/>
            </a:xfrm>
            <a:prstGeom prst="rect">
              <a:avLst/>
            </a:prstGeom>
            <a:solidFill>
              <a:schemeClr val="bg1"/>
            </a:solidFill>
          </p:spPr>
          <p:txBody>
            <a:bodyPr wrap="square" rtlCol="0">
              <a:spAutoFit/>
            </a:bodyPr>
            <a:lstStyle/>
            <a:p>
              <a:pPr algn="ctr"/>
              <a:r>
                <a:rPr lang="en-GB" sz="1000" dirty="0" smtClean="0"/>
                <a:t>C</a:t>
              </a:r>
              <a:r>
                <a:rPr lang="en-GB" sz="1000" b="1" dirty="0" smtClean="0"/>
                <a:t>OMMUNITY</a:t>
              </a:r>
            </a:p>
            <a:p>
              <a:pPr algn="ctr"/>
              <a:r>
                <a:rPr lang="en-GB" sz="1000" b="1" dirty="0" smtClean="0"/>
                <a:t>INTERESTS </a:t>
              </a:r>
              <a:endParaRPr lang="en-GB" sz="1000" b="1" dirty="0"/>
            </a:p>
          </p:txBody>
        </p:sp>
      </p:grpSp>
      <p:sp>
        <p:nvSpPr>
          <p:cNvPr id="16" name="Text Box 3"/>
          <p:cNvSpPr txBox="1">
            <a:spLocks noChangeArrowheads="1"/>
          </p:cNvSpPr>
          <p:nvPr/>
        </p:nvSpPr>
        <p:spPr bwMode="auto">
          <a:xfrm>
            <a:off x="6948264" y="1196752"/>
            <a:ext cx="1584176" cy="2677656"/>
          </a:xfrm>
          <a:prstGeom prst="rect">
            <a:avLst/>
          </a:prstGeom>
          <a:noFill/>
          <a:ln w="9525">
            <a:solidFill>
              <a:srgbClr val="C00000"/>
            </a:solidFill>
            <a:miter lim="800000"/>
            <a:headEnd/>
            <a:tailEnd/>
          </a:ln>
          <a:effectLst/>
        </p:spPr>
        <p:txBody>
          <a:bodyPr wrap="square">
            <a:spAutoFit/>
          </a:bodyPr>
          <a:lstStyle/>
          <a:p>
            <a:pPr algn="ctr" eaLnBrk="0" hangingPunct="0">
              <a:spcBef>
                <a:spcPct val="50000"/>
              </a:spcBef>
              <a:buFontTx/>
              <a:buNone/>
            </a:pPr>
            <a:r>
              <a:rPr lang="en-GB" sz="1600" b="1" dirty="0">
                <a:solidFill>
                  <a:schemeClr val="hlink"/>
                </a:solidFill>
              </a:rPr>
              <a:t>fan chart for</a:t>
            </a:r>
            <a:r>
              <a:rPr lang="en-GB" sz="1600" dirty="0">
                <a:solidFill>
                  <a:schemeClr val="hlink"/>
                </a:solidFill>
              </a:rPr>
              <a:t>:</a:t>
            </a:r>
          </a:p>
          <a:p>
            <a:pPr algn="ctr" eaLnBrk="0" hangingPunct="0">
              <a:spcBef>
                <a:spcPct val="50000"/>
              </a:spcBef>
              <a:buFontTx/>
              <a:buNone/>
            </a:pPr>
            <a:r>
              <a:rPr lang="en-GB" sz="1600" b="1" dirty="0"/>
              <a:t>Tony   </a:t>
            </a:r>
          </a:p>
          <a:p>
            <a:pPr algn="ctr" eaLnBrk="0" hangingPunct="0">
              <a:spcBef>
                <a:spcPct val="50000"/>
              </a:spcBef>
              <a:buFontTx/>
              <a:buNone/>
            </a:pPr>
            <a:r>
              <a:rPr lang="en-GB" sz="1600" b="1" dirty="0"/>
              <a:t>Group Engineer</a:t>
            </a:r>
          </a:p>
          <a:p>
            <a:pPr algn="ctr" eaLnBrk="0" hangingPunct="0">
              <a:spcBef>
                <a:spcPct val="50000"/>
              </a:spcBef>
              <a:buFontTx/>
              <a:buNone/>
            </a:pPr>
            <a:r>
              <a:rPr lang="en-GB" sz="1600" b="1" dirty="0" err="1"/>
              <a:t>Droitwich</a:t>
            </a:r>
            <a:r>
              <a:rPr lang="en-GB" sz="1600" b="1" dirty="0"/>
              <a:t> Borough Council</a:t>
            </a:r>
          </a:p>
          <a:p>
            <a:pPr algn="ctr" eaLnBrk="0" hangingPunct="0">
              <a:spcBef>
                <a:spcPct val="50000"/>
              </a:spcBef>
              <a:buFontTx/>
              <a:buNone/>
            </a:pPr>
            <a:r>
              <a:rPr lang="en-GB" sz="1600" b="1" dirty="0"/>
              <a:t>local road decisions</a:t>
            </a:r>
          </a:p>
          <a:p>
            <a:pPr algn="ctr" eaLnBrk="0" hangingPunct="0">
              <a:spcBef>
                <a:spcPct val="50000"/>
              </a:spcBef>
              <a:buFontTx/>
              <a:buNone/>
            </a:pPr>
            <a:r>
              <a:rPr lang="en-GB" sz="1600" b="1" dirty="0"/>
              <a:t>1972</a:t>
            </a:r>
            <a:endParaRPr lang="en-US" sz="1600" b="1" dirty="0"/>
          </a:p>
        </p:txBody>
      </p:sp>
      <p:sp>
        <p:nvSpPr>
          <p:cNvPr id="17" name="Text Box 6"/>
          <p:cNvSpPr txBox="1">
            <a:spLocks noChangeArrowheads="1"/>
          </p:cNvSpPr>
          <p:nvPr/>
        </p:nvSpPr>
        <p:spPr bwMode="auto">
          <a:xfrm>
            <a:off x="467544" y="5445224"/>
            <a:ext cx="8352928" cy="646331"/>
          </a:xfrm>
          <a:prstGeom prst="rect">
            <a:avLst/>
          </a:prstGeom>
          <a:solidFill>
            <a:schemeClr val="bg1">
              <a:lumMod val="85000"/>
            </a:schemeClr>
          </a:solidFill>
          <a:ln w="9525">
            <a:solidFill>
              <a:schemeClr val="tx2">
                <a:lumMod val="40000"/>
                <a:lumOff val="60000"/>
              </a:schemeClr>
            </a:solidFill>
            <a:miter lim="800000"/>
            <a:headEnd/>
            <a:tailEnd/>
          </a:ln>
          <a:effectLst/>
        </p:spPr>
        <p:txBody>
          <a:bodyPr wrap="square">
            <a:spAutoFit/>
          </a:bodyPr>
          <a:lstStyle/>
          <a:p>
            <a:pPr algn="ctr">
              <a:buFontTx/>
              <a:buNone/>
            </a:pPr>
            <a:r>
              <a:rPr lang="en-GB" i="1" dirty="0">
                <a:latin typeface="Arial Narrow" pitchFamily="34" charset="0"/>
              </a:rPr>
              <a:t>From Public Planning: the Inter-corporate dimension.  Friend, Power  &amp;  </a:t>
            </a:r>
            <a:r>
              <a:rPr lang="en-GB" i="1" dirty="0" err="1">
                <a:latin typeface="Arial Narrow" pitchFamily="34" charset="0"/>
              </a:rPr>
              <a:t>Yewlett</a:t>
            </a:r>
            <a:r>
              <a:rPr lang="en-GB" i="1" dirty="0">
                <a:latin typeface="Arial Narrow" pitchFamily="34" charset="0"/>
              </a:rPr>
              <a:t> </a:t>
            </a:r>
            <a:endParaRPr lang="en-GB" i="1" dirty="0" smtClean="0">
              <a:latin typeface="Arial Narrow" pitchFamily="34" charset="0"/>
            </a:endParaRPr>
          </a:p>
          <a:p>
            <a:pPr algn="ctr">
              <a:buFontTx/>
              <a:buNone/>
            </a:pPr>
            <a:r>
              <a:rPr lang="en-GB" i="1" dirty="0" smtClean="0">
                <a:latin typeface="Arial Narrow" pitchFamily="34" charset="0"/>
              </a:rPr>
              <a:t>Tavistock </a:t>
            </a:r>
            <a:r>
              <a:rPr lang="en-GB" i="1" dirty="0">
                <a:latin typeface="Arial Narrow" pitchFamily="34" charset="0"/>
              </a:rPr>
              <a:t>1974, reprinted </a:t>
            </a:r>
            <a:r>
              <a:rPr lang="en-GB" i="1" dirty="0" err="1">
                <a:latin typeface="Arial Narrow" pitchFamily="34" charset="0"/>
              </a:rPr>
              <a:t>Routledge</a:t>
            </a:r>
            <a:r>
              <a:rPr lang="en-GB" i="1" dirty="0">
                <a:latin typeface="Arial Narrow" pitchFamily="34" charset="0"/>
              </a:rPr>
              <a:t> 2001  Fig 42 p182</a:t>
            </a:r>
            <a:r>
              <a:rPr lang="en-GB" sz="1600" i="1" dirty="0">
                <a:latin typeface="Arial Narrow" pitchFamily="34"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rmAutofit fontScale="90000"/>
          </a:bodyPr>
          <a:lstStyle/>
          <a:p>
            <a:r>
              <a:rPr lang="en-GB" sz="3200" b="1" dirty="0" smtClean="0">
                <a:solidFill>
                  <a:srgbClr val="FF0000"/>
                </a:solidFill>
              </a:rPr>
              <a:t>PLATFORMS FOR FUTURE INNOVATORS </a:t>
            </a:r>
            <a:r>
              <a:rPr lang="en-GB" sz="2800" b="1" dirty="0" smtClean="0">
                <a:solidFill>
                  <a:srgbClr val="FF0000"/>
                </a:solidFill>
              </a:rPr>
              <a:t/>
            </a:r>
            <a:br>
              <a:rPr lang="en-GB" sz="2800" b="1" dirty="0" smtClean="0">
                <a:solidFill>
                  <a:srgbClr val="FF0000"/>
                </a:solidFill>
              </a:rPr>
            </a:br>
            <a:r>
              <a:rPr lang="en-GB" sz="2400" b="1" dirty="0" smtClean="0">
                <a:solidFill>
                  <a:srgbClr val="FF0000"/>
                </a:solidFill>
              </a:rPr>
              <a:t>B. GUIDING A POLICY DESIGN WORKSHOP</a:t>
            </a:r>
            <a:endParaRPr lang="en-GB" sz="2400" b="1" dirty="0">
              <a:solidFill>
                <a:srgbClr val="FF0000"/>
              </a:solidFill>
            </a:endParaRPr>
          </a:p>
        </p:txBody>
      </p:sp>
      <p:sp>
        <p:nvSpPr>
          <p:cNvPr id="4" name="Slide Number Placeholder 3"/>
          <p:cNvSpPr>
            <a:spLocks noGrp="1"/>
          </p:cNvSpPr>
          <p:nvPr>
            <p:ph type="sldNum" sz="quarter" idx="12"/>
          </p:nvPr>
        </p:nvSpPr>
        <p:spPr/>
        <p:txBody>
          <a:bodyPr/>
          <a:lstStyle/>
          <a:p>
            <a:fld id="{14396B44-7C69-48E5-A963-A8D7172AEC63}" type="slidenum">
              <a:rPr lang="en-GB" sz="2000" smtClean="0"/>
              <a:pPr/>
              <a:t>23</a:t>
            </a:fld>
            <a:endParaRPr lang="en-GB" sz="2000" dirty="0"/>
          </a:p>
        </p:txBody>
      </p:sp>
      <p:pic>
        <p:nvPicPr>
          <p:cNvPr id="5" name="Picture 4" descr="842WorkshopAction"/>
          <p:cNvPicPr>
            <a:picLocks noChangeAspect="1" noChangeArrowheads="1"/>
          </p:cNvPicPr>
          <p:nvPr/>
        </p:nvPicPr>
        <p:blipFill>
          <a:blip r:embed="rId3" cstate="print"/>
          <a:srcRect/>
          <a:stretch>
            <a:fillRect/>
          </a:stretch>
        </p:blipFill>
        <p:spPr bwMode="auto">
          <a:xfrm>
            <a:off x="323528" y="908720"/>
            <a:ext cx="5904656" cy="4104456"/>
          </a:xfrm>
          <a:prstGeom prst="rect">
            <a:avLst/>
          </a:prstGeom>
          <a:noFill/>
          <a:ln w="9525">
            <a:noFill/>
            <a:miter lim="800000"/>
            <a:headEnd/>
            <a:tailEnd/>
          </a:ln>
        </p:spPr>
      </p:pic>
      <p:pic>
        <p:nvPicPr>
          <p:cNvPr id="1026" name="Picture 2" descr="C:\FromOldPC\MainDrive\Documents and Settings\JKF\My Documents\00aaphotos\1980s\1984\84xItamaracaBeach.jpg"/>
          <p:cNvPicPr>
            <a:picLocks noChangeAspect="1" noChangeArrowheads="1"/>
          </p:cNvPicPr>
          <p:nvPr/>
        </p:nvPicPr>
        <p:blipFill>
          <a:blip r:embed="rId4" cstate="print"/>
          <a:srcRect/>
          <a:stretch>
            <a:fillRect/>
          </a:stretch>
        </p:blipFill>
        <p:spPr bwMode="auto">
          <a:xfrm>
            <a:off x="6372200" y="908720"/>
            <a:ext cx="2500178" cy="1656184"/>
          </a:xfrm>
          <a:prstGeom prst="rect">
            <a:avLst/>
          </a:prstGeom>
          <a:noFill/>
        </p:spPr>
      </p:pic>
      <p:pic>
        <p:nvPicPr>
          <p:cNvPr id="6" name="Picture 2" descr="C:\FromOldPC\MainDrive\Documents and Settings\JKF\My Documents\00aaphotos\1980s\1984\843WorkshopAwards.jpg"/>
          <p:cNvPicPr>
            <a:picLocks noChangeAspect="1" noChangeArrowheads="1"/>
          </p:cNvPicPr>
          <p:nvPr/>
        </p:nvPicPr>
        <p:blipFill>
          <a:blip r:embed="rId5" cstate="print"/>
          <a:srcRect/>
          <a:stretch>
            <a:fillRect/>
          </a:stretch>
        </p:blipFill>
        <p:spPr bwMode="auto">
          <a:xfrm>
            <a:off x="6372200" y="2852936"/>
            <a:ext cx="2532683" cy="1872209"/>
          </a:xfrm>
          <a:prstGeom prst="rect">
            <a:avLst/>
          </a:prstGeom>
          <a:noFill/>
        </p:spPr>
      </p:pic>
      <p:sp>
        <p:nvSpPr>
          <p:cNvPr id="7" name="TextBox 6"/>
          <p:cNvSpPr txBox="1"/>
          <p:nvPr/>
        </p:nvSpPr>
        <p:spPr>
          <a:xfrm>
            <a:off x="6300192" y="2564904"/>
            <a:ext cx="2304256" cy="307777"/>
          </a:xfrm>
          <a:prstGeom prst="rect">
            <a:avLst/>
          </a:prstGeom>
          <a:noFill/>
        </p:spPr>
        <p:txBody>
          <a:bodyPr wrap="square" rtlCol="0">
            <a:spAutoFit/>
          </a:bodyPr>
          <a:lstStyle/>
          <a:p>
            <a:pPr algn="ctr"/>
            <a:r>
              <a:rPr lang="en-GB" sz="1400" dirty="0" smtClean="0"/>
              <a:t>The island of </a:t>
            </a:r>
            <a:r>
              <a:rPr lang="en-GB" sz="1400" dirty="0" err="1" smtClean="0"/>
              <a:t>Itamaraca</a:t>
            </a:r>
            <a:endParaRPr lang="en-GB" sz="1400" dirty="0"/>
          </a:p>
        </p:txBody>
      </p:sp>
      <p:sp>
        <p:nvSpPr>
          <p:cNvPr id="8" name="TextBox 7"/>
          <p:cNvSpPr txBox="1"/>
          <p:nvPr/>
        </p:nvSpPr>
        <p:spPr>
          <a:xfrm>
            <a:off x="6444208" y="4725144"/>
            <a:ext cx="2304256" cy="307777"/>
          </a:xfrm>
          <a:prstGeom prst="rect">
            <a:avLst/>
          </a:prstGeom>
          <a:noFill/>
        </p:spPr>
        <p:txBody>
          <a:bodyPr wrap="square" rtlCol="0">
            <a:spAutoFit/>
          </a:bodyPr>
          <a:lstStyle/>
          <a:p>
            <a:pPr algn="ctr"/>
            <a:r>
              <a:rPr lang="en-GB" sz="1400" dirty="0" smtClean="0"/>
              <a:t>Certificates of attendance</a:t>
            </a:r>
            <a:endParaRPr lang="en-GB" sz="1400" dirty="0"/>
          </a:p>
        </p:txBody>
      </p:sp>
      <p:sp>
        <p:nvSpPr>
          <p:cNvPr id="10" name="TextBox 9"/>
          <p:cNvSpPr txBox="1"/>
          <p:nvPr/>
        </p:nvSpPr>
        <p:spPr>
          <a:xfrm>
            <a:off x="1259632" y="4941168"/>
            <a:ext cx="4392488" cy="307777"/>
          </a:xfrm>
          <a:prstGeom prst="rect">
            <a:avLst/>
          </a:prstGeom>
          <a:noFill/>
        </p:spPr>
        <p:txBody>
          <a:bodyPr wrap="square" rtlCol="0">
            <a:spAutoFit/>
          </a:bodyPr>
          <a:lstStyle/>
          <a:p>
            <a:pPr algn="ctr"/>
            <a:r>
              <a:rPr lang="en-GB" sz="1400" dirty="0" smtClean="0"/>
              <a:t>Developing a first </a:t>
            </a:r>
            <a:r>
              <a:rPr lang="en-GB" sz="1400" b="1" i="1" dirty="0" err="1" smtClean="0"/>
              <a:t>pacote</a:t>
            </a:r>
            <a:r>
              <a:rPr lang="en-GB" sz="1400" b="1" i="1" dirty="0" smtClean="0"/>
              <a:t> de </a:t>
            </a:r>
            <a:r>
              <a:rPr lang="en-GB" sz="1400" b="1" i="1" dirty="0" err="1" smtClean="0"/>
              <a:t>compromisos</a:t>
            </a:r>
            <a:r>
              <a:rPr lang="en-GB" sz="1400" b="1" i="1" dirty="0" smtClean="0"/>
              <a:t> </a:t>
            </a:r>
            <a:r>
              <a:rPr lang="en-GB" sz="1400" dirty="0" smtClean="0"/>
              <a:t>for </a:t>
            </a:r>
            <a:r>
              <a:rPr lang="en-GB" sz="1400" dirty="0" err="1" smtClean="0"/>
              <a:t>Itamaraca</a:t>
            </a:r>
            <a:endParaRPr lang="en-GB" sz="1400" dirty="0"/>
          </a:p>
        </p:txBody>
      </p:sp>
      <p:sp>
        <p:nvSpPr>
          <p:cNvPr id="11" name="TextBox 10"/>
          <p:cNvSpPr txBox="1"/>
          <p:nvPr/>
        </p:nvSpPr>
        <p:spPr>
          <a:xfrm>
            <a:off x="611560" y="5229200"/>
            <a:ext cx="7200800" cy="646331"/>
          </a:xfrm>
          <a:prstGeom prst="rect">
            <a:avLst/>
          </a:prstGeom>
          <a:noFill/>
        </p:spPr>
        <p:txBody>
          <a:bodyPr wrap="square" rtlCol="0">
            <a:spAutoFit/>
          </a:bodyPr>
          <a:lstStyle/>
          <a:p>
            <a:pPr algn="ctr"/>
            <a:r>
              <a:rPr lang="en-GB" b="1" dirty="0" smtClean="0">
                <a:solidFill>
                  <a:srgbClr val="FF0000"/>
                </a:solidFill>
              </a:rPr>
              <a:t>in  north east Brazil</a:t>
            </a:r>
            <a:r>
              <a:rPr lang="en-GB" dirty="0" smtClean="0">
                <a:solidFill>
                  <a:srgbClr val="FF0000"/>
                </a:solidFill>
              </a:rPr>
              <a:t> </a:t>
            </a:r>
            <a:r>
              <a:rPr lang="en-GB" b="1" dirty="0" smtClean="0">
                <a:solidFill>
                  <a:srgbClr val="FF0000"/>
                </a:solidFill>
              </a:rPr>
              <a:t>1984 – for report see </a:t>
            </a:r>
            <a:r>
              <a:rPr lang="en-GB" b="1" dirty="0" smtClean="0">
                <a:solidFill>
                  <a:srgbClr val="0070C0"/>
                </a:solidFill>
              </a:rPr>
              <a:t>h</a:t>
            </a:r>
            <a:r>
              <a:rPr lang="en-US" b="1" u="sng" dirty="0" smtClean="0">
                <a:solidFill>
                  <a:srgbClr val="0070C0"/>
                </a:solidFill>
              </a:rPr>
              <a:t>ttp://www.theorsociety.com/DocumentRepository/Browse.aspx?ID=278</a:t>
            </a:r>
            <a:endParaRPr lang="en-GB" dirty="0"/>
          </a:p>
        </p:txBody>
      </p:sp>
      <p:sp>
        <p:nvSpPr>
          <p:cNvPr id="14" name="TextBox 13"/>
          <p:cNvSpPr txBox="1"/>
          <p:nvPr/>
        </p:nvSpPr>
        <p:spPr>
          <a:xfrm>
            <a:off x="683568" y="6021288"/>
            <a:ext cx="7920880" cy="369332"/>
          </a:xfrm>
          <a:prstGeom prst="rect">
            <a:avLst/>
          </a:prstGeom>
          <a:solidFill>
            <a:srgbClr val="FFFF00"/>
          </a:solidFill>
          <a:ln>
            <a:solidFill>
              <a:srgbClr val="2EF237"/>
            </a:solidFill>
          </a:ln>
        </p:spPr>
        <p:txBody>
          <a:bodyPr wrap="square" rtlCol="0">
            <a:spAutoFit/>
          </a:bodyPr>
          <a:lstStyle/>
          <a:p>
            <a:r>
              <a:rPr lang="en-GB" b="1" i="1" dirty="0" smtClean="0">
                <a:latin typeface="Comic Sans MS" pitchFamily="66" charset="0"/>
              </a:rPr>
              <a:t>Start with local community trials?  Experiment with other materials?</a:t>
            </a:r>
            <a:endParaRPr lang="en-GB" b="1" i="1" dirty="0">
              <a:latin typeface="Comic Sans MS" pitchFamily="66"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dirty="0" smtClean="0"/>
              <a:t> </a:t>
            </a:r>
            <a:endParaRPr lang="en-GB" dirty="0"/>
          </a:p>
        </p:txBody>
      </p:sp>
      <p:sp>
        <p:nvSpPr>
          <p:cNvPr id="4" name="Slide Number Placeholder 3"/>
          <p:cNvSpPr>
            <a:spLocks noGrp="1"/>
          </p:cNvSpPr>
          <p:nvPr>
            <p:ph type="sldNum" sz="quarter" idx="12"/>
          </p:nvPr>
        </p:nvSpPr>
        <p:spPr/>
        <p:txBody>
          <a:bodyPr/>
          <a:lstStyle/>
          <a:p>
            <a:fld id="{14396B44-7C69-48E5-A963-A8D7172AEC63}" type="slidenum">
              <a:rPr lang="en-GB" sz="2000" smtClean="0"/>
              <a:pPr/>
              <a:t>24</a:t>
            </a:fld>
            <a:endParaRPr lang="en-GB" sz="2000" dirty="0"/>
          </a:p>
        </p:txBody>
      </p:sp>
      <p:sp>
        <p:nvSpPr>
          <p:cNvPr id="5" name="Title 1"/>
          <p:cNvSpPr txBox="1">
            <a:spLocks/>
          </p:cNvSpPr>
          <p:nvPr/>
        </p:nvSpPr>
        <p:spPr>
          <a:xfrm>
            <a:off x="683568" y="0"/>
            <a:ext cx="8229600" cy="836712"/>
          </a:xfrm>
          <a:prstGeom prst="rect">
            <a:avLst/>
          </a:prstGeom>
        </p:spPr>
        <p:txBody>
          <a:bodyPr vert="horz" lIns="91440" tIns="45720" rIns="91440" bIns="45720" rtlCol="0" anchor="ctr">
            <a:noAutofit/>
          </a:bodyPr>
          <a:lstStyle/>
          <a:p>
            <a:pPr lvl="0" algn="ctr">
              <a:spcBef>
                <a:spcPct val="0"/>
              </a:spcBef>
              <a:defRPr/>
            </a:pPr>
            <a:r>
              <a:rPr kumimoji="0" lang="en-GB" sz="2800" b="1" i="0" u="none" strike="noStrike" kern="1200" cap="none" spc="0" normalizeH="0" baseline="0" noProof="0" dirty="0" smtClean="0">
                <a:ln>
                  <a:noFill/>
                </a:ln>
                <a:solidFill>
                  <a:srgbClr val="FF0000"/>
                </a:solidFill>
                <a:effectLst/>
                <a:uLnTx/>
                <a:uFillTx/>
                <a:latin typeface="+mj-lt"/>
                <a:ea typeface="+mj-ea"/>
                <a:cs typeface="+mj-cs"/>
              </a:rPr>
              <a:t>PLATFORMS FOR </a:t>
            </a:r>
            <a:r>
              <a:rPr lang="en-GB" sz="2800" b="1" dirty="0" smtClean="0">
                <a:solidFill>
                  <a:srgbClr val="FF0000"/>
                </a:solidFill>
              </a:rPr>
              <a:t>FUTURE INNOVATORS </a:t>
            </a:r>
            <a:endParaRPr kumimoji="0" lang="en-GB" sz="2800" b="1" i="0" u="none" strike="noStrike" kern="1200" cap="none" spc="0" normalizeH="0" baseline="0" noProof="0" dirty="0" smtClean="0">
              <a:ln>
                <a:noFill/>
              </a:ln>
              <a:solidFill>
                <a:srgbClr val="FF0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sz="2400" b="1" dirty="0" smtClean="0">
                <a:solidFill>
                  <a:srgbClr val="FF0000"/>
                </a:solidFill>
                <a:latin typeface="+mj-lt"/>
                <a:ea typeface="+mj-ea"/>
                <a:cs typeface="+mj-cs"/>
              </a:rPr>
              <a:t>C</a:t>
            </a:r>
            <a:r>
              <a:rPr kumimoji="0" lang="en-GB" sz="2400" b="1" i="0" u="none" strike="noStrike" kern="1200" cap="none" spc="0" normalizeH="0" baseline="0" noProof="0" dirty="0" smtClean="0">
                <a:ln>
                  <a:noFill/>
                </a:ln>
                <a:solidFill>
                  <a:srgbClr val="FF0000"/>
                </a:solidFill>
                <a:effectLst/>
                <a:uLnTx/>
                <a:uFillTx/>
                <a:latin typeface="+mj-lt"/>
                <a:ea typeface="+mj-ea"/>
                <a:cs typeface="+mj-cs"/>
              </a:rPr>
              <a:t>. DESIGNING AN IMMERSIVE</a:t>
            </a:r>
            <a:r>
              <a:rPr kumimoji="0" lang="en-GB" sz="2400" b="1" i="0" u="none" strike="noStrike" kern="1200" cap="none" spc="0" normalizeH="0" noProof="0" dirty="0" smtClean="0">
                <a:ln>
                  <a:noFill/>
                </a:ln>
                <a:solidFill>
                  <a:srgbClr val="FF0000"/>
                </a:solidFill>
                <a:effectLst/>
                <a:uLnTx/>
                <a:uFillTx/>
                <a:latin typeface="+mj-lt"/>
                <a:ea typeface="+mj-ea"/>
                <a:cs typeface="+mj-cs"/>
              </a:rPr>
              <a:t> SHORT COURSE</a:t>
            </a:r>
            <a:endParaRPr kumimoji="0" lang="en-GB" sz="2400" b="1" i="0" u="none" strike="noStrike" kern="1200" cap="none" spc="0" normalizeH="0" baseline="0" noProof="0" dirty="0">
              <a:ln>
                <a:noFill/>
              </a:ln>
              <a:solidFill>
                <a:srgbClr val="FF0000"/>
              </a:solidFill>
              <a:effectLst/>
              <a:uLnTx/>
              <a:uFillTx/>
              <a:latin typeface="+mj-lt"/>
              <a:ea typeface="+mj-ea"/>
              <a:cs typeface="+mj-cs"/>
            </a:endParaRPr>
          </a:p>
        </p:txBody>
      </p:sp>
      <p:sp>
        <p:nvSpPr>
          <p:cNvPr id="6" name="TextBox 5"/>
          <p:cNvSpPr txBox="1"/>
          <p:nvPr/>
        </p:nvSpPr>
        <p:spPr>
          <a:xfrm>
            <a:off x="683568" y="908720"/>
            <a:ext cx="4032448" cy="4801314"/>
          </a:xfrm>
          <a:prstGeom prst="rect">
            <a:avLst/>
          </a:prstGeom>
          <a:noFill/>
          <a:ln>
            <a:solidFill>
              <a:srgbClr val="92D050"/>
            </a:solidFill>
          </a:ln>
        </p:spPr>
        <p:txBody>
          <a:bodyPr wrap="square" rtlCol="0">
            <a:spAutoFit/>
          </a:bodyPr>
          <a:lstStyle/>
          <a:p>
            <a:r>
              <a:rPr lang="en-GB" dirty="0" smtClean="0">
                <a:solidFill>
                  <a:srgbClr val="FF0000"/>
                </a:solidFill>
              </a:rPr>
              <a:t>DAY ONE</a:t>
            </a: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r>
              <a:rPr lang="en-GB" dirty="0" smtClean="0">
                <a:solidFill>
                  <a:srgbClr val="FF0000"/>
                </a:solidFill>
              </a:rPr>
              <a:t> </a:t>
            </a:r>
            <a:endParaRPr lang="en-GB" dirty="0">
              <a:solidFill>
                <a:srgbClr val="FF0000"/>
              </a:solidFill>
            </a:endParaRPr>
          </a:p>
        </p:txBody>
      </p:sp>
      <p:sp>
        <p:nvSpPr>
          <p:cNvPr id="7" name="TextBox 6"/>
          <p:cNvSpPr txBox="1"/>
          <p:nvPr/>
        </p:nvSpPr>
        <p:spPr>
          <a:xfrm>
            <a:off x="4860032" y="908720"/>
            <a:ext cx="3816424" cy="4801314"/>
          </a:xfrm>
          <a:prstGeom prst="rect">
            <a:avLst/>
          </a:prstGeom>
          <a:noFill/>
          <a:ln>
            <a:solidFill>
              <a:srgbClr val="92D050"/>
            </a:solidFill>
          </a:ln>
        </p:spPr>
        <p:txBody>
          <a:bodyPr wrap="square" rtlCol="0">
            <a:spAutoFit/>
          </a:bodyPr>
          <a:lstStyle/>
          <a:p>
            <a:r>
              <a:rPr lang="en-GB" dirty="0" smtClean="0">
                <a:solidFill>
                  <a:srgbClr val="FF0000"/>
                </a:solidFill>
              </a:rPr>
              <a:t>DAY TWO</a:t>
            </a: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r>
              <a:rPr lang="en-GB" dirty="0" smtClean="0">
                <a:solidFill>
                  <a:srgbClr val="FF0000"/>
                </a:solidFill>
              </a:rPr>
              <a:t> </a:t>
            </a:r>
            <a:endParaRPr lang="en-GB" dirty="0">
              <a:solidFill>
                <a:srgbClr val="FF0000"/>
              </a:solidFill>
            </a:endParaRPr>
          </a:p>
        </p:txBody>
      </p:sp>
      <p:sp>
        <p:nvSpPr>
          <p:cNvPr id="8" name="TextBox 7"/>
          <p:cNvSpPr txBox="1"/>
          <p:nvPr/>
        </p:nvSpPr>
        <p:spPr>
          <a:xfrm>
            <a:off x="1115616" y="1340768"/>
            <a:ext cx="3384376" cy="369332"/>
          </a:xfrm>
          <a:prstGeom prst="rect">
            <a:avLst/>
          </a:prstGeom>
          <a:solidFill>
            <a:srgbClr val="F3F3F3"/>
          </a:solidFill>
        </p:spPr>
        <p:txBody>
          <a:bodyPr wrap="square" rtlCol="0">
            <a:spAutoFit/>
          </a:bodyPr>
          <a:lstStyle/>
          <a:p>
            <a:pPr algn="ctr"/>
            <a:r>
              <a:rPr lang="en-GB" dirty="0" smtClean="0">
                <a:solidFill>
                  <a:srgbClr val="0070C0"/>
                </a:solidFill>
              </a:rPr>
              <a:t>Introduction to the approach</a:t>
            </a:r>
            <a:endParaRPr lang="en-GB" dirty="0">
              <a:solidFill>
                <a:srgbClr val="0070C0"/>
              </a:solidFill>
            </a:endParaRPr>
          </a:p>
        </p:txBody>
      </p:sp>
      <p:sp>
        <p:nvSpPr>
          <p:cNvPr id="9" name="TextBox 8"/>
          <p:cNvSpPr txBox="1"/>
          <p:nvPr/>
        </p:nvSpPr>
        <p:spPr>
          <a:xfrm>
            <a:off x="1043608" y="1844824"/>
            <a:ext cx="3384376" cy="954107"/>
          </a:xfrm>
          <a:prstGeom prst="rect">
            <a:avLst/>
          </a:prstGeom>
          <a:solidFill>
            <a:schemeClr val="accent4">
              <a:lumMod val="20000"/>
              <a:lumOff val="80000"/>
            </a:schemeClr>
          </a:solidFill>
          <a:ln>
            <a:solidFill>
              <a:schemeClr val="tx2">
                <a:lumMod val="60000"/>
                <a:lumOff val="40000"/>
              </a:schemeClr>
            </a:solidFill>
          </a:ln>
        </p:spPr>
        <p:txBody>
          <a:bodyPr wrap="square" rtlCol="0">
            <a:spAutoFit/>
          </a:bodyPr>
          <a:lstStyle/>
          <a:p>
            <a:pPr algn="ctr"/>
            <a:r>
              <a:rPr lang="en-GB" sz="1400" b="1" dirty="0" smtClean="0">
                <a:solidFill>
                  <a:srgbClr val="0070C0"/>
                </a:solidFill>
              </a:rPr>
              <a:t>Module 1</a:t>
            </a:r>
            <a:r>
              <a:rPr lang="en-GB" sz="1400" dirty="0" smtClean="0">
                <a:solidFill>
                  <a:srgbClr val="0070C0"/>
                </a:solidFill>
              </a:rPr>
              <a:t>: SHAPING: intro</a:t>
            </a:r>
          </a:p>
          <a:p>
            <a:pPr algn="ctr"/>
            <a:endParaRPr lang="en-GB" sz="1400" dirty="0" smtClean="0">
              <a:solidFill>
                <a:srgbClr val="0070C0"/>
              </a:solidFill>
            </a:endParaRPr>
          </a:p>
          <a:p>
            <a:pPr algn="ctr"/>
            <a:endParaRPr lang="en-GB" sz="1400" dirty="0" smtClean="0">
              <a:solidFill>
                <a:srgbClr val="0070C0"/>
              </a:solidFill>
            </a:endParaRPr>
          </a:p>
          <a:p>
            <a:pPr algn="ctr"/>
            <a:r>
              <a:rPr lang="en-GB" sz="1400" dirty="0" smtClean="0">
                <a:solidFill>
                  <a:srgbClr val="0070C0"/>
                </a:solidFill>
              </a:rPr>
              <a:t>Flipchart presentations &amp; review </a:t>
            </a:r>
            <a:endParaRPr lang="en-GB" sz="1400" dirty="0">
              <a:solidFill>
                <a:srgbClr val="0070C0"/>
              </a:solidFill>
            </a:endParaRPr>
          </a:p>
        </p:txBody>
      </p:sp>
      <p:sp>
        <p:nvSpPr>
          <p:cNvPr id="10" name="TextBox 9"/>
          <p:cNvSpPr txBox="1"/>
          <p:nvPr/>
        </p:nvSpPr>
        <p:spPr>
          <a:xfrm>
            <a:off x="1403648" y="2204864"/>
            <a:ext cx="792088" cy="307777"/>
          </a:xfrm>
          <a:prstGeom prst="rect">
            <a:avLst/>
          </a:prstGeom>
          <a:noFill/>
          <a:ln>
            <a:solidFill>
              <a:schemeClr val="tx2">
                <a:lumMod val="60000"/>
                <a:lumOff val="40000"/>
              </a:schemeClr>
            </a:solidFill>
          </a:ln>
        </p:spPr>
        <p:txBody>
          <a:bodyPr wrap="square" rtlCol="0">
            <a:spAutoFit/>
          </a:bodyPr>
          <a:lstStyle/>
          <a:p>
            <a:r>
              <a:rPr lang="en-GB" sz="1400" dirty="0" smtClean="0"/>
              <a:t>Group A</a:t>
            </a:r>
            <a:endParaRPr lang="en-GB" sz="1400" dirty="0"/>
          </a:p>
        </p:txBody>
      </p:sp>
      <p:sp>
        <p:nvSpPr>
          <p:cNvPr id="11" name="TextBox 10"/>
          <p:cNvSpPr txBox="1"/>
          <p:nvPr/>
        </p:nvSpPr>
        <p:spPr>
          <a:xfrm>
            <a:off x="2411760" y="2204864"/>
            <a:ext cx="792088" cy="307777"/>
          </a:xfrm>
          <a:prstGeom prst="rect">
            <a:avLst/>
          </a:prstGeom>
          <a:noFill/>
          <a:ln>
            <a:solidFill>
              <a:schemeClr val="tx2">
                <a:lumMod val="60000"/>
                <a:lumOff val="40000"/>
              </a:schemeClr>
            </a:solidFill>
          </a:ln>
        </p:spPr>
        <p:txBody>
          <a:bodyPr wrap="square" rtlCol="0">
            <a:spAutoFit/>
          </a:bodyPr>
          <a:lstStyle/>
          <a:p>
            <a:r>
              <a:rPr lang="en-GB" sz="1400" dirty="0" smtClean="0"/>
              <a:t>Group B</a:t>
            </a:r>
            <a:endParaRPr lang="en-GB" sz="1400" dirty="0"/>
          </a:p>
        </p:txBody>
      </p:sp>
      <p:sp>
        <p:nvSpPr>
          <p:cNvPr id="12" name="TextBox 11"/>
          <p:cNvSpPr txBox="1"/>
          <p:nvPr/>
        </p:nvSpPr>
        <p:spPr>
          <a:xfrm>
            <a:off x="3347864" y="2204864"/>
            <a:ext cx="792088" cy="307777"/>
          </a:xfrm>
          <a:prstGeom prst="rect">
            <a:avLst/>
          </a:prstGeom>
          <a:noFill/>
          <a:ln>
            <a:solidFill>
              <a:schemeClr val="tx2">
                <a:lumMod val="60000"/>
                <a:lumOff val="40000"/>
              </a:schemeClr>
            </a:solidFill>
          </a:ln>
        </p:spPr>
        <p:txBody>
          <a:bodyPr wrap="square" rtlCol="0">
            <a:spAutoFit/>
          </a:bodyPr>
          <a:lstStyle/>
          <a:p>
            <a:r>
              <a:rPr lang="en-GB" sz="1400" dirty="0" smtClean="0"/>
              <a:t>Group C</a:t>
            </a:r>
            <a:endParaRPr lang="en-GB" sz="1400" dirty="0"/>
          </a:p>
        </p:txBody>
      </p:sp>
      <p:sp>
        <p:nvSpPr>
          <p:cNvPr id="13" name="TextBox 12"/>
          <p:cNvSpPr txBox="1"/>
          <p:nvPr/>
        </p:nvSpPr>
        <p:spPr>
          <a:xfrm>
            <a:off x="1043608" y="2924944"/>
            <a:ext cx="3384376" cy="307777"/>
          </a:xfrm>
          <a:prstGeom prst="rect">
            <a:avLst/>
          </a:prstGeom>
          <a:solidFill>
            <a:srgbClr val="F3F3F3"/>
          </a:solidFill>
          <a:ln>
            <a:solidFill>
              <a:srgbClr val="FF0000"/>
            </a:solidFill>
          </a:ln>
        </p:spPr>
        <p:txBody>
          <a:bodyPr wrap="square" rtlCol="0">
            <a:spAutoFit/>
          </a:bodyPr>
          <a:lstStyle/>
          <a:p>
            <a:pPr algn="ctr"/>
            <a:r>
              <a:rPr lang="en-GB" sz="1400" dirty="0" smtClean="0">
                <a:solidFill>
                  <a:srgbClr val="FF0000"/>
                </a:solidFill>
              </a:rPr>
              <a:t>Mutual consulting 1: problem selection </a:t>
            </a:r>
            <a:endParaRPr lang="en-GB" sz="1400" dirty="0">
              <a:solidFill>
                <a:srgbClr val="FF0000"/>
              </a:solidFill>
            </a:endParaRPr>
          </a:p>
        </p:txBody>
      </p:sp>
      <p:sp>
        <p:nvSpPr>
          <p:cNvPr id="14" name="TextBox 13"/>
          <p:cNvSpPr txBox="1"/>
          <p:nvPr/>
        </p:nvSpPr>
        <p:spPr>
          <a:xfrm>
            <a:off x="1043608" y="3356992"/>
            <a:ext cx="3384376" cy="1031051"/>
          </a:xfrm>
          <a:prstGeom prst="rect">
            <a:avLst/>
          </a:prstGeom>
          <a:solidFill>
            <a:schemeClr val="accent4">
              <a:lumMod val="20000"/>
              <a:lumOff val="80000"/>
            </a:schemeClr>
          </a:solidFill>
          <a:ln>
            <a:solidFill>
              <a:schemeClr val="tx2">
                <a:lumMod val="60000"/>
                <a:lumOff val="40000"/>
              </a:schemeClr>
            </a:solidFill>
          </a:ln>
        </p:spPr>
        <p:txBody>
          <a:bodyPr wrap="square" rtlCol="0">
            <a:spAutoFit/>
          </a:bodyPr>
          <a:lstStyle/>
          <a:p>
            <a:pPr algn="ctr"/>
            <a:r>
              <a:rPr lang="en-GB" sz="1400" b="1" dirty="0" smtClean="0">
                <a:solidFill>
                  <a:srgbClr val="0070C0"/>
                </a:solidFill>
              </a:rPr>
              <a:t>Module 2</a:t>
            </a:r>
            <a:r>
              <a:rPr lang="en-GB" sz="1400" dirty="0" smtClean="0">
                <a:solidFill>
                  <a:srgbClr val="0070C0"/>
                </a:solidFill>
              </a:rPr>
              <a:t>:  DEVISING: intro</a:t>
            </a:r>
          </a:p>
          <a:p>
            <a:pPr algn="ctr"/>
            <a:endParaRPr lang="en-GB" sz="1400" dirty="0" smtClean="0">
              <a:solidFill>
                <a:srgbClr val="0070C0"/>
              </a:solidFill>
            </a:endParaRPr>
          </a:p>
          <a:p>
            <a:pPr algn="ctr"/>
            <a:endParaRPr lang="en-GB" sz="1400" dirty="0" smtClean="0">
              <a:solidFill>
                <a:srgbClr val="0070C0"/>
              </a:solidFill>
            </a:endParaRPr>
          </a:p>
          <a:p>
            <a:pPr algn="ctr">
              <a:spcBef>
                <a:spcPts val="600"/>
              </a:spcBef>
            </a:pPr>
            <a:r>
              <a:rPr lang="en-GB" sz="1400" dirty="0" smtClean="0">
                <a:solidFill>
                  <a:srgbClr val="0070C0"/>
                </a:solidFill>
              </a:rPr>
              <a:t>Flipchart presentations &amp; review </a:t>
            </a:r>
            <a:endParaRPr lang="en-GB" sz="1400" dirty="0">
              <a:solidFill>
                <a:srgbClr val="0070C0"/>
              </a:solidFill>
            </a:endParaRPr>
          </a:p>
        </p:txBody>
      </p:sp>
      <p:sp>
        <p:nvSpPr>
          <p:cNvPr id="15" name="TextBox 14"/>
          <p:cNvSpPr txBox="1"/>
          <p:nvPr/>
        </p:nvSpPr>
        <p:spPr>
          <a:xfrm>
            <a:off x="1043608" y="4509120"/>
            <a:ext cx="3384376" cy="1031051"/>
          </a:xfrm>
          <a:prstGeom prst="rect">
            <a:avLst/>
          </a:prstGeom>
          <a:solidFill>
            <a:schemeClr val="accent4">
              <a:lumMod val="20000"/>
              <a:lumOff val="80000"/>
            </a:schemeClr>
          </a:solidFill>
          <a:ln>
            <a:solidFill>
              <a:schemeClr val="tx2">
                <a:lumMod val="60000"/>
                <a:lumOff val="40000"/>
              </a:schemeClr>
            </a:solidFill>
          </a:ln>
        </p:spPr>
        <p:txBody>
          <a:bodyPr wrap="square" rtlCol="0">
            <a:spAutoFit/>
          </a:bodyPr>
          <a:lstStyle/>
          <a:p>
            <a:pPr algn="ctr"/>
            <a:r>
              <a:rPr lang="en-GB" sz="1400" b="1" dirty="0" smtClean="0">
                <a:solidFill>
                  <a:srgbClr val="0070C0"/>
                </a:solidFill>
              </a:rPr>
              <a:t>Module 3</a:t>
            </a:r>
            <a:r>
              <a:rPr lang="en-GB" sz="1400" dirty="0" smtClean="0">
                <a:solidFill>
                  <a:srgbClr val="0070C0"/>
                </a:solidFill>
              </a:rPr>
              <a:t>: COMPARING: intro</a:t>
            </a:r>
          </a:p>
          <a:p>
            <a:pPr algn="ctr"/>
            <a:endParaRPr lang="en-GB" sz="1400" dirty="0" smtClean="0">
              <a:solidFill>
                <a:srgbClr val="0070C0"/>
              </a:solidFill>
            </a:endParaRPr>
          </a:p>
          <a:p>
            <a:pPr algn="ctr"/>
            <a:endParaRPr lang="en-GB" sz="1400" dirty="0" smtClean="0">
              <a:solidFill>
                <a:srgbClr val="0070C0"/>
              </a:solidFill>
            </a:endParaRPr>
          </a:p>
          <a:p>
            <a:pPr algn="ctr">
              <a:spcBef>
                <a:spcPts val="600"/>
              </a:spcBef>
            </a:pPr>
            <a:r>
              <a:rPr lang="en-GB" sz="1400" dirty="0" smtClean="0">
                <a:solidFill>
                  <a:srgbClr val="0070C0"/>
                </a:solidFill>
              </a:rPr>
              <a:t>Flipchart presentations &amp; review </a:t>
            </a:r>
            <a:endParaRPr lang="en-GB" sz="1400" dirty="0">
              <a:solidFill>
                <a:srgbClr val="0070C0"/>
              </a:solidFill>
            </a:endParaRPr>
          </a:p>
        </p:txBody>
      </p:sp>
      <p:sp>
        <p:nvSpPr>
          <p:cNvPr id="16" name="TextBox 15"/>
          <p:cNvSpPr txBox="1"/>
          <p:nvPr/>
        </p:nvSpPr>
        <p:spPr>
          <a:xfrm>
            <a:off x="1331640" y="3717032"/>
            <a:ext cx="792088" cy="307777"/>
          </a:xfrm>
          <a:prstGeom prst="rect">
            <a:avLst/>
          </a:prstGeom>
          <a:noFill/>
          <a:ln>
            <a:solidFill>
              <a:schemeClr val="tx2">
                <a:lumMod val="60000"/>
                <a:lumOff val="40000"/>
              </a:schemeClr>
            </a:solidFill>
          </a:ln>
        </p:spPr>
        <p:txBody>
          <a:bodyPr wrap="square" rtlCol="0">
            <a:spAutoFit/>
          </a:bodyPr>
          <a:lstStyle/>
          <a:p>
            <a:r>
              <a:rPr lang="en-GB" sz="1400" dirty="0" smtClean="0"/>
              <a:t>Group A</a:t>
            </a:r>
            <a:endParaRPr lang="en-GB" sz="1400" dirty="0"/>
          </a:p>
        </p:txBody>
      </p:sp>
      <p:sp>
        <p:nvSpPr>
          <p:cNvPr id="17" name="TextBox 16"/>
          <p:cNvSpPr txBox="1"/>
          <p:nvPr/>
        </p:nvSpPr>
        <p:spPr>
          <a:xfrm>
            <a:off x="1403648" y="4869160"/>
            <a:ext cx="792088" cy="307777"/>
          </a:xfrm>
          <a:prstGeom prst="rect">
            <a:avLst/>
          </a:prstGeom>
          <a:noFill/>
          <a:ln>
            <a:solidFill>
              <a:schemeClr val="tx2">
                <a:lumMod val="60000"/>
                <a:lumOff val="40000"/>
              </a:schemeClr>
            </a:solidFill>
          </a:ln>
        </p:spPr>
        <p:txBody>
          <a:bodyPr wrap="square" rtlCol="0">
            <a:spAutoFit/>
          </a:bodyPr>
          <a:lstStyle/>
          <a:p>
            <a:r>
              <a:rPr lang="en-GB" sz="1400" dirty="0" smtClean="0"/>
              <a:t>Group A</a:t>
            </a:r>
            <a:endParaRPr lang="en-GB" sz="1400" dirty="0"/>
          </a:p>
        </p:txBody>
      </p:sp>
      <p:sp>
        <p:nvSpPr>
          <p:cNvPr id="18" name="TextBox 17"/>
          <p:cNvSpPr txBox="1"/>
          <p:nvPr/>
        </p:nvSpPr>
        <p:spPr>
          <a:xfrm>
            <a:off x="2411760" y="3717032"/>
            <a:ext cx="792088" cy="307777"/>
          </a:xfrm>
          <a:prstGeom prst="rect">
            <a:avLst/>
          </a:prstGeom>
          <a:noFill/>
          <a:ln>
            <a:solidFill>
              <a:schemeClr val="tx2">
                <a:lumMod val="60000"/>
                <a:lumOff val="40000"/>
              </a:schemeClr>
            </a:solidFill>
          </a:ln>
        </p:spPr>
        <p:txBody>
          <a:bodyPr wrap="square" rtlCol="0">
            <a:spAutoFit/>
          </a:bodyPr>
          <a:lstStyle/>
          <a:p>
            <a:r>
              <a:rPr lang="en-GB" sz="1400" dirty="0" smtClean="0"/>
              <a:t>Group B</a:t>
            </a:r>
            <a:endParaRPr lang="en-GB" sz="1400" dirty="0"/>
          </a:p>
        </p:txBody>
      </p:sp>
      <p:sp>
        <p:nvSpPr>
          <p:cNvPr id="19" name="TextBox 18"/>
          <p:cNvSpPr txBox="1"/>
          <p:nvPr/>
        </p:nvSpPr>
        <p:spPr>
          <a:xfrm>
            <a:off x="2411760" y="4869160"/>
            <a:ext cx="792088" cy="307777"/>
          </a:xfrm>
          <a:prstGeom prst="rect">
            <a:avLst/>
          </a:prstGeom>
          <a:noFill/>
          <a:ln>
            <a:solidFill>
              <a:schemeClr val="tx2">
                <a:lumMod val="60000"/>
                <a:lumOff val="40000"/>
              </a:schemeClr>
            </a:solidFill>
          </a:ln>
        </p:spPr>
        <p:txBody>
          <a:bodyPr wrap="square" rtlCol="0">
            <a:spAutoFit/>
          </a:bodyPr>
          <a:lstStyle/>
          <a:p>
            <a:r>
              <a:rPr lang="en-GB" sz="1400" dirty="0" smtClean="0"/>
              <a:t>Group B</a:t>
            </a:r>
            <a:endParaRPr lang="en-GB" sz="1400" dirty="0"/>
          </a:p>
        </p:txBody>
      </p:sp>
      <p:sp>
        <p:nvSpPr>
          <p:cNvPr id="20" name="TextBox 19"/>
          <p:cNvSpPr txBox="1"/>
          <p:nvPr/>
        </p:nvSpPr>
        <p:spPr>
          <a:xfrm>
            <a:off x="3419872" y="3717032"/>
            <a:ext cx="792088" cy="307777"/>
          </a:xfrm>
          <a:prstGeom prst="rect">
            <a:avLst/>
          </a:prstGeom>
          <a:noFill/>
          <a:ln>
            <a:solidFill>
              <a:schemeClr val="tx2">
                <a:lumMod val="60000"/>
                <a:lumOff val="40000"/>
              </a:schemeClr>
            </a:solidFill>
          </a:ln>
        </p:spPr>
        <p:txBody>
          <a:bodyPr wrap="square" rtlCol="0">
            <a:spAutoFit/>
          </a:bodyPr>
          <a:lstStyle/>
          <a:p>
            <a:r>
              <a:rPr lang="en-GB" sz="1400" dirty="0" smtClean="0"/>
              <a:t>Group C</a:t>
            </a:r>
            <a:endParaRPr lang="en-GB" sz="1400" dirty="0"/>
          </a:p>
        </p:txBody>
      </p:sp>
      <p:sp>
        <p:nvSpPr>
          <p:cNvPr id="21" name="TextBox 20"/>
          <p:cNvSpPr txBox="1"/>
          <p:nvPr/>
        </p:nvSpPr>
        <p:spPr>
          <a:xfrm>
            <a:off x="3347864" y="4869160"/>
            <a:ext cx="792088" cy="307777"/>
          </a:xfrm>
          <a:prstGeom prst="rect">
            <a:avLst/>
          </a:prstGeom>
          <a:noFill/>
          <a:ln>
            <a:solidFill>
              <a:schemeClr val="tx2">
                <a:lumMod val="60000"/>
                <a:lumOff val="40000"/>
              </a:schemeClr>
            </a:solidFill>
          </a:ln>
        </p:spPr>
        <p:txBody>
          <a:bodyPr wrap="square" rtlCol="0">
            <a:spAutoFit/>
          </a:bodyPr>
          <a:lstStyle/>
          <a:p>
            <a:r>
              <a:rPr lang="en-GB" sz="1400" dirty="0" smtClean="0"/>
              <a:t>Group C</a:t>
            </a:r>
            <a:endParaRPr lang="en-GB" sz="1400" dirty="0"/>
          </a:p>
        </p:txBody>
      </p:sp>
      <p:sp>
        <p:nvSpPr>
          <p:cNvPr id="22" name="TextBox 21"/>
          <p:cNvSpPr txBox="1"/>
          <p:nvPr/>
        </p:nvSpPr>
        <p:spPr>
          <a:xfrm>
            <a:off x="5004048" y="1340768"/>
            <a:ext cx="3384376" cy="369332"/>
          </a:xfrm>
          <a:prstGeom prst="rect">
            <a:avLst/>
          </a:prstGeom>
          <a:solidFill>
            <a:srgbClr val="F3F3F3"/>
          </a:solidFill>
        </p:spPr>
        <p:txBody>
          <a:bodyPr wrap="square" rtlCol="0">
            <a:spAutoFit/>
          </a:bodyPr>
          <a:lstStyle/>
          <a:p>
            <a:pPr algn="ctr"/>
            <a:r>
              <a:rPr lang="en-GB" dirty="0" smtClean="0">
                <a:solidFill>
                  <a:srgbClr val="0070C0"/>
                </a:solidFill>
              </a:rPr>
              <a:t>Review of day 1: preview of day 2 </a:t>
            </a:r>
            <a:endParaRPr lang="en-GB" dirty="0">
              <a:solidFill>
                <a:srgbClr val="0070C0"/>
              </a:solidFill>
            </a:endParaRPr>
          </a:p>
        </p:txBody>
      </p:sp>
      <p:sp>
        <p:nvSpPr>
          <p:cNvPr id="23" name="TextBox 22"/>
          <p:cNvSpPr txBox="1"/>
          <p:nvPr/>
        </p:nvSpPr>
        <p:spPr>
          <a:xfrm>
            <a:off x="5076056" y="1844824"/>
            <a:ext cx="3384376" cy="954107"/>
          </a:xfrm>
          <a:prstGeom prst="rect">
            <a:avLst/>
          </a:prstGeom>
          <a:solidFill>
            <a:schemeClr val="accent4">
              <a:lumMod val="20000"/>
              <a:lumOff val="80000"/>
            </a:schemeClr>
          </a:solidFill>
          <a:ln>
            <a:solidFill>
              <a:schemeClr val="tx2">
                <a:lumMod val="60000"/>
                <a:lumOff val="40000"/>
              </a:schemeClr>
            </a:solidFill>
          </a:ln>
        </p:spPr>
        <p:txBody>
          <a:bodyPr wrap="square" rtlCol="0">
            <a:spAutoFit/>
          </a:bodyPr>
          <a:lstStyle/>
          <a:p>
            <a:pPr algn="ctr"/>
            <a:r>
              <a:rPr lang="en-GB" sz="1400" b="1" dirty="0" smtClean="0">
                <a:solidFill>
                  <a:srgbClr val="0070C0"/>
                </a:solidFill>
              </a:rPr>
              <a:t>Module 4</a:t>
            </a:r>
            <a:r>
              <a:rPr lang="en-GB" sz="1400" dirty="0" smtClean="0">
                <a:solidFill>
                  <a:srgbClr val="0070C0"/>
                </a:solidFill>
              </a:rPr>
              <a:t>:  UNCERTAINTY: intro</a:t>
            </a:r>
          </a:p>
          <a:p>
            <a:pPr algn="ctr"/>
            <a:endParaRPr lang="en-GB" sz="1400" dirty="0" smtClean="0">
              <a:solidFill>
                <a:srgbClr val="0070C0"/>
              </a:solidFill>
            </a:endParaRPr>
          </a:p>
          <a:p>
            <a:pPr algn="ctr"/>
            <a:endParaRPr lang="en-GB" sz="1400" dirty="0" smtClean="0">
              <a:solidFill>
                <a:srgbClr val="0070C0"/>
              </a:solidFill>
            </a:endParaRPr>
          </a:p>
          <a:p>
            <a:pPr algn="ctr"/>
            <a:r>
              <a:rPr lang="en-GB" sz="1400" dirty="0" smtClean="0">
                <a:solidFill>
                  <a:srgbClr val="0070C0"/>
                </a:solidFill>
              </a:rPr>
              <a:t>Flipchart presentations &amp; review </a:t>
            </a:r>
            <a:endParaRPr lang="en-GB" sz="1400" dirty="0">
              <a:solidFill>
                <a:srgbClr val="0070C0"/>
              </a:solidFill>
            </a:endParaRPr>
          </a:p>
        </p:txBody>
      </p:sp>
      <p:sp>
        <p:nvSpPr>
          <p:cNvPr id="24" name="TextBox 23"/>
          <p:cNvSpPr txBox="1"/>
          <p:nvPr/>
        </p:nvSpPr>
        <p:spPr>
          <a:xfrm>
            <a:off x="5076056" y="2924944"/>
            <a:ext cx="3384376" cy="307777"/>
          </a:xfrm>
          <a:prstGeom prst="rect">
            <a:avLst/>
          </a:prstGeom>
          <a:solidFill>
            <a:srgbClr val="F3F3F3"/>
          </a:solidFill>
          <a:ln>
            <a:solidFill>
              <a:srgbClr val="FF0000"/>
            </a:solidFill>
          </a:ln>
        </p:spPr>
        <p:txBody>
          <a:bodyPr wrap="square" rtlCol="0">
            <a:spAutoFit/>
          </a:bodyPr>
          <a:lstStyle/>
          <a:p>
            <a:pPr algn="ctr"/>
            <a:r>
              <a:rPr lang="en-GB" sz="1400" dirty="0" smtClean="0">
                <a:solidFill>
                  <a:srgbClr val="FF0000"/>
                </a:solidFill>
              </a:rPr>
              <a:t>Mutual consulting 2: problem profiling </a:t>
            </a:r>
            <a:endParaRPr lang="en-GB" sz="1400" dirty="0">
              <a:solidFill>
                <a:srgbClr val="FF0000"/>
              </a:solidFill>
            </a:endParaRPr>
          </a:p>
        </p:txBody>
      </p:sp>
      <p:sp>
        <p:nvSpPr>
          <p:cNvPr id="25" name="TextBox 24"/>
          <p:cNvSpPr txBox="1"/>
          <p:nvPr/>
        </p:nvSpPr>
        <p:spPr>
          <a:xfrm>
            <a:off x="5076056" y="3356992"/>
            <a:ext cx="3384376" cy="954107"/>
          </a:xfrm>
          <a:prstGeom prst="rect">
            <a:avLst/>
          </a:prstGeom>
          <a:solidFill>
            <a:schemeClr val="accent4">
              <a:lumMod val="20000"/>
              <a:lumOff val="80000"/>
            </a:schemeClr>
          </a:solidFill>
          <a:ln>
            <a:solidFill>
              <a:schemeClr val="tx2">
                <a:lumMod val="60000"/>
                <a:lumOff val="40000"/>
              </a:schemeClr>
            </a:solidFill>
          </a:ln>
        </p:spPr>
        <p:txBody>
          <a:bodyPr wrap="square" rtlCol="0">
            <a:spAutoFit/>
          </a:bodyPr>
          <a:lstStyle/>
          <a:p>
            <a:pPr algn="ctr"/>
            <a:r>
              <a:rPr lang="en-GB" sz="1400" b="1" dirty="0" smtClean="0">
                <a:solidFill>
                  <a:srgbClr val="0070C0"/>
                </a:solidFill>
              </a:rPr>
              <a:t>Module 5</a:t>
            </a:r>
            <a:r>
              <a:rPr lang="en-GB" sz="1400" dirty="0" smtClean="0">
                <a:solidFill>
                  <a:srgbClr val="0070C0"/>
                </a:solidFill>
              </a:rPr>
              <a:t>:  PROGRESS: intro</a:t>
            </a:r>
          </a:p>
          <a:p>
            <a:pPr algn="ctr"/>
            <a:endParaRPr lang="en-GB" sz="1400" dirty="0" smtClean="0">
              <a:solidFill>
                <a:srgbClr val="0070C0"/>
              </a:solidFill>
            </a:endParaRPr>
          </a:p>
          <a:p>
            <a:pPr algn="ctr"/>
            <a:endParaRPr lang="en-GB" sz="1400" dirty="0" smtClean="0">
              <a:solidFill>
                <a:srgbClr val="0070C0"/>
              </a:solidFill>
            </a:endParaRPr>
          </a:p>
          <a:p>
            <a:pPr algn="ctr"/>
            <a:r>
              <a:rPr lang="en-GB" sz="1400" dirty="0" smtClean="0">
                <a:solidFill>
                  <a:srgbClr val="0070C0"/>
                </a:solidFill>
              </a:rPr>
              <a:t>Flipchart presentations &amp; review </a:t>
            </a:r>
            <a:endParaRPr lang="en-GB" sz="1400" dirty="0">
              <a:solidFill>
                <a:srgbClr val="0070C0"/>
              </a:solidFill>
            </a:endParaRPr>
          </a:p>
        </p:txBody>
      </p:sp>
      <p:sp>
        <p:nvSpPr>
          <p:cNvPr id="26" name="TextBox 25"/>
          <p:cNvSpPr txBox="1"/>
          <p:nvPr/>
        </p:nvSpPr>
        <p:spPr>
          <a:xfrm>
            <a:off x="5076056" y="4437112"/>
            <a:ext cx="3384376" cy="861774"/>
          </a:xfrm>
          <a:prstGeom prst="rect">
            <a:avLst/>
          </a:prstGeom>
          <a:solidFill>
            <a:srgbClr val="F3F3F3"/>
          </a:solidFill>
          <a:ln>
            <a:solidFill>
              <a:srgbClr val="FF0000"/>
            </a:solidFill>
          </a:ln>
        </p:spPr>
        <p:txBody>
          <a:bodyPr wrap="square" rtlCol="0">
            <a:spAutoFit/>
          </a:bodyPr>
          <a:lstStyle/>
          <a:p>
            <a:pPr algn="ctr"/>
            <a:r>
              <a:rPr lang="en-GB" sz="1400" dirty="0" smtClean="0">
                <a:solidFill>
                  <a:srgbClr val="FF0000"/>
                </a:solidFill>
              </a:rPr>
              <a:t>Mutual consulting 3: profile presentations</a:t>
            </a:r>
          </a:p>
          <a:p>
            <a:pPr algn="ctr"/>
            <a:endParaRPr lang="en-GB" sz="800" dirty="0" smtClean="0">
              <a:solidFill>
                <a:srgbClr val="FF0000"/>
              </a:solidFill>
            </a:endParaRPr>
          </a:p>
          <a:p>
            <a:pPr algn="ctr"/>
            <a:r>
              <a:rPr lang="en-GB" sz="1400" dirty="0" smtClean="0">
                <a:solidFill>
                  <a:srgbClr val="FF0000"/>
                </a:solidFill>
              </a:rPr>
              <a:t>Voting to select agreed profile for </a:t>
            </a:r>
          </a:p>
          <a:p>
            <a:pPr algn="ctr"/>
            <a:r>
              <a:rPr lang="en-GB" sz="1400" dirty="0" smtClean="0">
                <a:solidFill>
                  <a:srgbClr val="FF0000"/>
                </a:solidFill>
              </a:rPr>
              <a:t>Computer-aided consulting demo  </a:t>
            </a:r>
            <a:endParaRPr lang="en-GB" sz="1400" dirty="0">
              <a:solidFill>
                <a:srgbClr val="FF0000"/>
              </a:solidFill>
            </a:endParaRPr>
          </a:p>
        </p:txBody>
      </p:sp>
      <p:sp>
        <p:nvSpPr>
          <p:cNvPr id="28" name="TextBox 27"/>
          <p:cNvSpPr txBox="1"/>
          <p:nvPr/>
        </p:nvSpPr>
        <p:spPr>
          <a:xfrm>
            <a:off x="5076056" y="5373216"/>
            <a:ext cx="3312368" cy="307777"/>
          </a:xfrm>
          <a:prstGeom prst="rect">
            <a:avLst/>
          </a:prstGeom>
          <a:solidFill>
            <a:srgbClr val="F3F3F3"/>
          </a:solidFill>
        </p:spPr>
        <p:txBody>
          <a:bodyPr wrap="square" rtlCol="0">
            <a:spAutoFit/>
          </a:bodyPr>
          <a:lstStyle/>
          <a:p>
            <a:pPr algn="ctr"/>
            <a:r>
              <a:rPr lang="en-GB" sz="1400" dirty="0" smtClean="0">
                <a:solidFill>
                  <a:srgbClr val="0070C0"/>
                </a:solidFill>
              </a:rPr>
              <a:t>Closing review/evaluation of the course</a:t>
            </a:r>
            <a:endParaRPr lang="en-GB" sz="1400" dirty="0">
              <a:solidFill>
                <a:srgbClr val="0070C0"/>
              </a:solidFill>
            </a:endParaRPr>
          </a:p>
        </p:txBody>
      </p:sp>
      <p:sp>
        <p:nvSpPr>
          <p:cNvPr id="27" name="TextBox 26"/>
          <p:cNvSpPr txBox="1"/>
          <p:nvPr/>
        </p:nvSpPr>
        <p:spPr>
          <a:xfrm>
            <a:off x="5292080" y="2204864"/>
            <a:ext cx="792088" cy="307777"/>
          </a:xfrm>
          <a:prstGeom prst="rect">
            <a:avLst/>
          </a:prstGeom>
          <a:noFill/>
          <a:ln>
            <a:solidFill>
              <a:schemeClr val="tx2">
                <a:lumMod val="60000"/>
                <a:lumOff val="40000"/>
              </a:schemeClr>
            </a:solidFill>
          </a:ln>
        </p:spPr>
        <p:txBody>
          <a:bodyPr wrap="square" rtlCol="0">
            <a:spAutoFit/>
          </a:bodyPr>
          <a:lstStyle/>
          <a:p>
            <a:r>
              <a:rPr lang="en-GB" sz="1400" dirty="0" smtClean="0"/>
              <a:t>Group A</a:t>
            </a:r>
            <a:endParaRPr lang="en-GB" sz="1400" dirty="0"/>
          </a:p>
        </p:txBody>
      </p:sp>
      <p:sp>
        <p:nvSpPr>
          <p:cNvPr id="29" name="TextBox 28"/>
          <p:cNvSpPr txBox="1"/>
          <p:nvPr/>
        </p:nvSpPr>
        <p:spPr>
          <a:xfrm>
            <a:off x="5292080" y="3717032"/>
            <a:ext cx="792088" cy="307777"/>
          </a:xfrm>
          <a:prstGeom prst="rect">
            <a:avLst/>
          </a:prstGeom>
          <a:noFill/>
          <a:ln>
            <a:solidFill>
              <a:schemeClr val="tx2">
                <a:lumMod val="60000"/>
                <a:lumOff val="40000"/>
              </a:schemeClr>
            </a:solidFill>
          </a:ln>
        </p:spPr>
        <p:txBody>
          <a:bodyPr wrap="square" rtlCol="0">
            <a:spAutoFit/>
          </a:bodyPr>
          <a:lstStyle/>
          <a:p>
            <a:r>
              <a:rPr lang="en-GB" sz="1400" dirty="0" smtClean="0"/>
              <a:t>Group A</a:t>
            </a:r>
            <a:endParaRPr lang="en-GB" sz="1400" dirty="0"/>
          </a:p>
        </p:txBody>
      </p:sp>
      <p:sp>
        <p:nvSpPr>
          <p:cNvPr id="30" name="TextBox 29"/>
          <p:cNvSpPr txBox="1"/>
          <p:nvPr/>
        </p:nvSpPr>
        <p:spPr>
          <a:xfrm>
            <a:off x="6300192" y="2204864"/>
            <a:ext cx="792088" cy="307777"/>
          </a:xfrm>
          <a:prstGeom prst="rect">
            <a:avLst/>
          </a:prstGeom>
          <a:noFill/>
          <a:ln>
            <a:solidFill>
              <a:schemeClr val="tx2">
                <a:lumMod val="60000"/>
                <a:lumOff val="40000"/>
              </a:schemeClr>
            </a:solidFill>
          </a:ln>
        </p:spPr>
        <p:txBody>
          <a:bodyPr wrap="square" rtlCol="0">
            <a:spAutoFit/>
          </a:bodyPr>
          <a:lstStyle/>
          <a:p>
            <a:r>
              <a:rPr lang="en-GB" sz="1400" dirty="0" smtClean="0"/>
              <a:t>Group B</a:t>
            </a:r>
            <a:endParaRPr lang="en-GB" sz="1400" dirty="0"/>
          </a:p>
        </p:txBody>
      </p:sp>
      <p:sp>
        <p:nvSpPr>
          <p:cNvPr id="31" name="TextBox 30"/>
          <p:cNvSpPr txBox="1"/>
          <p:nvPr/>
        </p:nvSpPr>
        <p:spPr>
          <a:xfrm>
            <a:off x="6300192" y="3717032"/>
            <a:ext cx="792088" cy="307777"/>
          </a:xfrm>
          <a:prstGeom prst="rect">
            <a:avLst/>
          </a:prstGeom>
          <a:noFill/>
          <a:ln>
            <a:solidFill>
              <a:schemeClr val="tx2">
                <a:lumMod val="60000"/>
                <a:lumOff val="40000"/>
              </a:schemeClr>
            </a:solidFill>
          </a:ln>
        </p:spPr>
        <p:txBody>
          <a:bodyPr wrap="square" rtlCol="0">
            <a:spAutoFit/>
          </a:bodyPr>
          <a:lstStyle/>
          <a:p>
            <a:r>
              <a:rPr lang="en-GB" sz="1400" dirty="0" smtClean="0"/>
              <a:t>Group B</a:t>
            </a:r>
            <a:endParaRPr lang="en-GB" sz="1400" dirty="0"/>
          </a:p>
        </p:txBody>
      </p:sp>
      <p:sp>
        <p:nvSpPr>
          <p:cNvPr id="32" name="TextBox 31"/>
          <p:cNvSpPr txBox="1"/>
          <p:nvPr/>
        </p:nvSpPr>
        <p:spPr>
          <a:xfrm>
            <a:off x="899592" y="5805264"/>
            <a:ext cx="7344816" cy="584775"/>
          </a:xfrm>
          <a:prstGeom prst="rect">
            <a:avLst/>
          </a:prstGeom>
          <a:solidFill>
            <a:schemeClr val="bg1">
              <a:lumMod val="85000"/>
            </a:schemeClr>
          </a:solidFill>
          <a:ln>
            <a:solidFill>
              <a:schemeClr val="accent1"/>
            </a:solidFill>
            <a:prstDash val="dash"/>
          </a:ln>
        </p:spPr>
        <p:txBody>
          <a:bodyPr wrap="square" rtlCol="0">
            <a:spAutoFit/>
          </a:bodyPr>
          <a:lstStyle/>
          <a:p>
            <a:r>
              <a:rPr lang="en-GB" sz="1400" i="1" dirty="0" smtClean="0"/>
              <a:t>N</a:t>
            </a:r>
            <a:r>
              <a:rPr lang="en-GB" sz="1600" i="1" dirty="0" smtClean="0"/>
              <a:t>ew background information on the same evolving problem situation  is introduced in each of modules 1 to 5 -  some in narrative form, some more pre-structured </a:t>
            </a:r>
            <a:endParaRPr lang="en-GB" sz="1600" i="1" dirty="0"/>
          </a:p>
        </p:txBody>
      </p:sp>
      <p:sp>
        <p:nvSpPr>
          <p:cNvPr id="33" name="TextBox 32"/>
          <p:cNvSpPr txBox="1"/>
          <p:nvPr/>
        </p:nvSpPr>
        <p:spPr>
          <a:xfrm>
            <a:off x="7308304" y="3717032"/>
            <a:ext cx="792088" cy="307777"/>
          </a:xfrm>
          <a:prstGeom prst="rect">
            <a:avLst/>
          </a:prstGeom>
          <a:noFill/>
          <a:ln>
            <a:solidFill>
              <a:schemeClr val="tx2">
                <a:lumMod val="60000"/>
                <a:lumOff val="40000"/>
              </a:schemeClr>
            </a:solidFill>
          </a:ln>
        </p:spPr>
        <p:txBody>
          <a:bodyPr wrap="square" rtlCol="0">
            <a:spAutoFit/>
          </a:bodyPr>
          <a:lstStyle/>
          <a:p>
            <a:r>
              <a:rPr lang="en-GB" sz="1400" dirty="0" smtClean="0"/>
              <a:t>Group C</a:t>
            </a:r>
            <a:endParaRPr lang="en-GB" sz="1400" dirty="0"/>
          </a:p>
        </p:txBody>
      </p:sp>
      <p:sp>
        <p:nvSpPr>
          <p:cNvPr id="34" name="TextBox 33"/>
          <p:cNvSpPr txBox="1"/>
          <p:nvPr/>
        </p:nvSpPr>
        <p:spPr>
          <a:xfrm>
            <a:off x="7308304" y="2204864"/>
            <a:ext cx="792088" cy="307777"/>
          </a:xfrm>
          <a:prstGeom prst="rect">
            <a:avLst/>
          </a:prstGeom>
          <a:noFill/>
          <a:ln>
            <a:solidFill>
              <a:schemeClr val="tx2">
                <a:lumMod val="60000"/>
                <a:lumOff val="40000"/>
              </a:schemeClr>
            </a:solidFill>
          </a:ln>
        </p:spPr>
        <p:txBody>
          <a:bodyPr wrap="square" rtlCol="0">
            <a:spAutoFit/>
          </a:bodyPr>
          <a:lstStyle/>
          <a:p>
            <a:r>
              <a:rPr lang="en-GB" sz="1400" dirty="0" smtClean="0"/>
              <a:t>Group C</a:t>
            </a:r>
            <a:endParaRPr lang="en-GB" sz="1400" dirty="0"/>
          </a:p>
        </p:txBody>
      </p:sp>
      <p:sp>
        <p:nvSpPr>
          <p:cNvPr id="35" name="TextBox 34"/>
          <p:cNvSpPr txBox="1"/>
          <p:nvPr/>
        </p:nvSpPr>
        <p:spPr>
          <a:xfrm>
            <a:off x="755576" y="6519446"/>
            <a:ext cx="7776864" cy="338554"/>
          </a:xfrm>
          <a:prstGeom prst="rect">
            <a:avLst/>
          </a:prstGeom>
          <a:solidFill>
            <a:srgbClr val="FFFF00"/>
          </a:solidFill>
          <a:ln>
            <a:solidFill>
              <a:srgbClr val="00B050"/>
            </a:solidFill>
          </a:ln>
        </p:spPr>
        <p:txBody>
          <a:bodyPr wrap="square" rtlCol="0">
            <a:spAutoFit/>
          </a:bodyPr>
          <a:lstStyle/>
          <a:p>
            <a:pPr algn="ctr"/>
            <a:r>
              <a:rPr lang="en-GB" sz="1600" i="1" dirty="0" smtClean="0">
                <a:solidFill>
                  <a:srgbClr val="00B050"/>
                </a:solidFill>
                <a:latin typeface="Comic Sans MS" pitchFamily="66" charset="0"/>
              </a:rPr>
              <a:t>   Design variations?   Group exercise:  narrative appropriate to clientele</a:t>
            </a:r>
            <a:endParaRPr lang="en-GB" sz="1600" i="1" dirty="0">
              <a:solidFill>
                <a:srgbClr val="00B050"/>
              </a:solidFill>
              <a:latin typeface="Comic Sans MS"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GB" dirty="0" smtClean="0"/>
              <a:t> </a:t>
            </a:r>
            <a:endParaRPr lang="en-GB" dirty="0"/>
          </a:p>
        </p:txBody>
      </p:sp>
      <p:sp>
        <p:nvSpPr>
          <p:cNvPr id="4" name="Slide Number Placeholder 3"/>
          <p:cNvSpPr>
            <a:spLocks noGrp="1"/>
          </p:cNvSpPr>
          <p:nvPr>
            <p:ph type="sldNum" sz="quarter" idx="12"/>
          </p:nvPr>
        </p:nvSpPr>
        <p:spPr/>
        <p:txBody>
          <a:bodyPr/>
          <a:lstStyle/>
          <a:p>
            <a:fld id="{14396B44-7C69-48E5-A963-A8D7172AEC63}" type="slidenum">
              <a:rPr lang="en-GB" sz="2000" smtClean="0"/>
              <a:pPr/>
              <a:t>25</a:t>
            </a:fld>
            <a:endParaRPr lang="en-GB" sz="2000" dirty="0"/>
          </a:p>
        </p:txBody>
      </p:sp>
      <p:sp>
        <p:nvSpPr>
          <p:cNvPr id="5" name="Title 1"/>
          <p:cNvSpPr txBox="1">
            <a:spLocks/>
          </p:cNvSpPr>
          <p:nvPr/>
        </p:nvSpPr>
        <p:spPr>
          <a:xfrm>
            <a:off x="914400" y="0"/>
            <a:ext cx="8229600" cy="697706"/>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900" b="1" dirty="0" smtClean="0">
                <a:solidFill>
                  <a:srgbClr val="FF0000"/>
                </a:solidFill>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GB" sz="3900" b="1" dirty="0" smtClean="0">
              <a:solidFill>
                <a:srgbClr val="FF0000"/>
              </a:solidFill>
              <a:latin typeface="+mj-lt"/>
              <a:ea typeface="+mj-ea"/>
              <a:cs typeface="+mj-cs"/>
            </a:endParaRPr>
          </a:p>
          <a:p>
            <a:pPr lvl="0" algn="ctr">
              <a:spcBef>
                <a:spcPct val="0"/>
              </a:spcBef>
              <a:spcAft>
                <a:spcPts val="600"/>
              </a:spcAft>
              <a:defRPr/>
            </a:pPr>
            <a:r>
              <a:rPr lang="en-GB" sz="12800" b="1" dirty="0" smtClean="0">
                <a:solidFill>
                  <a:srgbClr val="FF0000"/>
                </a:solidFill>
                <a:latin typeface="+mj-lt"/>
                <a:ea typeface="+mj-ea"/>
                <a:cs typeface="+mj-cs"/>
              </a:rPr>
              <a:t>PLATFORMS FOR FUTURE INNOVATORS</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9600" b="1" dirty="0" smtClean="0">
                <a:solidFill>
                  <a:srgbClr val="FF0000"/>
                </a:solidFill>
                <a:latin typeface="+mj-lt"/>
                <a:ea typeface="+mj-ea"/>
                <a:cs typeface="+mj-cs"/>
              </a:rPr>
              <a:t>D. EXCHANGING PROBLEM PROFILES</a:t>
            </a:r>
            <a:endParaRPr kumimoji="0" lang="en-GB" sz="9600" b="1" i="0" u="none" strike="noStrike" kern="1200" cap="none" spc="0" normalizeH="0" baseline="0" noProof="0" dirty="0">
              <a:ln>
                <a:noFill/>
              </a:ln>
              <a:solidFill>
                <a:srgbClr val="FF0000"/>
              </a:solidFill>
              <a:effectLst/>
              <a:uLnTx/>
              <a:uFillTx/>
              <a:latin typeface="+mj-lt"/>
              <a:ea typeface="+mj-ea"/>
              <a:cs typeface="+mj-cs"/>
            </a:endParaRPr>
          </a:p>
        </p:txBody>
      </p:sp>
      <p:sp>
        <p:nvSpPr>
          <p:cNvPr id="6" name="TextBox 5"/>
          <p:cNvSpPr txBox="1"/>
          <p:nvPr/>
        </p:nvSpPr>
        <p:spPr>
          <a:xfrm>
            <a:off x="827584" y="980728"/>
            <a:ext cx="8064896" cy="646331"/>
          </a:xfrm>
          <a:prstGeom prst="rect">
            <a:avLst/>
          </a:prstGeom>
          <a:solidFill>
            <a:schemeClr val="bg1">
              <a:lumMod val="85000"/>
            </a:schemeClr>
          </a:solidFill>
          <a:ln w="12700">
            <a:solidFill>
              <a:srgbClr val="92D050"/>
            </a:solidFill>
          </a:ln>
        </p:spPr>
        <p:txBody>
          <a:bodyPr wrap="square" rtlCol="0">
            <a:spAutoFit/>
          </a:bodyPr>
          <a:lstStyle/>
          <a:p>
            <a:r>
              <a:rPr lang="en-GB" b="1" dirty="0" smtClean="0">
                <a:solidFill>
                  <a:srgbClr val="FF0000"/>
                </a:solidFill>
              </a:rPr>
              <a:t>PHASE ONE: PROBLEM SELECTION    </a:t>
            </a:r>
            <a:r>
              <a:rPr lang="en-GB" dirty="0" smtClean="0"/>
              <a:t>Form small groups [ideally of 3] to exchange examples of tricky decision problems on their current agendas </a:t>
            </a:r>
            <a:r>
              <a:rPr lang="en-GB" dirty="0" smtClean="0">
                <a:solidFill>
                  <a:schemeClr val="tx2"/>
                </a:solidFill>
              </a:rPr>
              <a:t>[20-30 minutes</a:t>
            </a:r>
            <a:r>
              <a:rPr lang="en-GB" dirty="0" smtClean="0">
                <a:solidFill>
                  <a:srgbClr val="00B0F0"/>
                </a:solidFill>
              </a:rPr>
              <a:t>] </a:t>
            </a:r>
            <a:endParaRPr lang="en-GB" dirty="0">
              <a:solidFill>
                <a:srgbClr val="00B0F0"/>
              </a:solidFill>
            </a:endParaRPr>
          </a:p>
        </p:txBody>
      </p:sp>
      <p:sp>
        <p:nvSpPr>
          <p:cNvPr id="7" name="TextBox 6"/>
          <p:cNvSpPr txBox="1"/>
          <p:nvPr/>
        </p:nvSpPr>
        <p:spPr>
          <a:xfrm>
            <a:off x="827584" y="1772816"/>
            <a:ext cx="8064896" cy="2031325"/>
          </a:xfrm>
          <a:prstGeom prst="rect">
            <a:avLst/>
          </a:prstGeom>
          <a:solidFill>
            <a:schemeClr val="bg1">
              <a:lumMod val="85000"/>
            </a:schemeClr>
          </a:solidFill>
          <a:ln w="12700">
            <a:solidFill>
              <a:srgbClr val="92D050"/>
            </a:solidFill>
          </a:ln>
        </p:spPr>
        <p:txBody>
          <a:bodyPr wrap="square" rtlCol="0">
            <a:spAutoFit/>
          </a:bodyPr>
          <a:lstStyle/>
          <a:p>
            <a:r>
              <a:rPr lang="en-GB" b="1" dirty="0" smtClean="0">
                <a:solidFill>
                  <a:srgbClr val="FF0000"/>
                </a:solidFill>
              </a:rPr>
              <a:t>PHASE TWO: PROBLEM PROFILING </a:t>
            </a:r>
            <a:r>
              <a:rPr lang="en-GB" b="1" dirty="0" smtClean="0"/>
              <a:t> </a:t>
            </a:r>
            <a:r>
              <a:rPr lang="en-GB" dirty="0" smtClean="0"/>
              <a:t>Members of same groups rotate through roles of  PROBLEM OWNER; CONSULTANT and SCRIBE to build a profile of each selected problem using a check list of 8 questions: </a:t>
            </a:r>
            <a:r>
              <a:rPr lang="en-GB" dirty="0" smtClean="0">
                <a:solidFill>
                  <a:schemeClr val="tx2"/>
                </a:solidFill>
              </a:rPr>
              <a:t>[c. 3 x 30 minutes]</a:t>
            </a:r>
          </a:p>
          <a:p>
            <a:r>
              <a:rPr lang="en-GB" b="1" dirty="0" smtClean="0"/>
              <a:t>  A. PROBLEM DESCRIPTION?		E.  ADVANTAGES OF OPTIONS [X vs. Y]?</a:t>
            </a:r>
          </a:p>
          <a:p>
            <a:r>
              <a:rPr lang="en-GB" b="1" dirty="0" smtClean="0"/>
              <a:t>  B. WHO’S INVOLVED?		F.   AREAS OF UNCERTAINTY [UE/UV/UR]?</a:t>
            </a:r>
          </a:p>
          <a:p>
            <a:r>
              <a:rPr lang="en-GB" b="1" dirty="0" smtClean="0"/>
              <a:t>  C. ANY RELATED DECISION AREAS? 	G.  POSSIBLE STEPS TO REDUCE ANY OF [F]?</a:t>
            </a:r>
          </a:p>
          <a:p>
            <a:r>
              <a:rPr lang="en-GB" b="1" dirty="0" smtClean="0"/>
              <a:t>  D. OPTIONS FOR [A] [up to 4]? 	H.  A POSSIBLE STRATEGY FOR PROGRESS?</a:t>
            </a:r>
          </a:p>
        </p:txBody>
      </p:sp>
      <p:sp>
        <p:nvSpPr>
          <p:cNvPr id="8" name="TextBox 7"/>
          <p:cNvSpPr txBox="1"/>
          <p:nvPr/>
        </p:nvSpPr>
        <p:spPr>
          <a:xfrm>
            <a:off x="1403648" y="3789040"/>
            <a:ext cx="7056784" cy="646331"/>
          </a:xfrm>
          <a:prstGeom prst="rect">
            <a:avLst/>
          </a:prstGeom>
          <a:solidFill>
            <a:schemeClr val="bg1"/>
          </a:solidFill>
          <a:ln>
            <a:noFill/>
          </a:ln>
        </p:spPr>
        <p:txBody>
          <a:bodyPr wrap="square" rtlCol="0">
            <a:spAutoFit/>
          </a:bodyPr>
          <a:lstStyle/>
          <a:p>
            <a:pPr algn="ctr"/>
            <a:r>
              <a:rPr lang="en-GB" i="1" dirty="0" smtClean="0"/>
              <a:t>Before phase three, each participant summarises responses recorded [in  scribe role] for questions A to H across two flip charts [A to D then E to G]</a:t>
            </a:r>
            <a:r>
              <a:rPr lang="en-GB" i="1" dirty="0" smtClean="0">
                <a:solidFill>
                  <a:srgbClr val="FF0000"/>
                </a:solidFill>
              </a:rPr>
              <a:t> </a:t>
            </a:r>
            <a:endParaRPr lang="en-GB" i="1" dirty="0">
              <a:solidFill>
                <a:srgbClr val="FF0000"/>
              </a:solidFill>
            </a:endParaRPr>
          </a:p>
        </p:txBody>
      </p:sp>
      <p:sp>
        <p:nvSpPr>
          <p:cNvPr id="9" name="TextBox 8"/>
          <p:cNvSpPr txBox="1"/>
          <p:nvPr/>
        </p:nvSpPr>
        <p:spPr>
          <a:xfrm>
            <a:off x="899592" y="4365104"/>
            <a:ext cx="7848872" cy="1754326"/>
          </a:xfrm>
          <a:prstGeom prst="rect">
            <a:avLst/>
          </a:prstGeom>
          <a:solidFill>
            <a:schemeClr val="bg1">
              <a:lumMod val="85000"/>
            </a:schemeClr>
          </a:solidFill>
          <a:ln w="12700">
            <a:solidFill>
              <a:srgbClr val="92D050"/>
            </a:solidFill>
          </a:ln>
        </p:spPr>
        <p:txBody>
          <a:bodyPr wrap="square" rtlCol="0">
            <a:spAutoFit/>
          </a:bodyPr>
          <a:lstStyle/>
          <a:p>
            <a:r>
              <a:rPr lang="en-GB" b="1" dirty="0" smtClean="0">
                <a:solidFill>
                  <a:srgbClr val="FF0000"/>
                </a:solidFill>
              </a:rPr>
              <a:t>PHASE THREE: presentation, voting and interactive demonstration </a:t>
            </a:r>
            <a:r>
              <a:rPr lang="en-GB" dirty="0" smtClean="0">
                <a:solidFill>
                  <a:srgbClr val="00B0F0"/>
                </a:solidFill>
              </a:rPr>
              <a:t>[60 minutes +]</a:t>
            </a:r>
            <a:r>
              <a:rPr lang="en-GB" b="1" dirty="0" smtClean="0">
                <a:solidFill>
                  <a:srgbClr val="FF0000"/>
                </a:solidFill>
              </a:rPr>
              <a:t> </a:t>
            </a:r>
            <a:r>
              <a:rPr lang="en-GB" b="1" dirty="0" smtClean="0"/>
              <a:t>1. </a:t>
            </a:r>
            <a:r>
              <a:rPr lang="en-GB" dirty="0" smtClean="0"/>
              <a:t>Gallery of flip chart profiles presented </a:t>
            </a:r>
            <a:r>
              <a:rPr lang="en-GB" dirty="0" smtClean="0">
                <a:solidFill>
                  <a:schemeClr val="tx2"/>
                </a:solidFill>
              </a:rPr>
              <a:t>[&lt;2 minutes each]. </a:t>
            </a:r>
            <a:r>
              <a:rPr lang="en-GB" b="1" dirty="0" smtClean="0"/>
              <a:t>2.</a:t>
            </a:r>
            <a:r>
              <a:rPr lang="en-GB" dirty="0" smtClean="0"/>
              <a:t> Voting by stickers for most interesting problem profile.   </a:t>
            </a:r>
            <a:r>
              <a:rPr lang="en-GB" b="1" dirty="0" smtClean="0"/>
              <a:t>3. </a:t>
            </a:r>
            <a:r>
              <a:rPr lang="en-GB" dirty="0" smtClean="0"/>
              <a:t>Owner of chosen profile invited to front of room for questioning by an experienced facilitator to demonstrate further structuring of problem [A] + related  choices [C] </a:t>
            </a:r>
            <a:r>
              <a:rPr lang="en-GB" b="1" dirty="0" smtClean="0"/>
              <a:t>– ideally supported by a visual picture of progress on screen, using a computer as a continuing recording tool</a:t>
            </a:r>
            <a:r>
              <a:rPr lang="en-GB" dirty="0" smtClean="0"/>
              <a:t>.  </a:t>
            </a:r>
            <a:endParaRPr lang="en-GB" dirty="0"/>
          </a:p>
        </p:txBody>
      </p:sp>
      <p:sp>
        <p:nvSpPr>
          <p:cNvPr id="10" name="TextBox 9"/>
          <p:cNvSpPr txBox="1"/>
          <p:nvPr/>
        </p:nvSpPr>
        <p:spPr>
          <a:xfrm>
            <a:off x="971600" y="6165304"/>
            <a:ext cx="7344816" cy="369332"/>
          </a:xfrm>
          <a:prstGeom prst="rect">
            <a:avLst/>
          </a:prstGeom>
          <a:solidFill>
            <a:srgbClr val="FFFF66"/>
          </a:solidFill>
        </p:spPr>
        <p:txBody>
          <a:bodyPr wrap="square" rtlCol="0">
            <a:spAutoFit/>
          </a:bodyPr>
          <a:lstStyle/>
          <a:p>
            <a:r>
              <a:rPr lang="en-GB" b="1" i="1" dirty="0" smtClean="0">
                <a:latin typeface="Comic Sans MS" pitchFamily="66" charset="0"/>
              </a:rPr>
              <a:t>Module in short course programme?  Lead into full workshop</a:t>
            </a:r>
            <a:r>
              <a:rPr lang="en-GB" b="1" i="1" dirty="0" smtClean="0">
                <a:solidFill>
                  <a:srgbClr val="00B050"/>
                </a:solidFill>
                <a:latin typeface="Comic Sans MS" pitchFamily="66" charset="0"/>
              </a:rPr>
              <a:t>?</a:t>
            </a:r>
            <a:endParaRPr lang="en-GB" b="1" i="1" dirty="0">
              <a:solidFill>
                <a:srgbClr val="00B050"/>
              </a:solidFill>
              <a:latin typeface="Comic Sans MS"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850106"/>
          </a:xfrm>
        </p:spPr>
        <p:txBody>
          <a:bodyPr>
            <a:normAutofit fontScale="90000"/>
          </a:bodyPr>
          <a:lstStyle/>
          <a:p>
            <a:r>
              <a:rPr lang="en-GB" sz="3600" b="1" dirty="0" smtClean="0">
                <a:solidFill>
                  <a:srgbClr val="FF0000"/>
                </a:solidFill>
              </a:rPr>
              <a:t>PLATFORMS FOR FUTURE INNOVATORS  </a:t>
            </a:r>
            <a:br>
              <a:rPr lang="en-GB" sz="3600" b="1" dirty="0" smtClean="0">
                <a:solidFill>
                  <a:srgbClr val="FF0000"/>
                </a:solidFill>
              </a:rPr>
            </a:br>
            <a:r>
              <a:rPr lang="en-GB" sz="2700" b="1" dirty="0" smtClean="0">
                <a:solidFill>
                  <a:srgbClr val="FF0000"/>
                </a:solidFill>
              </a:rPr>
              <a:t>E. PROCESS SUPPORT SOFTWARE</a:t>
            </a:r>
            <a:endParaRPr lang="en-GB" sz="2700" b="1" dirty="0">
              <a:solidFill>
                <a:srgbClr val="FF0000"/>
              </a:solidFill>
            </a:endParaRPr>
          </a:p>
        </p:txBody>
      </p:sp>
      <p:sp>
        <p:nvSpPr>
          <p:cNvPr id="4" name="Slide Number Placeholder 3"/>
          <p:cNvSpPr>
            <a:spLocks noGrp="1"/>
          </p:cNvSpPr>
          <p:nvPr>
            <p:ph type="sldNum" sz="quarter" idx="12"/>
          </p:nvPr>
        </p:nvSpPr>
        <p:spPr/>
        <p:txBody>
          <a:bodyPr/>
          <a:lstStyle/>
          <a:p>
            <a:fld id="{14396B44-7C69-48E5-A963-A8D7172AEC63}" type="slidenum">
              <a:rPr lang="en-GB" sz="2000" smtClean="0"/>
              <a:pPr/>
              <a:t>26</a:t>
            </a:fld>
            <a:endParaRPr lang="en-GB" sz="2000" dirty="0"/>
          </a:p>
        </p:txBody>
      </p:sp>
      <p:sp>
        <p:nvSpPr>
          <p:cNvPr id="7" name="TextBox 6"/>
          <p:cNvSpPr txBox="1"/>
          <p:nvPr/>
        </p:nvSpPr>
        <p:spPr>
          <a:xfrm>
            <a:off x="611560" y="5517232"/>
            <a:ext cx="8136904" cy="461665"/>
          </a:xfrm>
          <a:prstGeom prst="rect">
            <a:avLst/>
          </a:prstGeom>
          <a:noFill/>
        </p:spPr>
        <p:txBody>
          <a:bodyPr wrap="square" rtlCol="0">
            <a:spAutoFit/>
          </a:bodyPr>
          <a:lstStyle/>
          <a:p>
            <a:pPr algn="ctr"/>
            <a:r>
              <a:rPr lang="en-GB" sz="2400" b="1" dirty="0" smtClean="0">
                <a:solidFill>
                  <a:srgbClr val="FF0000"/>
                </a:solidFill>
              </a:rPr>
              <a:t>STRAD software was under development from 1988 to 2002</a:t>
            </a:r>
          </a:p>
        </p:txBody>
      </p:sp>
      <p:sp>
        <p:nvSpPr>
          <p:cNvPr id="8" name="TextBox 7"/>
          <p:cNvSpPr txBox="1"/>
          <p:nvPr/>
        </p:nvSpPr>
        <p:spPr>
          <a:xfrm>
            <a:off x="251520" y="6021288"/>
            <a:ext cx="8604448" cy="369332"/>
          </a:xfrm>
          <a:prstGeom prst="rect">
            <a:avLst/>
          </a:prstGeom>
          <a:solidFill>
            <a:srgbClr val="FFFF66"/>
          </a:solidFill>
        </p:spPr>
        <p:txBody>
          <a:bodyPr wrap="square" rtlCol="0">
            <a:spAutoFit/>
          </a:bodyPr>
          <a:lstStyle/>
          <a:p>
            <a:r>
              <a:rPr lang="en-GB" b="1" i="1" dirty="0" smtClean="0">
                <a:latin typeface="Comic Sans MS" pitchFamily="66" charset="0"/>
              </a:rPr>
              <a:t>Upgrade to current systems?  Extend functions?  Reconnect with users?</a:t>
            </a:r>
            <a:endParaRPr lang="en-GB" b="1" i="1" dirty="0">
              <a:latin typeface="Comic Sans MS" pitchFamily="66" charset="0"/>
            </a:endParaRPr>
          </a:p>
        </p:txBody>
      </p:sp>
      <p:pic>
        <p:nvPicPr>
          <p:cNvPr id="9" name="Picture 8"/>
          <p:cNvPicPr/>
          <p:nvPr/>
        </p:nvPicPr>
        <p:blipFill>
          <a:blip r:embed="rId3" cstate="print"/>
          <a:srcRect/>
          <a:stretch>
            <a:fillRect/>
          </a:stretch>
        </p:blipFill>
        <p:spPr bwMode="auto">
          <a:xfrm>
            <a:off x="5868144" y="980728"/>
            <a:ext cx="3024336" cy="1512168"/>
          </a:xfrm>
          <a:prstGeom prst="rect">
            <a:avLst/>
          </a:prstGeom>
          <a:noFill/>
          <a:ln w="9525" algn="ctr">
            <a:noFill/>
            <a:miter lim="800000"/>
            <a:headEnd/>
            <a:tailEnd/>
          </a:ln>
          <a:effectLst/>
        </p:spPr>
      </p:pic>
      <p:pic>
        <p:nvPicPr>
          <p:cNvPr id="10" name="Picture 9"/>
          <p:cNvPicPr/>
          <p:nvPr/>
        </p:nvPicPr>
        <p:blipFill>
          <a:blip r:embed="rId4" cstate="print"/>
          <a:srcRect/>
          <a:stretch>
            <a:fillRect/>
          </a:stretch>
        </p:blipFill>
        <p:spPr bwMode="auto">
          <a:xfrm>
            <a:off x="1043608" y="3717032"/>
            <a:ext cx="2808312" cy="1584177"/>
          </a:xfrm>
          <a:prstGeom prst="rect">
            <a:avLst/>
          </a:prstGeom>
          <a:noFill/>
        </p:spPr>
      </p:pic>
      <p:pic>
        <p:nvPicPr>
          <p:cNvPr id="12" name="Picture 11"/>
          <p:cNvPicPr/>
          <p:nvPr/>
        </p:nvPicPr>
        <p:blipFill>
          <a:blip r:embed="rId5" cstate="print"/>
          <a:srcRect/>
          <a:stretch>
            <a:fillRect/>
          </a:stretch>
        </p:blipFill>
        <p:spPr bwMode="auto">
          <a:xfrm>
            <a:off x="827584" y="980728"/>
            <a:ext cx="3168352" cy="1656184"/>
          </a:xfrm>
          <a:prstGeom prst="rect">
            <a:avLst/>
          </a:prstGeom>
          <a:noFill/>
          <a:ln w="9525">
            <a:noFill/>
            <a:miter lim="800000"/>
            <a:headEnd/>
            <a:tailEnd/>
          </a:ln>
          <a:effectLst/>
        </p:spPr>
      </p:pic>
      <p:pic>
        <p:nvPicPr>
          <p:cNvPr id="13" name="Picture 12"/>
          <p:cNvPicPr/>
          <p:nvPr/>
        </p:nvPicPr>
        <p:blipFill>
          <a:blip r:embed="rId6" cstate="print"/>
          <a:srcRect/>
          <a:stretch>
            <a:fillRect/>
          </a:stretch>
        </p:blipFill>
        <p:spPr bwMode="auto">
          <a:xfrm>
            <a:off x="5868144" y="3573016"/>
            <a:ext cx="2865755" cy="1728193"/>
          </a:xfrm>
          <a:prstGeom prst="rect">
            <a:avLst/>
          </a:prstGeom>
          <a:noFill/>
          <a:ln w="9525" algn="ctr">
            <a:noFill/>
            <a:miter lim="800000"/>
            <a:headEnd/>
            <a:tailEnd/>
          </a:ln>
          <a:effectLst/>
        </p:spPr>
      </p:pic>
      <p:grpSp>
        <p:nvGrpSpPr>
          <p:cNvPr id="11" name="Group 10"/>
          <p:cNvGrpSpPr/>
          <p:nvPr/>
        </p:nvGrpSpPr>
        <p:grpSpPr>
          <a:xfrm>
            <a:off x="2996925" y="2139501"/>
            <a:ext cx="3908640" cy="2757361"/>
            <a:chOff x="2691792" y="2508250"/>
            <a:chExt cx="3884730" cy="2928689"/>
          </a:xfrm>
        </p:grpSpPr>
        <p:sp>
          <p:nvSpPr>
            <p:cNvPr id="14" name="Arc 6"/>
            <p:cNvSpPr>
              <a:spLocks/>
            </p:cNvSpPr>
            <p:nvPr/>
          </p:nvSpPr>
          <p:spPr bwMode="auto">
            <a:xfrm rot="12850616" flipV="1">
              <a:off x="2754313" y="4456113"/>
              <a:ext cx="1931987" cy="871537"/>
            </a:xfrm>
            <a:custGeom>
              <a:avLst/>
              <a:gdLst>
                <a:gd name="T0" fmla="*/ 1749080 w 20724"/>
                <a:gd name="T1" fmla="*/ 0 h 10704"/>
                <a:gd name="T2" fmla="*/ 1931987 w 20724"/>
                <a:gd name="T3" fmla="*/ 375842 h 10704"/>
                <a:gd name="T4" fmla="*/ 0 w 20724"/>
                <a:gd name="T5" fmla="*/ 871537 h 10704"/>
                <a:gd name="T6" fmla="*/ 0 60000 65536"/>
                <a:gd name="T7" fmla="*/ 0 60000 65536"/>
                <a:gd name="T8" fmla="*/ 0 60000 65536"/>
                <a:gd name="T9" fmla="*/ 0 w 20724"/>
                <a:gd name="T10" fmla="*/ 0 h 10704"/>
                <a:gd name="T11" fmla="*/ 20724 w 20724"/>
                <a:gd name="T12" fmla="*/ 10704 h 10704"/>
              </a:gdLst>
              <a:ahLst/>
              <a:cxnLst>
                <a:cxn ang="T6">
                  <a:pos x="T0" y="T1"/>
                </a:cxn>
                <a:cxn ang="T7">
                  <a:pos x="T2" y="T3"/>
                </a:cxn>
                <a:cxn ang="T8">
                  <a:pos x="T4" y="T5"/>
                </a:cxn>
              </a:cxnLst>
              <a:rect l="T9" t="T10" r="T11" b="T12"/>
              <a:pathLst>
                <a:path w="20724" h="10704" fill="none" extrusionOk="0">
                  <a:moveTo>
                    <a:pt x="18761" y="0"/>
                  </a:moveTo>
                  <a:cubicBezTo>
                    <a:pt x="19592" y="1457"/>
                    <a:pt x="20251" y="3006"/>
                    <a:pt x="20724" y="4615"/>
                  </a:cubicBezTo>
                </a:path>
                <a:path w="20724" h="10704" stroke="0" extrusionOk="0">
                  <a:moveTo>
                    <a:pt x="18761" y="0"/>
                  </a:moveTo>
                  <a:cubicBezTo>
                    <a:pt x="19592" y="1457"/>
                    <a:pt x="20251" y="3006"/>
                    <a:pt x="20724" y="4615"/>
                  </a:cubicBezTo>
                  <a:lnTo>
                    <a:pt x="0" y="10704"/>
                  </a:lnTo>
                  <a:close/>
                </a:path>
              </a:pathLst>
            </a:custGeom>
            <a:noFill/>
            <a:ln w="38100">
              <a:solidFill>
                <a:srgbClr val="B2B2B2"/>
              </a:solidFill>
              <a:round/>
              <a:headEnd/>
              <a:tailEnd type="triangle" w="lg" len="lg"/>
            </a:ln>
          </p:spPr>
          <p:txBody>
            <a:bodyPr/>
            <a:lstStyle/>
            <a:p>
              <a:endParaRPr lang="en-GB"/>
            </a:p>
          </p:txBody>
        </p:sp>
        <p:grpSp>
          <p:nvGrpSpPr>
            <p:cNvPr id="15" name="Group 56"/>
            <p:cNvGrpSpPr/>
            <p:nvPr/>
          </p:nvGrpSpPr>
          <p:grpSpPr>
            <a:xfrm>
              <a:off x="2763838" y="2508250"/>
              <a:ext cx="3509962" cy="2886075"/>
              <a:chOff x="2763838" y="2508250"/>
              <a:chExt cx="3509962" cy="2886075"/>
            </a:xfrm>
          </p:grpSpPr>
          <p:sp>
            <p:nvSpPr>
              <p:cNvPr id="33" name="Oval 17"/>
              <p:cNvSpPr>
                <a:spLocks noChangeArrowheads="1"/>
              </p:cNvSpPr>
              <p:nvPr/>
            </p:nvSpPr>
            <p:spPr bwMode="auto">
              <a:xfrm>
                <a:off x="2808288" y="2517775"/>
                <a:ext cx="1208087" cy="1031875"/>
              </a:xfrm>
              <a:prstGeom prst="ellipse">
                <a:avLst/>
              </a:prstGeom>
              <a:solidFill>
                <a:srgbClr val="FF7C80"/>
              </a:solidFill>
              <a:ln w="9525">
                <a:solidFill>
                  <a:srgbClr val="FF7C80"/>
                </a:solidFill>
                <a:round/>
                <a:headEnd/>
                <a:tailEnd/>
              </a:ln>
            </p:spPr>
            <p:txBody>
              <a:bodyPr/>
              <a:lstStyle/>
              <a:p>
                <a:pPr marL="342900" indent="-342900"/>
                <a:endParaRPr lang="en-GB">
                  <a:solidFill>
                    <a:srgbClr val="FF5050"/>
                  </a:solidFill>
                </a:endParaRPr>
              </a:p>
            </p:txBody>
          </p:sp>
          <p:sp>
            <p:nvSpPr>
              <p:cNvPr id="34" name="Oval 18"/>
              <p:cNvSpPr>
                <a:spLocks noChangeArrowheads="1"/>
              </p:cNvSpPr>
              <p:nvPr/>
            </p:nvSpPr>
            <p:spPr bwMode="auto">
              <a:xfrm>
                <a:off x="2763838" y="4313238"/>
                <a:ext cx="1208087" cy="1031875"/>
              </a:xfrm>
              <a:prstGeom prst="ellipse">
                <a:avLst/>
              </a:prstGeom>
              <a:solidFill>
                <a:srgbClr val="FF7C80"/>
              </a:solidFill>
              <a:ln w="9525">
                <a:solidFill>
                  <a:srgbClr val="FF7C80"/>
                </a:solidFill>
                <a:round/>
                <a:headEnd/>
                <a:tailEnd/>
              </a:ln>
            </p:spPr>
            <p:txBody>
              <a:bodyPr/>
              <a:lstStyle/>
              <a:p>
                <a:endParaRPr lang="en-GB"/>
              </a:p>
            </p:txBody>
          </p:sp>
          <p:sp>
            <p:nvSpPr>
              <p:cNvPr id="35" name="Oval 19"/>
              <p:cNvSpPr>
                <a:spLocks noChangeArrowheads="1"/>
              </p:cNvSpPr>
              <p:nvPr/>
            </p:nvSpPr>
            <p:spPr bwMode="auto">
              <a:xfrm>
                <a:off x="4722813" y="2508250"/>
                <a:ext cx="1208087" cy="1031875"/>
              </a:xfrm>
              <a:prstGeom prst="ellipse">
                <a:avLst/>
              </a:prstGeom>
              <a:solidFill>
                <a:srgbClr val="FF7C80"/>
              </a:solidFill>
              <a:ln w="9525">
                <a:solidFill>
                  <a:srgbClr val="FF7C80"/>
                </a:solidFill>
                <a:round/>
                <a:headEnd/>
                <a:tailEnd/>
              </a:ln>
            </p:spPr>
            <p:txBody>
              <a:bodyPr/>
              <a:lstStyle/>
              <a:p>
                <a:endParaRPr lang="en-GB"/>
              </a:p>
            </p:txBody>
          </p:sp>
          <p:sp>
            <p:nvSpPr>
              <p:cNvPr id="36" name="Oval 20"/>
              <p:cNvSpPr>
                <a:spLocks noChangeArrowheads="1"/>
              </p:cNvSpPr>
              <p:nvPr/>
            </p:nvSpPr>
            <p:spPr bwMode="auto">
              <a:xfrm>
                <a:off x="4770438" y="4348163"/>
                <a:ext cx="1208087" cy="1031875"/>
              </a:xfrm>
              <a:prstGeom prst="ellipse">
                <a:avLst/>
              </a:prstGeom>
              <a:solidFill>
                <a:srgbClr val="FF7C80"/>
              </a:solidFill>
              <a:ln w="9525">
                <a:solidFill>
                  <a:srgbClr val="FF7C80"/>
                </a:solidFill>
                <a:round/>
                <a:headEnd/>
                <a:tailEnd/>
              </a:ln>
            </p:spPr>
            <p:txBody>
              <a:bodyPr/>
              <a:lstStyle/>
              <a:p>
                <a:endParaRPr lang="en-GB"/>
              </a:p>
            </p:txBody>
          </p:sp>
          <p:sp>
            <p:nvSpPr>
              <p:cNvPr id="37" name="Text Box 21"/>
              <p:cNvSpPr txBox="1">
                <a:spLocks noChangeArrowheads="1"/>
              </p:cNvSpPr>
              <p:nvPr/>
            </p:nvSpPr>
            <p:spPr bwMode="auto">
              <a:xfrm>
                <a:off x="2943225" y="2878138"/>
                <a:ext cx="898525" cy="263525"/>
              </a:xfrm>
              <a:prstGeom prst="rect">
                <a:avLst/>
              </a:prstGeom>
              <a:solidFill>
                <a:srgbClr val="FF7C80"/>
              </a:solidFill>
              <a:ln w="9525">
                <a:solidFill>
                  <a:srgbClr val="FF7C80"/>
                </a:solidFill>
                <a:miter lim="800000"/>
                <a:headEnd/>
                <a:tailEnd/>
              </a:ln>
            </p:spPr>
            <p:txBody>
              <a:bodyPr lIns="18000" tIns="10800" rIns="18000" bIns="10800"/>
              <a:lstStyle/>
              <a:p>
                <a:pPr marL="342900" indent="-342900" algn="ctr">
                  <a:buFontTx/>
                  <a:buNone/>
                </a:pPr>
                <a:r>
                  <a:rPr lang="en-US" sz="1600" b="1" dirty="0">
                    <a:latin typeface="Arial Narrow" pitchFamily="34" charset="0"/>
                  </a:rPr>
                  <a:t>SHAPING</a:t>
                </a:r>
                <a:endParaRPr lang="en-GB" sz="1600" dirty="0"/>
              </a:p>
            </p:txBody>
          </p:sp>
          <p:sp>
            <p:nvSpPr>
              <p:cNvPr id="38" name="Text Box 22"/>
              <p:cNvSpPr txBox="1">
                <a:spLocks noChangeArrowheads="1"/>
              </p:cNvSpPr>
              <p:nvPr/>
            </p:nvSpPr>
            <p:spPr bwMode="auto">
              <a:xfrm>
                <a:off x="2915816" y="4725144"/>
                <a:ext cx="941387" cy="261938"/>
              </a:xfrm>
              <a:prstGeom prst="rect">
                <a:avLst/>
              </a:prstGeom>
              <a:solidFill>
                <a:srgbClr val="FF7C80"/>
              </a:solidFill>
              <a:ln w="9525">
                <a:solidFill>
                  <a:srgbClr val="FF7C80"/>
                </a:solidFill>
                <a:miter lim="800000"/>
                <a:headEnd/>
                <a:tailEnd/>
              </a:ln>
            </p:spPr>
            <p:txBody>
              <a:bodyPr lIns="18000" tIns="10800" rIns="18000" bIns="10800"/>
              <a:lstStyle/>
              <a:p>
                <a:pPr marL="342900" indent="-342900" algn="ctr">
                  <a:buFontTx/>
                  <a:buNone/>
                </a:pPr>
                <a:r>
                  <a:rPr lang="en-US" sz="1600" b="1" dirty="0" smtClean="0">
                    <a:latin typeface="Arial Narrow" pitchFamily="34" charset="0"/>
                  </a:rPr>
                  <a:t>DEVISING</a:t>
                </a:r>
                <a:endParaRPr lang="en-GB" sz="1600" dirty="0"/>
              </a:p>
            </p:txBody>
          </p:sp>
          <p:sp>
            <p:nvSpPr>
              <p:cNvPr id="39" name="Text Box 23"/>
              <p:cNvSpPr txBox="1">
                <a:spLocks noChangeArrowheads="1"/>
              </p:cNvSpPr>
              <p:nvPr/>
            </p:nvSpPr>
            <p:spPr bwMode="auto">
              <a:xfrm>
                <a:off x="4860032" y="4725144"/>
                <a:ext cx="1116583" cy="288032"/>
              </a:xfrm>
              <a:prstGeom prst="rect">
                <a:avLst/>
              </a:prstGeom>
              <a:solidFill>
                <a:srgbClr val="FF7C80"/>
              </a:solidFill>
              <a:ln w="9525">
                <a:solidFill>
                  <a:srgbClr val="FF7C80"/>
                </a:solidFill>
                <a:miter lim="800000"/>
                <a:headEnd/>
                <a:tailEnd/>
              </a:ln>
            </p:spPr>
            <p:txBody>
              <a:bodyPr lIns="18000" tIns="10800" rIns="18000" bIns="10800"/>
              <a:lstStyle/>
              <a:p>
                <a:pPr marL="342900" indent="-342900" algn="ctr">
                  <a:buFontTx/>
                  <a:buNone/>
                </a:pPr>
                <a:r>
                  <a:rPr lang="en-US" sz="1600" b="1" dirty="0">
                    <a:latin typeface="Arial Narrow" pitchFamily="34" charset="0"/>
                  </a:rPr>
                  <a:t>COMPARING</a:t>
                </a:r>
                <a:endParaRPr lang="en-GB" sz="1600" dirty="0"/>
              </a:p>
            </p:txBody>
          </p:sp>
          <p:sp>
            <p:nvSpPr>
              <p:cNvPr id="40" name="Text Box 24"/>
              <p:cNvSpPr txBox="1">
                <a:spLocks noChangeArrowheads="1"/>
              </p:cNvSpPr>
              <p:nvPr/>
            </p:nvSpPr>
            <p:spPr bwMode="auto">
              <a:xfrm>
                <a:off x="4860032" y="2852936"/>
                <a:ext cx="1003871" cy="288032"/>
              </a:xfrm>
              <a:prstGeom prst="rect">
                <a:avLst/>
              </a:prstGeom>
              <a:solidFill>
                <a:srgbClr val="FF7C80"/>
              </a:solidFill>
              <a:ln w="9525">
                <a:solidFill>
                  <a:srgbClr val="FF7C80"/>
                </a:solidFill>
                <a:miter lim="800000"/>
                <a:headEnd/>
                <a:tailEnd/>
              </a:ln>
            </p:spPr>
            <p:txBody>
              <a:bodyPr lIns="18000" tIns="10800" rIns="18000" bIns="10800"/>
              <a:lstStyle/>
              <a:p>
                <a:pPr marL="342900" indent="-342900">
                  <a:buFontTx/>
                  <a:buNone/>
                </a:pPr>
                <a:r>
                  <a:rPr lang="en-US" sz="1600" b="1" dirty="0">
                    <a:latin typeface="Arial Narrow" pitchFamily="34" charset="0"/>
                  </a:rPr>
                  <a:t>CHOOSING</a:t>
                </a:r>
                <a:endParaRPr lang="en-GB" sz="1600" dirty="0"/>
              </a:p>
            </p:txBody>
          </p:sp>
          <p:sp>
            <p:nvSpPr>
              <p:cNvPr id="41" name="Arc 44"/>
              <p:cNvSpPr>
                <a:spLocks/>
              </p:cNvSpPr>
              <p:nvPr/>
            </p:nvSpPr>
            <p:spPr bwMode="auto">
              <a:xfrm rot="9868564" flipV="1">
                <a:off x="4370388" y="2778125"/>
                <a:ext cx="1903412" cy="1103313"/>
              </a:xfrm>
              <a:custGeom>
                <a:avLst/>
                <a:gdLst>
                  <a:gd name="T0" fmla="*/ 1566973 w 20435"/>
                  <a:gd name="T1" fmla="*/ 0 h 13547"/>
                  <a:gd name="T2" fmla="*/ 1903412 w 20435"/>
                  <a:gd name="T3" fmla="*/ 533372 h 13547"/>
                  <a:gd name="T4" fmla="*/ 0 w 20435"/>
                  <a:gd name="T5" fmla="*/ 1103313 h 13547"/>
                  <a:gd name="T6" fmla="*/ 0 60000 65536"/>
                  <a:gd name="T7" fmla="*/ 0 60000 65536"/>
                  <a:gd name="T8" fmla="*/ 0 60000 65536"/>
                  <a:gd name="T9" fmla="*/ 0 w 20435"/>
                  <a:gd name="T10" fmla="*/ 0 h 13547"/>
                  <a:gd name="T11" fmla="*/ 20435 w 20435"/>
                  <a:gd name="T12" fmla="*/ 13547 h 13547"/>
                </a:gdLst>
                <a:ahLst/>
                <a:cxnLst>
                  <a:cxn ang="T6">
                    <a:pos x="T0" y="T1"/>
                  </a:cxn>
                  <a:cxn ang="T7">
                    <a:pos x="T2" y="T3"/>
                  </a:cxn>
                  <a:cxn ang="T8">
                    <a:pos x="T4" y="T5"/>
                  </a:cxn>
                </a:cxnLst>
                <a:rect l="T9" t="T10" r="T11" b="T12"/>
                <a:pathLst>
                  <a:path w="20435" h="13547" fill="none" extrusionOk="0">
                    <a:moveTo>
                      <a:pt x="16823" y="-1"/>
                    </a:moveTo>
                    <a:cubicBezTo>
                      <a:pt x="18398" y="1956"/>
                      <a:pt x="19621" y="4172"/>
                      <a:pt x="20434" y="6549"/>
                    </a:cubicBezTo>
                  </a:path>
                  <a:path w="20435" h="13547" stroke="0" extrusionOk="0">
                    <a:moveTo>
                      <a:pt x="16823" y="-1"/>
                    </a:moveTo>
                    <a:cubicBezTo>
                      <a:pt x="18398" y="1956"/>
                      <a:pt x="19621" y="4172"/>
                      <a:pt x="20434" y="6549"/>
                    </a:cubicBezTo>
                    <a:lnTo>
                      <a:pt x="0" y="13547"/>
                    </a:lnTo>
                    <a:close/>
                  </a:path>
                </a:pathLst>
              </a:custGeom>
              <a:noFill/>
              <a:ln w="38100">
                <a:solidFill>
                  <a:srgbClr val="B2B2B2"/>
                </a:solidFill>
                <a:round/>
                <a:headEnd/>
                <a:tailEnd type="triangle" w="lg" len="lg"/>
              </a:ln>
            </p:spPr>
            <p:txBody>
              <a:bodyPr/>
              <a:lstStyle/>
              <a:p>
                <a:endParaRPr lang="en-GB"/>
              </a:p>
            </p:txBody>
          </p:sp>
          <p:sp>
            <p:nvSpPr>
              <p:cNvPr id="42" name="Arc 46"/>
              <p:cNvSpPr>
                <a:spLocks/>
              </p:cNvSpPr>
              <p:nvPr/>
            </p:nvSpPr>
            <p:spPr bwMode="auto">
              <a:xfrm rot="15665002" flipV="1">
                <a:off x="2987675" y="2925763"/>
                <a:ext cx="1787525" cy="1073150"/>
              </a:xfrm>
              <a:custGeom>
                <a:avLst/>
                <a:gdLst>
                  <a:gd name="T0" fmla="*/ 1557910 w 20194"/>
                  <a:gd name="T1" fmla="*/ 0 h 12522"/>
                  <a:gd name="T2" fmla="*/ 1787525 w 20194"/>
                  <a:gd name="T3" fmla="*/ 416251 h 12522"/>
                  <a:gd name="T4" fmla="*/ 0 w 20194"/>
                  <a:gd name="T5" fmla="*/ 1073150 h 12522"/>
                  <a:gd name="T6" fmla="*/ 0 60000 65536"/>
                  <a:gd name="T7" fmla="*/ 0 60000 65536"/>
                  <a:gd name="T8" fmla="*/ 0 60000 65536"/>
                  <a:gd name="T9" fmla="*/ 0 w 20194"/>
                  <a:gd name="T10" fmla="*/ 0 h 12522"/>
                  <a:gd name="T11" fmla="*/ 20194 w 20194"/>
                  <a:gd name="T12" fmla="*/ 12522 h 12522"/>
                </a:gdLst>
                <a:ahLst/>
                <a:cxnLst>
                  <a:cxn ang="T6">
                    <a:pos x="T0" y="T1"/>
                  </a:cxn>
                  <a:cxn ang="T7">
                    <a:pos x="T2" y="T3"/>
                  </a:cxn>
                  <a:cxn ang="T8">
                    <a:pos x="T4" y="T5"/>
                  </a:cxn>
                </a:cxnLst>
                <a:rect l="T9" t="T10" r="T11" b="T12"/>
                <a:pathLst>
                  <a:path w="20194" h="12522" fill="none" extrusionOk="0">
                    <a:moveTo>
                      <a:pt x="17599" y="0"/>
                    </a:moveTo>
                    <a:cubicBezTo>
                      <a:pt x="18668" y="1501"/>
                      <a:pt x="19540" y="3133"/>
                      <a:pt x="20194" y="4856"/>
                    </a:cubicBezTo>
                  </a:path>
                  <a:path w="20194" h="12522" stroke="0" extrusionOk="0">
                    <a:moveTo>
                      <a:pt x="17599" y="0"/>
                    </a:moveTo>
                    <a:cubicBezTo>
                      <a:pt x="18668" y="1501"/>
                      <a:pt x="19540" y="3133"/>
                      <a:pt x="20194" y="4856"/>
                    </a:cubicBezTo>
                    <a:lnTo>
                      <a:pt x="0" y="12522"/>
                    </a:lnTo>
                    <a:close/>
                  </a:path>
                </a:pathLst>
              </a:custGeom>
              <a:noFill/>
              <a:ln w="38100">
                <a:solidFill>
                  <a:srgbClr val="B2B2B2"/>
                </a:solidFill>
                <a:round/>
                <a:headEnd/>
                <a:tailEnd type="triangle" w="lg" len="lg"/>
              </a:ln>
            </p:spPr>
            <p:txBody>
              <a:bodyPr/>
              <a:lstStyle/>
              <a:p>
                <a:endParaRPr lang="en-GB"/>
              </a:p>
            </p:txBody>
          </p:sp>
          <p:sp>
            <p:nvSpPr>
              <p:cNvPr id="43" name="Arc 49"/>
              <p:cNvSpPr>
                <a:spLocks/>
              </p:cNvSpPr>
              <p:nvPr/>
            </p:nvSpPr>
            <p:spPr bwMode="auto">
              <a:xfrm rot="17518066" flipV="1">
                <a:off x="4123531" y="3942557"/>
                <a:ext cx="1577975" cy="1325562"/>
              </a:xfrm>
              <a:custGeom>
                <a:avLst/>
                <a:gdLst>
                  <a:gd name="T0" fmla="*/ 1334937 w 17829"/>
                  <a:gd name="T1" fmla="*/ 0 h 15462"/>
                  <a:gd name="T2" fmla="*/ 1577975 w 17829"/>
                  <a:gd name="T3" fmla="*/ 280252 h 15462"/>
                  <a:gd name="T4" fmla="*/ 0 w 17829"/>
                  <a:gd name="T5" fmla="*/ 1325562 h 15462"/>
                  <a:gd name="T6" fmla="*/ 0 60000 65536"/>
                  <a:gd name="T7" fmla="*/ 0 60000 65536"/>
                  <a:gd name="T8" fmla="*/ 0 60000 65536"/>
                  <a:gd name="T9" fmla="*/ 0 w 17829"/>
                  <a:gd name="T10" fmla="*/ 0 h 15462"/>
                  <a:gd name="T11" fmla="*/ 17829 w 17829"/>
                  <a:gd name="T12" fmla="*/ 15462 h 15462"/>
                </a:gdLst>
                <a:ahLst/>
                <a:cxnLst>
                  <a:cxn ang="T6">
                    <a:pos x="T0" y="T1"/>
                  </a:cxn>
                  <a:cxn ang="T7">
                    <a:pos x="T2" y="T3"/>
                  </a:cxn>
                  <a:cxn ang="T8">
                    <a:pos x="T4" y="T5"/>
                  </a:cxn>
                </a:cxnLst>
                <a:rect l="T9" t="T10" r="T11" b="T12"/>
                <a:pathLst>
                  <a:path w="17829" h="15462" fill="none" extrusionOk="0">
                    <a:moveTo>
                      <a:pt x="15082" y="0"/>
                    </a:moveTo>
                    <a:cubicBezTo>
                      <a:pt x="16104" y="996"/>
                      <a:pt x="17024" y="2091"/>
                      <a:pt x="17829" y="3268"/>
                    </a:cubicBezTo>
                  </a:path>
                  <a:path w="17829" h="15462" stroke="0" extrusionOk="0">
                    <a:moveTo>
                      <a:pt x="15082" y="0"/>
                    </a:moveTo>
                    <a:cubicBezTo>
                      <a:pt x="16104" y="996"/>
                      <a:pt x="17024" y="2091"/>
                      <a:pt x="17829" y="3268"/>
                    </a:cubicBezTo>
                    <a:lnTo>
                      <a:pt x="0" y="15462"/>
                    </a:lnTo>
                    <a:close/>
                  </a:path>
                </a:pathLst>
              </a:custGeom>
              <a:noFill/>
              <a:ln w="38100">
                <a:solidFill>
                  <a:srgbClr val="B2B2B2"/>
                </a:solidFill>
                <a:round/>
                <a:headEnd/>
                <a:tailEnd type="triangle" w="lg" len="lg"/>
              </a:ln>
            </p:spPr>
            <p:txBody>
              <a:bodyPr/>
              <a:lstStyle/>
              <a:p>
                <a:endParaRPr lang="en-GB"/>
              </a:p>
            </p:txBody>
          </p:sp>
          <p:sp>
            <p:nvSpPr>
              <p:cNvPr id="45" name="Arc 51"/>
              <p:cNvSpPr>
                <a:spLocks/>
              </p:cNvSpPr>
              <p:nvPr/>
            </p:nvSpPr>
            <p:spPr bwMode="auto">
              <a:xfrm rot="7887653" flipV="1">
                <a:off x="4424363" y="3579813"/>
                <a:ext cx="1809750" cy="1162050"/>
              </a:xfrm>
              <a:custGeom>
                <a:avLst/>
                <a:gdLst>
                  <a:gd name="T0" fmla="*/ 1489867 w 20435"/>
                  <a:gd name="T1" fmla="*/ 0 h 13547"/>
                  <a:gd name="T2" fmla="*/ 1809750 w 20435"/>
                  <a:gd name="T3" fmla="*/ 561768 h 13547"/>
                  <a:gd name="T4" fmla="*/ 0 w 20435"/>
                  <a:gd name="T5" fmla="*/ 1162050 h 13547"/>
                  <a:gd name="T6" fmla="*/ 0 60000 65536"/>
                  <a:gd name="T7" fmla="*/ 0 60000 65536"/>
                  <a:gd name="T8" fmla="*/ 0 60000 65536"/>
                  <a:gd name="T9" fmla="*/ 0 w 20435"/>
                  <a:gd name="T10" fmla="*/ 0 h 13547"/>
                  <a:gd name="T11" fmla="*/ 20435 w 20435"/>
                  <a:gd name="T12" fmla="*/ 13547 h 13547"/>
                </a:gdLst>
                <a:ahLst/>
                <a:cxnLst>
                  <a:cxn ang="T6">
                    <a:pos x="T0" y="T1"/>
                  </a:cxn>
                  <a:cxn ang="T7">
                    <a:pos x="T2" y="T3"/>
                  </a:cxn>
                  <a:cxn ang="T8">
                    <a:pos x="T4" y="T5"/>
                  </a:cxn>
                </a:cxnLst>
                <a:rect l="T9" t="T10" r="T11" b="T12"/>
                <a:pathLst>
                  <a:path w="20435" h="13547" fill="none" extrusionOk="0">
                    <a:moveTo>
                      <a:pt x="16823" y="-1"/>
                    </a:moveTo>
                    <a:cubicBezTo>
                      <a:pt x="18398" y="1956"/>
                      <a:pt x="19621" y="4172"/>
                      <a:pt x="20434" y="6549"/>
                    </a:cubicBezTo>
                  </a:path>
                  <a:path w="20435" h="13547" stroke="0" extrusionOk="0">
                    <a:moveTo>
                      <a:pt x="16823" y="-1"/>
                    </a:moveTo>
                    <a:cubicBezTo>
                      <a:pt x="18398" y="1956"/>
                      <a:pt x="19621" y="4172"/>
                      <a:pt x="20434" y="6549"/>
                    </a:cubicBezTo>
                    <a:lnTo>
                      <a:pt x="0" y="13547"/>
                    </a:lnTo>
                    <a:close/>
                  </a:path>
                </a:pathLst>
              </a:custGeom>
              <a:noFill/>
              <a:ln w="38100">
                <a:solidFill>
                  <a:srgbClr val="B2B2B2"/>
                </a:solidFill>
                <a:round/>
                <a:headEnd/>
                <a:tailEnd type="triangle" w="lg" len="lg"/>
              </a:ln>
            </p:spPr>
            <p:txBody>
              <a:bodyPr/>
              <a:lstStyle/>
              <a:p>
                <a:endParaRPr lang="en-GB"/>
              </a:p>
            </p:txBody>
          </p:sp>
        </p:grpSp>
        <p:sp>
          <p:nvSpPr>
            <p:cNvPr id="16" name="Arc 45"/>
            <p:cNvSpPr>
              <a:spLocks/>
            </p:cNvSpPr>
            <p:nvPr/>
          </p:nvSpPr>
          <p:spPr bwMode="auto">
            <a:xfrm rot="20335701" flipV="1">
              <a:off x="4593910" y="3456515"/>
              <a:ext cx="1982612" cy="1119187"/>
            </a:xfrm>
            <a:custGeom>
              <a:avLst/>
              <a:gdLst>
                <a:gd name="T0" fmla="*/ 1553151 w 20724"/>
                <a:gd name="T1" fmla="*/ 0 h 13731"/>
                <a:gd name="T2" fmla="*/ 1930400 w 20724"/>
                <a:gd name="T3" fmla="*/ 622967 h 13731"/>
                <a:gd name="T4" fmla="*/ 0 w 20724"/>
                <a:gd name="T5" fmla="*/ 1119188 h 13731"/>
                <a:gd name="T6" fmla="*/ 0 60000 65536"/>
                <a:gd name="T7" fmla="*/ 0 60000 65536"/>
                <a:gd name="T8" fmla="*/ 0 60000 65536"/>
                <a:gd name="T9" fmla="*/ 0 w 20724"/>
                <a:gd name="T10" fmla="*/ 0 h 13731"/>
                <a:gd name="T11" fmla="*/ 20724 w 20724"/>
                <a:gd name="T12" fmla="*/ 13731 h 13731"/>
              </a:gdLst>
              <a:ahLst/>
              <a:cxnLst>
                <a:cxn ang="T6">
                  <a:pos x="T0" y="T1"/>
                </a:cxn>
                <a:cxn ang="T7">
                  <a:pos x="T2" y="T3"/>
                </a:cxn>
                <a:cxn ang="T8">
                  <a:pos x="T4" y="T5"/>
                </a:cxn>
              </a:cxnLst>
              <a:rect l="T9" t="T10" r="T11" b="T12"/>
              <a:pathLst>
                <a:path w="20724" h="13731" fill="none" extrusionOk="0">
                  <a:moveTo>
                    <a:pt x="16673" y="0"/>
                  </a:moveTo>
                  <a:cubicBezTo>
                    <a:pt x="18525" y="2248"/>
                    <a:pt x="19903" y="4848"/>
                    <a:pt x="20724" y="7642"/>
                  </a:cubicBezTo>
                </a:path>
                <a:path w="20724" h="13731" stroke="0" extrusionOk="0">
                  <a:moveTo>
                    <a:pt x="16673" y="0"/>
                  </a:moveTo>
                  <a:cubicBezTo>
                    <a:pt x="18525" y="2248"/>
                    <a:pt x="19903" y="4848"/>
                    <a:pt x="20724" y="7642"/>
                  </a:cubicBezTo>
                  <a:lnTo>
                    <a:pt x="0" y="13731"/>
                  </a:lnTo>
                  <a:close/>
                </a:path>
              </a:pathLst>
            </a:custGeom>
            <a:noFill/>
            <a:ln w="38100">
              <a:solidFill>
                <a:srgbClr val="B2B2B2"/>
              </a:solidFill>
              <a:round/>
              <a:headEnd/>
              <a:tailEnd type="triangle" w="lg" len="lg"/>
            </a:ln>
          </p:spPr>
          <p:txBody>
            <a:bodyPr/>
            <a:lstStyle/>
            <a:p>
              <a:endParaRPr lang="en-GB"/>
            </a:p>
          </p:txBody>
        </p:sp>
        <p:sp>
          <p:nvSpPr>
            <p:cNvPr id="17" name="Arc 12"/>
            <p:cNvSpPr>
              <a:spLocks/>
            </p:cNvSpPr>
            <p:nvPr/>
          </p:nvSpPr>
          <p:spPr bwMode="auto">
            <a:xfrm rot="9262179" flipV="1">
              <a:off x="2691792" y="2773157"/>
              <a:ext cx="1717225" cy="1146845"/>
            </a:xfrm>
            <a:custGeom>
              <a:avLst/>
              <a:gdLst>
                <a:gd name="T0" fmla="*/ 1558514 w 20724"/>
                <a:gd name="T1" fmla="*/ 0 h 12522"/>
                <a:gd name="T2" fmla="*/ 1835150 w 20724"/>
                <a:gd name="T3" fmla="*/ 551401 h 12522"/>
                <a:gd name="T4" fmla="*/ 0 w 20724"/>
                <a:gd name="T5" fmla="*/ 1073150 h 12522"/>
                <a:gd name="T6" fmla="*/ 0 60000 65536"/>
                <a:gd name="T7" fmla="*/ 0 60000 65536"/>
                <a:gd name="T8" fmla="*/ 0 60000 65536"/>
                <a:gd name="T9" fmla="*/ 0 w 20724"/>
                <a:gd name="T10" fmla="*/ 0 h 12522"/>
                <a:gd name="T11" fmla="*/ 20724 w 20724"/>
                <a:gd name="T12" fmla="*/ 12522 h 12522"/>
              </a:gdLst>
              <a:ahLst/>
              <a:cxnLst>
                <a:cxn ang="T6">
                  <a:pos x="T0" y="T1"/>
                </a:cxn>
                <a:cxn ang="T7">
                  <a:pos x="T2" y="T3"/>
                </a:cxn>
                <a:cxn ang="T8">
                  <a:pos x="T4" y="T5"/>
                </a:cxn>
              </a:cxnLst>
              <a:rect l="T9" t="T10" r="T11" b="T12"/>
              <a:pathLst>
                <a:path w="20724" h="12522" fill="none" extrusionOk="0">
                  <a:moveTo>
                    <a:pt x="17599" y="0"/>
                  </a:moveTo>
                  <a:cubicBezTo>
                    <a:pt x="18991" y="1956"/>
                    <a:pt x="20047" y="4130"/>
                    <a:pt x="20724" y="6433"/>
                  </a:cubicBezTo>
                </a:path>
                <a:path w="20724" h="12522" stroke="0" extrusionOk="0">
                  <a:moveTo>
                    <a:pt x="17599" y="0"/>
                  </a:moveTo>
                  <a:cubicBezTo>
                    <a:pt x="18991" y="1956"/>
                    <a:pt x="20047" y="4130"/>
                    <a:pt x="20724" y="6433"/>
                  </a:cubicBezTo>
                  <a:lnTo>
                    <a:pt x="0" y="12522"/>
                  </a:lnTo>
                  <a:close/>
                </a:path>
              </a:pathLst>
            </a:custGeom>
            <a:noFill/>
            <a:ln w="38100">
              <a:solidFill>
                <a:srgbClr val="B2B2B2"/>
              </a:solidFill>
              <a:round/>
              <a:headEnd/>
              <a:tailEnd type="triangle" w="lg" len="lg"/>
            </a:ln>
          </p:spPr>
          <p:txBody>
            <a:bodyPr/>
            <a:lstStyle/>
            <a:p>
              <a:endParaRPr lang="en-GB"/>
            </a:p>
          </p:txBody>
        </p:sp>
        <p:grpSp>
          <p:nvGrpSpPr>
            <p:cNvPr id="18" name="Group 61"/>
            <p:cNvGrpSpPr/>
            <p:nvPr/>
          </p:nvGrpSpPr>
          <p:grpSpPr>
            <a:xfrm>
              <a:off x="2822726" y="2550864"/>
              <a:ext cx="3214687" cy="2886075"/>
              <a:chOff x="2763838" y="2508250"/>
              <a:chExt cx="3214687" cy="2886075"/>
            </a:xfrm>
          </p:grpSpPr>
          <p:sp>
            <p:nvSpPr>
              <p:cNvPr id="20" name="Oval 17"/>
              <p:cNvSpPr>
                <a:spLocks noChangeArrowheads="1"/>
              </p:cNvSpPr>
              <p:nvPr/>
            </p:nvSpPr>
            <p:spPr bwMode="auto">
              <a:xfrm>
                <a:off x="2808288" y="2517775"/>
                <a:ext cx="1208087" cy="1031875"/>
              </a:xfrm>
              <a:prstGeom prst="ellipse">
                <a:avLst/>
              </a:prstGeom>
              <a:solidFill>
                <a:srgbClr val="FF7C80"/>
              </a:solidFill>
              <a:ln w="9525">
                <a:solidFill>
                  <a:srgbClr val="FF7C80"/>
                </a:solidFill>
                <a:round/>
                <a:headEnd/>
                <a:tailEnd/>
              </a:ln>
            </p:spPr>
            <p:txBody>
              <a:bodyPr/>
              <a:lstStyle/>
              <a:p>
                <a:pPr marL="342900" indent="-342900"/>
                <a:endParaRPr lang="en-GB">
                  <a:solidFill>
                    <a:srgbClr val="FF5050"/>
                  </a:solidFill>
                </a:endParaRPr>
              </a:p>
            </p:txBody>
          </p:sp>
          <p:sp>
            <p:nvSpPr>
              <p:cNvPr id="21" name="Oval 18"/>
              <p:cNvSpPr>
                <a:spLocks noChangeArrowheads="1"/>
              </p:cNvSpPr>
              <p:nvPr/>
            </p:nvSpPr>
            <p:spPr bwMode="auto">
              <a:xfrm>
                <a:off x="2763838" y="4313238"/>
                <a:ext cx="1208087" cy="1031875"/>
              </a:xfrm>
              <a:prstGeom prst="ellipse">
                <a:avLst/>
              </a:prstGeom>
              <a:solidFill>
                <a:srgbClr val="FF7C80"/>
              </a:solidFill>
              <a:ln w="9525">
                <a:solidFill>
                  <a:srgbClr val="FF7C80"/>
                </a:solidFill>
                <a:round/>
                <a:headEnd/>
                <a:tailEnd/>
              </a:ln>
            </p:spPr>
            <p:txBody>
              <a:bodyPr/>
              <a:lstStyle/>
              <a:p>
                <a:endParaRPr lang="en-GB"/>
              </a:p>
            </p:txBody>
          </p:sp>
          <p:sp>
            <p:nvSpPr>
              <p:cNvPr id="22" name="Oval 19"/>
              <p:cNvSpPr>
                <a:spLocks noChangeArrowheads="1"/>
              </p:cNvSpPr>
              <p:nvPr/>
            </p:nvSpPr>
            <p:spPr bwMode="auto">
              <a:xfrm>
                <a:off x="4722813" y="2508250"/>
                <a:ext cx="1208087" cy="1031875"/>
              </a:xfrm>
              <a:prstGeom prst="ellipse">
                <a:avLst/>
              </a:prstGeom>
              <a:solidFill>
                <a:srgbClr val="FF7C80"/>
              </a:solidFill>
              <a:ln w="9525">
                <a:solidFill>
                  <a:srgbClr val="FF7C80"/>
                </a:solidFill>
                <a:round/>
                <a:headEnd/>
                <a:tailEnd/>
              </a:ln>
            </p:spPr>
            <p:txBody>
              <a:bodyPr/>
              <a:lstStyle/>
              <a:p>
                <a:endParaRPr lang="en-GB"/>
              </a:p>
            </p:txBody>
          </p:sp>
          <p:sp>
            <p:nvSpPr>
              <p:cNvPr id="23" name="Oval 20"/>
              <p:cNvSpPr>
                <a:spLocks noChangeArrowheads="1"/>
              </p:cNvSpPr>
              <p:nvPr/>
            </p:nvSpPr>
            <p:spPr bwMode="auto">
              <a:xfrm>
                <a:off x="4770438" y="4348163"/>
                <a:ext cx="1208087" cy="1031875"/>
              </a:xfrm>
              <a:prstGeom prst="ellipse">
                <a:avLst/>
              </a:prstGeom>
              <a:solidFill>
                <a:srgbClr val="FF7C80"/>
              </a:solidFill>
              <a:ln w="9525">
                <a:solidFill>
                  <a:srgbClr val="FF7C80"/>
                </a:solidFill>
                <a:round/>
                <a:headEnd/>
                <a:tailEnd/>
              </a:ln>
            </p:spPr>
            <p:txBody>
              <a:bodyPr/>
              <a:lstStyle/>
              <a:p>
                <a:endParaRPr lang="en-GB"/>
              </a:p>
            </p:txBody>
          </p:sp>
          <p:sp>
            <p:nvSpPr>
              <p:cNvPr id="24" name="Text Box 21"/>
              <p:cNvSpPr txBox="1">
                <a:spLocks noChangeArrowheads="1"/>
              </p:cNvSpPr>
              <p:nvPr/>
            </p:nvSpPr>
            <p:spPr bwMode="auto">
              <a:xfrm>
                <a:off x="2943225" y="2878138"/>
                <a:ext cx="898525" cy="263525"/>
              </a:xfrm>
              <a:prstGeom prst="rect">
                <a:avLst/>
              </a:prstGeom>
              <a:solidFill>
                <a:srgbClr val="FF7C80"/>
              </a:solidFill>
              <a:ln w="9525">
                <a:solidFill>
                  <a:srgbClr val="FF7C80"/>
                </a:solidFill>
                <a:miter lim="800000"/>
                <a:headEnd/>
                <a:tailEnd/>
              </a:ln>
            </p:spPr>
            <p:txBody>
              <a:bodyPr lIns="18000" tIns="10800" rIns="18000" bIns="10800"/>
              <a:lstStyle/>
              <a:p>
                <a:pPr marL="342900" indent="-342900" algn="ctr">
                  <a:buFontTx/>
                  <a:buNone/>
                </a:pPr>
                <a:r>
                  <a:rPr lang="en-US" sz="1600" b="1" dirty="0">
                    <a:latin typeface="Arial Narrow" pitchFamily="34" charset="0"/>
                  </a:rPr>
                  <a:t>SHAPING</a:t>
                </a:r>
                <a:endParaRPr lang="en-GB" sz="1600" dirty="0"/>
              </a:p>
            </p:txBody>
          </p:sp>
          <p:sp>
            <p:nvSpPr>
              <p:cNvPr id="25" name="Text Box 22"/>
              <p:cNvSpPr txBox="1">
                <a:spLocks noChangeArrowheads="1"/>
              </p:cNvSpPr>
              <p:nvPr/>
            </p:nvSpPr>
            <p:spPr bwMode="auto">
              <a:xfrm>
                <a:off x="2915816" y="4725144"/>
                <a:ext cx="941387" cy="261938"/>
              </a:xfrm>
              <a:prstGeom prst="rect">
                <a:avLst/>
              </a:prstGeom>
              <a:solidFill>
                <a:srgbClr val="FF7C80"/>
              </a:solidFill>
              <a:ln w="9525">
                <a:solidFill>
                  <a:srgbClr val="FF7C80"/>
                </a:solidFill>
                <a:miter lim="800000"/>
                <a:headEnd/>
                <a:tailEnd/>
              </a:ln>
            </p:spPr>
            <p:txBody>
              <a:bodyPr lIns="18000" tIns="10800" rIns="18000" bIns="10800"/>
              <a:lstStyle/>
              <a:p>
                <a:pPr marL="342900" indent="-342900" algn="ctr">
                  <a:buFontTx/>
                  <a:buNone/>
                </a:pPr>
                <a:r>
                  <a:rPr lang="en-US" sz="1600" b="1" dirty="0" smtClean="0">
                    <a:latin typeface="Arial Narrow" pitchFamily="34" charset="0"/>
                  </a:rPr>
                  <a:t>DEVISING</a:t>
                </a:r>
                <a:endParaRPr lang="en-GB" sz="1600" dirty="0"/>
              </a:p>
            </p:txBody>
          </p:sp>
          <p:sp>
            <p:nvSpPr>
              <p:cNvPr id="26" name="Text Box 23"/>
              <p:cNvSpPr txBox="1">
                <a:spLocks noChangeArrowheads="1"/>
              </p:cNvSpPr>
              <p:nvPr/>
            </p:nvSpPr>
            <p:spPr bwMode="auto">
              <a:xfrm>
                <a:off x="4860032" y="4725144"/>
                <a:ext cx="1116583" cy="288032"/>
              </a:xfrm>
              <a:prstGeom prst="rect">
                <a:avLst/>
              </a:prstGeom>
              <a:solidFill>
                <a:srgbClr val="FF7C80"/>
              </a:solidFill>
              <a:ln w="9525">
                <a:solidFill>
                  <a:srgbClr val="FF7C80"/>
                </a:solidFill>
                <a:miter lim="800000"/>
                <a:headEnd/>
                <a:tailEnd/>
              </a:ln>
            </p:spPr>
            <p:txBody>
              <a:bodyPr lIns="18000" tIns="10800" rIns="18000" bIns="10800"/>
              <a:lstStyle/>
              <a:p>
                <a:pPr marL="342900" indent="-342900" algn="ctr">
                  <a:buFontTx/>
                  <a:buNone/>
                </a:pPr>
                <a:r>
                  <a:rPr lang="en-US" sz="1600" b="1" dirty="0">
                    <a:latin typeface="Arial Narrow" pitchFamily="34" charset="0"/>
                  </a:rPr>
                  <a:t>COMPARING</a:t>
                </a:r>
                <a:endParaRPr lang="en-GB" sz="1600" dirty="0"/>
              </a:p>
            </p:txBody>
          </p:sp>
          <p:sp>
            <p:nvSpPr>
              <p:cNvPr id="27" name="Text Box 24"/>
              <p:cNvSpPr txBox="1">
                <a:spLocks noChangeArrowheads="1"/>
              </p:cNvSpPr>
              <p:nvPr/>
            </p:nvSpPr>
            <p:spPr bwMode="auto">
              <a:xfrm>
                <a:off x="4860032" y="2852936"/>
                <a:ext cx="1003871" cy="288032"/>
              </a:xfrm>
              <a:prstGeom prst="rect">
                <a:avLst/>
              </a:prstGeom>
              <a:solidFill>
                <a:srgbClr val="FF7C80"/>
              </a:solidFill>
              <a:ln w="9525">
                <a:solidFill>
                  <a:srgbClr val="FF7C80"/>
                </a:solidFill>
                <a:miter lim="800000"/>
                <a:headEnd/>
                <a:tailEnd/>
              </a:ln>
            </p:spPr>
            <p:txBody>
              <a:bodyPr lIns="18000" tIns="10800" rIns="18000" bIns="10800"/>
              <a:lstStyle/>
              <a:p>
                <a:pPr marL="342900" indent="-342900">
                  <a:buFontTx/>
                  <a:buNone/>
                </a:pPr>
                <a:r>
                  <a:rPr lang="en-US" sz="1600" b="1" dirty="0">
                    <a:latin typeface="Arial Narrow" pitchFamily="34" charset="0"/>
                  </a:rPr>
                  <a:t>CHOOSING</a:t>
                </a:r>
                <a:endParaRPr lang="en-GB" sz="1600" dirty="0"/>
              </a:p>
            </p:txBody>
          </p:sp>
          <p:sp>
            <p:nvSpPr>
              <p:cNvPr id="29" name="Arc 46"/>
              <p:cNvSpPr>
                <a:spLocks/>
              </p:cNvSpPr>
              <p:nvPr/>
            </p:nvSpPr>
            <p:spPr bwMode="auto">
              <a:xfrm rot="15665002" flipV="1">
                <a:off x="2987675" y="2925763"/>
                <a:ext cx="1787525" cy="1073150"/>
              </a:xfrm>
              <a:custGeom>
                <a:avLst/>
                <a:gdLst>
                  <a:gd name="T0" fmla="*/ 1557910 w 20194"/>
                  <a:gd name="T1" fmla="*/ 0 h 12522"/>
                  <a:gd name="T2" fmla="*/ 1787525 w 20194"/>
                  <a:gd name="T3" fmla="*/ 416251 h 12522"/>
                  <a:gd name="T4" fmla="*/ 0 w 20194"/>
                  <a:gd name="T5" fmla="*/ 1073150 h 12522"/>
                  <a:gd name="T6" fmla="*/ 0 60000 65536"/>
                  <a:gd name="T7" fmla="*/ 0 60000 65536"/>
                  <a:gd name="T8" fmla="*/ 0 60000 65536"/>
                  <a:gd name="T9" fmla="*/ 0 w 20194"/>
                  <a:gd name="T10" fmla="*/ 0 h 12522"/>
                  <a:gd name="T11" fmla="*/ 20194 w 20194"/>
                  <a:gd name="T12" fmla="*/ 12522 h 12522"/>
                </a:gdLst>
                <a:ahLst/>
                <a:cxnLst>
                  <a:cxn ang="T6">
                    <a:pos x="T0" y="T1"/>
                  </a:cxn>
                  <a:cxn ang="T7">
                    <a:pos x="T2" y="T3"/>
                  </a:cxn>
                  <a:cxn ang="T8">
                    <a:pos x="T4" y="T5"/>
                  </a:cxn>
                </a:cxnLst>
                <a:rect l="T9" t="T10" r="T11" b="T12"/>
                <a:pathLst>
                  <a:path w="20194" h="12522" fill="none" extrusionOk="0">
                    <a:moveTo>
                      <a:pt x="17599" y="0"/>
                    </a:moveTo>
                    <a:cubicBezTo>
                      <a:pt x="18668" y="1501"/>
                      <a:pt x="19540" y="3133"/>
                      <a:pt x="20194" y="4856"/>
                    </a:cubicBezTo>
                  </a:path>
                  <a:path w="20194" h="12522" stroke="0" extrusionOk="0">
                    <a:moveTo>
                      <a:pt x="17599" y="0"/>
                    </a:moveTo>
                    <a:cubicBezTo>
                      <a:pt x="18668" y="1501"/>
                      <a:pt x="19540" y="3133"/>
                      <a:pt x="20194" y="4856"/>
                    </a:cubicBezTo>
                    <a:lnTo>
                      <a:pt x="0" y="12522"/>
                    </a:lnTo>
                    <a:close/>
                  </a:path>
                </a:pathLst>
              </a:custGeom>
              <a:noFill/>
              <a:ln w="38100">
                <a:solidFill>
                  <a:srgbClr val="B2B2B2"/>
                </a:solidFill>
                <a:round/>
                <a:headEnd/>
                <a:tailEnd type="triangle" w="lg" len="lg"/>
              </a:ln>
            </p:spPr>
            <p:txBody>
              <a:bodyPr/>
              <a:lstStyle/>
              <a:p>
                <a:endParaRPr lang="en-GB"/>
              </a:p>
            </p:txBody>
          </p:sp>
          <p:sp>
            <p:nvSpPr>
              <p:cNvPr id="30" name="Arc 49"/>
              <p:cNvSpPr>
                <a:spLocks/>
              </p:cNvSpPr>
              <p:nvPr/>
            </p:nvSpPr>
            <p:spPr bwMode="auto">
              <a:xfrm rot="17518066" flipV="1">
                <a:off x="4123531" y="3942557"/>
                <a:ext cx="1577975" cy="1325562"/>
              </a:xfrm>
              <a:custGeom>
                <a:avLst/>
                <a:gdLst>
                  <a:gd name="T0" fmla="*/ 1334937 w 17829"/>
                  <a:gd name="T1" fmla="*/ 0 h 15462"/>
                  <a:gd name="T2" fmla="*/ 1577975 w 17829"/>
                  <a:gd name="T3" fmla="*/ 280252 h 15462"/>
                  <a:gd name="T4" fmla="*/ 0 w 17829"/>
                  <a:gd name="T5" fmla="*/ 1325562 h 15462"/>
                  <a:gd name="T6" fmla="*/ 0 60000 65536"/>
                  <a:gd name="T7" fmla="*/ 0 60000 65536"/>
                  <a:gd name="T8" fmla="*/ 0 60000 65536"/>
                  <a:gd name="T9" fmla="*/ 0 w 17829"/>
                  <a:gd name="T10" fmla="*/ 0 h 15462"/>
                  <a:gd name="T11" fmla="*/ 17829 w 17829"/>
                  <a:gd name="T12" fmla="*/ 15462 h 15462"/>
                </a:gdLst>
                <a:ahLst/>
                <a:cxnLst>
                  <a:cxn ang="T6">
                    <a:pos x="T0" y="T1"/>
                  </a:cxn>
                  <a:cxn ang="T7">
                    <a:pos x="T2" y="T3"/>
                  </a:cxn>
                  <a:cxn ang="T8">
                    <a:pos x="T4" y="T5"/>
                  </a:cxn>
                </a:cxnLst>
                <a:rect l="T9" t="T10" r="T11" b="T12"/>
                <a:pathLst>
                  <a:path w="17829" h="15462" fill="none" extrusionOk="0">
                    <a:moveTo>
                      <a:pt x="15082" y="0"/>
                    </a:moveTo>
                    <a:cubicBezTo>
                      <a:pt x="16104" y="996"/>
                      <a:pt x="17024" y="2091"/>
                      <a:pt x="17829" y="3268"/>
                    </a:cubicBezTo>
                  </a:path>
                  <a:path w="17829" h="15462" stroke="0" extrusionOk="0">
                    <a:moveTo>
                      <a:pt x="15082" y="0"/>
                    </a:moveTo>
                    <a:cubicBezTo>
                      <a:pt x="16104" y="996"/>
                      <a:pt x="17024" y="2091"/>
                      <a:pt x="17829" y="3268"/>
                    </a:cubicBezTo>
                    <a:lnTo>
                      <a:pt x="0" y="15462"/>
                    </a:lnTo>
                    <a:close/>
                  </a:path>
                </a:pathLst>
              </a:custGeom>
              <a:noFill/>
              <a:ln w="38100">
                <a:solidFill>
                  <a:srgbClr val="B2B2B2"/>
                </a:solidFill>
                <a:round/>
                <a:headEnd/>
                <a:tailEnd type="triangle" w="lg" len="lg"/>
              </a:ln>
            </p:spPr>
            <p:txBody>
              <a:bodyPr/>
              <a:lstStyle/>
              <a:p>
                <a:endParaRPr lang="en-GB"/>
              </a:p>
            </p:txBody>
          </p:sp>
        </p:grpSp>
      </p:grpSp>
      <p:sp>
        <p:nvSpPr>
          <p:cNvPr id="46" name="Text Box 25"/>
          <p:cNvSpPr txBox="1">
            <a:spLocks noChangeArrowheads="1"/>
          </p:cNvSpPr>
          <p:nvPr/>
        </p:nvSpPr>
        <p:spPr bwMode="auto">
          <a:xfrm>
            <a:off x="3851920" y="3068960"/>
            <a:ext cx="2127250" cy="515937"/>
          </a:xfrm>
          <a:prstGeom prst="rect">
            <a:avLst/>
          </a:prstGeom>
          <a:noFill/>
          <a:ln w="9525">
            <a:noFill/>
            <a:miter lim="800000"/>
            <a:headEnd/>
            <a:tailEnd/>
          </a:ln>
        </p:spPr>
        <p:txBody>
          <a:bodyPr tIns="0" bIns="82800"/>
          <a:lstStyle/>
          <a:p>
            <a:pPr marL="342900" indent="-342900" algn="ctr">
              <a:spcBef>
                <a:spcPct val="5000"/>
              </a:spcBef>
              <a:spcAft>
                <a:spcPct val="40000"/>
              </a:spcAft>
              <a:buFontTx/>
              <a:buNone/>
            </a:pPr>
            <a:r>
              <a:rPr lang="en-US" sz="3600" b="1" dirty="0">
                <a:solidFill>
                  <a:srgbClr val="00FF00"/>
                </a:solidFill>
                <a:latin typeface="Harlow Solid Italic" pitchFamily="82" charset="0"/>
              </a:rPr>
              <a:t>facilitation</a:t>
            </a:r>
            <a:endParaRPr lang="en-GB" sz="3600" dirty="0">
              <a:latin typeface="Harlow Solid Italic" pitchFamily="82" charset="0"/>
            </a:endParaRPr>
          </a:p>
        </p:txBody>
      </p:sp>
      <p:sp>
        <p:nvSpPr>
          <p:cNvPr id="47" name="Arc 34"/>
          <p:cNvSpPr>
            <a:spLocks/>
          </p:cNvSpPr>
          <p:nvPr/>
        </p:nvSpPr>
        <p:spPr bwMode="auto">
          <a:xfrm rot="12773232" flipV="1">
            <a:off x="3905295" y="1914020"/>
            <a:ext cx="1881187" cy="1017045"/>
          </a:xfrm>
          <a:custGeom>
            <a:avLst/>
            <a:gdLst>
              <a:gd name="T0" fmla="*/ 1639541 w 20194"/>
              <a:gd name="T1" fmla="*/ 0 h 12522"/>
              <a:gd name="T2" fmla="*/ 1881187 w 20194"/>
              <a:gd name="T3" fmla="*/ 395315 h 12522"/>
              <a:gd name="T4" fmla="*/ 0 w 20194"/>
              <a:gd name="T5" fmla="*/ 1019175 h 12522"/>
              <a:gd name="T6" fmla="*/ 0 60000 65536"/>
              <a:gd name="T7" fmla="*/ 0 60000 65536"/>
              <a:gd name="T8" fmla="*/ 0 60000 65536"/>
              <a:gd name="T9" fmla="*/ 0 w 20194"/>
              <a:gd name="T10" fmla="*/ 0 h 12522"/>
              <a:gd name="T11" fmla="*/ 20194 w 20194"/>
              <a:gd name="T12" fmla="*/ 12522 h 12522"/>
            </a:gdLst>
            <a:ahLst/>
            <a:cxnLst>
              <a:cxn ang="T6">
                <a:pos x="T0" y="T1"/>
              </a:cxn>
              <a:cxn ang="T7">
                <a:pos x="T2" y="T3"/>
              </a:cxn>
              <a:cxn ang="T8">
                <a:pos x="T4" y="T5"/>
              </a:cxn>
            </a:cxnLst>
            <a:rect l="T9" t="T10" r="T11" b="T12"/>
            <a:pathLst>
              <a:path w="20194" h="12522" fill="none" extrusionOk="0">
                <a:moveTo>
                  <a:pt x="17599" y="0"/>
                </a:moveTo>
                <a:cubicBezTo>
                  <a:pt x="18668" y="1501"/>
                  <a:pt x="19540" y="3133"/>
                  <a:pt x="20194" y="4856"/>
                </a:cubicBezTo>
              </a:path>
              <a:path w="20194" h="12522" stroke="0" extrusionOk="0">
                <a:moveTo>
                  <a:pt x="17599" y="0"/>
                </a:moveTo>
                <a:cubicBezTo>
                  <a:pt x="18668" y="1501"/>
                  <a:pt x="19540" y="3133"/>
                  <a:pt x="20194" y="4856"/>
                </a:cubicBezTo>
                <a:lnTo>
                  <a:pt x="0" y="12522"/>
                </a:lnTo>
                <a:close/>
              </a:path>
            </a:pathLst>
          </a:custGeom>
          <a:noFill/>
          <a:ln w="38100">
            <a:solidFill>
              <a:srgbClr val="B2B2B2"/>
            </a:solidFill>
            <a:round/>
            <a:headEnd/>
            <a:tailEnd type="triangle" w="lg" len="lg"/>
          </a:ln>
        </p:spPr>
        <p:txBody>
          <a:bodyPr/>
          <a:lstStyle/>
          <a:p>
            <a:endParaRPr lang="en-GB"/>
          </a:p>
        </p:txBody>
      </p:sp>
      <p:sp>
        <p:nvSpPr>
          <p:cNvPr id="53" name="Arc 51"/>
          <p:cNvSpPr>
            <a:spLocks/>
          </p:cNvSpPr>
          <p:nvPr/>
        </p:nvSpPr>
        <p:spPr bwMode="auto">
          <a:xfrm rot="3717208" flipV="1">
            <a:off x="3557726" y="2948550"/>
            <a:ext cx="2519701" cy="1661812"/>
          </a:xfrm>
          <a:custGeom>
            <a:avLst/>
            <a:gdLst>
              <a:gd name="T0" fmla="*/ 1489867 w 20435"/>
              <a:gd name="T1" fmla="*/ 0 h 13547"/>
              <a:gd name="T2" fmla="*/ 1809750 w 20435"/>
              <a:gd name="T3" fmla="*/ 561768 h 13547"/>
              <a:gd name="T4" fmla="*/ 0 w 20435"/>
              <a:gd name="T5" fmla="*/ 1162050 h 13547"/>
              <a:gd name="T6" fmla="*/ 0 60000 65536"/>
              <a:gd name="T7" fmla="*/ 0 60000 65536"/>
              <a:gd name="T8" fmla="*/ 0 60000 65536"/>
              <a:gd name="T9" fmla="*/ 0 w 20435"/>
              <a:gd name="T10" fmla="*/ 0 h 13547"/>
              <a:gd name="T11" fmla="*/ 20435 w 20435"/>
              <a:gd name="T12" fmla="*/ 13547 h 13547"/>
            </a:gdLst>
            <a:ahLst/>
            <a:cxnLst>
              <a:cxn ang="T6">
                <a:pos x="T0" y="T1"/>
              </a:cxn>
              <a:cxn ang="T7">
                <a:pos x="T2" y="T3"/>
              </a:cxn>
              <a:cxn ang="T8">
                <a:pos x="T4" y="T5"/>
              </a:cxn>
            </a:cxnLst>
            <a:rect l="T9" t="T10" r="T11" b="T12"/>
            <a:pathLst>
              <a:path w="20435" h="13547" fill="none" extrusionOk="0">
                <a:moveTo>
                  <a:pt x="16823" y="-1"/>
                </a:moveTo>
                <a:cubicBezTo>
                  <a:pt x="18398" y="1956"/>
                  <a:pt x="19621" y="4172"/>
                  <a:pt x="20434" y="6549"/>
                </a:cubicBezTo>
              </a:path>
              <a:path w="20435" h="13547" stroke="0" extrusionOk="0">
                <a:moveTo>
                  <a:pt x="16823" y="-1"/>
                </a:moveTo>
                <a:cubicBezTo>
                  <a:pt x="18398" y="1956"/>
                  <a:pt x="19621" y="4172"/>
                  <a:pt x="20434" y="6549"/>
                </a:cubicBezTo>
                <a:lnTo>
                  <a:pt x="0" y="13547"/>
                </a:lnTo>
                <a:close/>
              </a:path>
            </a:pathLst>
          </a:custGeom>
          <a:noFill/>
          <a:ln w="38100">
            <a:solidFill>
              <a:srgbClr val="B2B2B2"/>
            </a:solidFill>
            <a:round/>
            <a:headEnd/>
            <a:tailEnd type="triangle" w="lg" len="lg"/>
          </a:ln>
        </p:spPr>
        <p:txBody>
          <a:bodyPr/>
          <a:lstStyle/>
          <a:p>
            <a:endParaRPr lang="en-GB"/>
          </a:p>
        </p:txBody>
      </p:sp>
      <p:sp>
        <p:nvSpPr>
          <p:cNvPr id="54" name="Arc 34"/>
          <p:cNvSpPr>
            <a:spLocks/>
          </p:cNvSpPr>
          <p:nvPr/>
        </p:nvSpPr>
        <p:spPr bwMode="auto">
          <a:xfrm rot="15900241" flipV="1">
            <a:off x="4363926" y="2101581"/>
            <a:ext cx="1881187" cy="1017045"/>
          </a:xfrm>
          <a:custGeom>
            <a:avLst/>
            <a:gdLst>
              <a:gd name="T0" fmla="*/ 1639541 w 20194"/>
              <a:gd name="T1" fmla="*/ 0 h 12522"/>
              <a:gd name="T2" fmla="*/ 1881187 w 20194"/>
              <a:gd name="T3" fmla="*/ 395315 h 12522"/>
              <a:gd name="T4" fmla="*/ 0 w 20194"/>
              <a:gd name="T5" fmla="*/ 1019175 h 12522"/>
              <a:gd name="T6" fmla="*/ 0 60000 65536"/>
              <a:gd name="T7" fmla="*/ 0 60000 65536"/>
              <a:gd name="T8" fmla="*/ 0 60000 65536"/>
              <a:gd name="T9" fmla="*/ 0 w 20194"/>
              <a:gd name="T10" fmla="*/ 0 h 12522"/>
              <a:gd name="T11" fmla="*/ 20194 w 20194"/>
              <a:gd name="T12" fmla="*/ 12522 h 12522"/>
            </a:gdLst>
            <a:ahLst/>
            <a:cxnLst>
              <a:cxn ang="T6">
                <a:pos x="T0" y="T1"/>
              </a:cxn>
              <a:cxn ang="T7">
                <a:pos x="T2" y="T3"/>
              </a:cxn>
              <a:cxn ang="T8">
                <a:pos x="T4" y="T5"/>
              </a:cxn>
            </a:cxnLst>
            <a:rect l="T9" t="T10" r="T11" b="T12"/>
            <a:pathLst>
              <a:path w="20194" h="12522" fill="none" extrusionOk="0">
                <a:moveTo>
                  <a:pt x="17599" y="0"/>
                </a:moveTo>
                <a:cubicBezTo>
                  <a:pt x="18668" y="1501"/>
                  <a:pt x="19540" y="3133"/>
                  <a:pt x="20194" y="4856"/>
                </a:cubicBezTo>
              </a:path>
              <a:path w="20194" h="12522" stroke="0" extrusionOk="0">
                <a:moveTo>
                  <a:pt x="17599" y="0"/>
                </a:moveTo>
                <a:cubicBezTo>
                  <a:pt x="18668" y="1501"/>
                  <a:pt x="19540" y="3133"/>
                  <a:pt x="20194" y="4856"/>
                </a:cubicBezTo>
                <a:lnTo>
                  <a:pt x="0" y="12522"/>
                </a:lnTo>
                <a:close/>
              </a:path>
            </a:pathLst>
          </a:custGeom>
          <a:noFill/>
          <a:ln w="38100">
            <a:solidFill>
              <a:srgbClr val="B2B2B2"/>
            </a:solidFill>
            <a:round/>
            <a:headEnd/>
            <a:tailEnd type="triangle" w="lg" len="lg"/>
          </a:ln>
        </p:spPr>
        <p:txBody>
          <a:bodyPr/>
          <a:lstStyle/>
          <a:p>
            <a:endParaRPr lang="en-GB"/>
          </a:p>
        </p:txBody>
      </p:sp>
      <p:sp>
        <p:nvSpPr>
          <p:cNvPr id="44" name="Arc 45"/>
          <p:cNvSpPr>
            <a:spLocks/>
          </p:cNvSpPr>
          <p:nvPr/>
        </p:nvSpPr>
        <p:spPr bwMode="auto">
          <a:xfrm rot="18040341" flipV="1">
            <a:off x="5108060" y="2920253"/>
            <a:ext cx="1994815" cy="875690"/>
          </a:xfrm>
          <a:custGeom>
            <a:avLst/>
            <a:gdLst>
              <a:gd name="T0" fmla="*/ 1553151 w 20724"/>
              <a:gd name="T1" fmla="*/ 0 h 13731"/>
              <a:gd name="T2" fmla="*/ 1930400 w 20724"/>
              <a:gd name="T3" fmla="*/ 622967 h 13731"/>
              <a:gd name="T4" fmla="*/ 0 w 20724"/>
              <a:gd name="T5" fmla="*/ 1119188 h 13731"/>
              <a:gd name="T6" fmla="*/ 0 60000 65536"/>
              <a:gd name="T7" fmla="*/ 0 60000 65536"/>
              <a:gd name="T8" fmla="*/ 0 60000 65536"/>
              <a:gd name="T9" fmla="*/ 0 w 20724"/>
              <a:gd name="T10" fmla="*/ 0 h 13731"/>
              <a:gd name="T11" fmla="*/ 20724 w 20724"/>
              <a:gd name="T12" fmla="*/ 13731 h 13731"/>
            </a:gdLst>
            <a:ahLst/>
            <a:cxnLst>
              <a:cxn ang="T6">
                <a:pos x="T0" y="T1"/>
              </a:cxn>
              <a:cxn ang="T7">
                <a:pos x="T2" y="T3"/>
              </a:cxn>
              <a:cxn ang="T8">
                <a:pos x="T4" y="T5"/>
              </a:cxn>
            </a:cxnLst>
            <a:rect l="T9" t="T10" r="T11" b="T12"/>
            <a:pathLst>
              <a:path w="20724" h="13731" fill="none" extrusionOk="0">
                <a:moveTo>
                  <a:pt x="16673" y="0"/>
                </a:moveTo>
                <a:cubicBezTo>
                  <a:pt x="18525" y="2248"/>
                  <a:pt x="19903" y="4848"/>
                  <a:pt x="20724" y="7642"/>
                </a:cubicBezTo>
              </a:path>
              <a:path w="20724" h="13731" stroke="0" extrusionOk="0">
                <a:moveTo>
                  <a:pt x="16673" y="0"/>
                </a:moveTo>
                <a:cubicBezTo>
                  <a:pt x="18525" y="2248"/>
                  <a:pt x="19903" y="4848"/>
                  <a:pt x="20724" y="7642"/>
                </a:cubicBezTo>
                <a:lnTo>
                  <a:pt x="0" y="13731"/>
                </a:lnTo>
                <a:close/>
              </a:path>
            </a:pathLst>
          </a:custGeom>
          <a:noFill/>
          <a:ln w="38100">
            <a:solidFill>
              <a:srgbClr val="B2B2B2"/>
            </a:solidFill>
            <a:round/>
            <a:headEnd/>
            <a:tailEnd type="triangle" w="lg" len="lg"/>
          </a:ln>
        </p:spPr>
        <p:txBody>
          <a:bodyPr/>
          <a:lstStyle/>
          <a:p>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FBC32A-68DB-4760-932F-427B7DA08333}" type="slidenum">
              <a:rPr lang="en-GB" sz="2000" smtClean="0"/>
              <a:pPr/>
              <a:t>27</a:t>
            </a:fld>
            <a:endParaRPr lang="en-GB" sz="2000" dirty="0"/>
          </a:p>
        </p:txBody>
      </p:sp>
      <p:sp>
        <p:nvSpPr>
          <p:cNvPr id="5" name="TextBox 4"/>
          <p:cNvSpPr txBox="1"/>
          <p:nvPr/>
        </p:nvSpPr>
        <p:spPr>
          <a:xfrm>
            <a:off x="683568" y="1556792"/>
            <a:ext cx="7704856" cy="4524315"/>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8" name="Title 1"/>
          <p:cNvSpPr>
            <a:spLocks noGrp="1"/>
          </p:cNvSpPr>
          <p:nvPr>
            <p:ph type="ctrTitle"/>
          </p:nvPr>
        </p:nvSpPr>
        <p:spPr>
          <a:xfrm>
            <a:off x="755576" y="980728"/>
            <a:ext cx="7416824" cy="288032"/>
          </a:xfrm>
        </p:spPr>
        <p:txBody>
          <a:bodyPr>
            <a:noAutofit/>
          </a:bodyPr>
          <a:lstStyle/>
          <a:p>
            <a:r>
              <a:rPr lang="en-GB" sz="1800" b="1" dirty="0" smtClean="0">
                <a:solidFill>
                  <a:srgbClr val="FF0000"/>
                </a:solidFill>
              </a:rPr>
              <a:t>A POLICY MATRIX FOR THE WEST BERKSHIRE STRUCTURE PLAN 1976</a:t>
            </a:r>
            <a:endParaRPr lang="en-GB" sz="1800" b="1" dirty="0">
              <a:solidFill>
                <a:srgbClr val="FF0000"/>
              </a:solidFill>
            </a:endParaRPr>
          </a:p>
        </p:txBody>
      </p:sp>
      <p:sp>
        <p:nvSpPr>
          <p:cNvPr id="9" name="Rectangle 8"/>
          <p:cNvSpPr/>
          <p:nvPr/>
        </p:nvSpPr>
        <p:spPr>
          <a:xfrm>
            <a:off x="1691680" y="0"/>
            <a:ext cx="6174639" cy="954107"/>
          </a:xfrm>
          <a:prstGeom prst="rect">
            <a:avLst/>
          </a:prstGeom>
        </p:spPr>
        <p:txBody>
          <a:bodyPr wrap="none">
            <a:spAutoFit/>
          </a:bodyPr>
          <a:lstStyle/>
          <a:p>
            <a:r>
              <a:rPr lang="en-GB" sz="2800" b="1" dirty="0" smtClean="0">
                <a:solidFill>
                  <a:srgbClr val="FF0000"/>
                </a:solidFill>
              </a:rPr>
              <a:t>PLATFORMS FOR FUTURE INNOVATORS :</a:t>
            </a:r>
          </a:p>
          <a:p>
            <a:r>
              <a:rPr lang="en-GB" sz="2800" b="1" dirty="0" smtClean="0">
                <a:solidFill>
                  <a:srgbClr val="FF0000"/>
                </a:solidFill>
              </a:rPr>
              <a:t>F. Exploring policy spaces</a:t>
            </a:r>
            <a:endParaRPr lang="en-GB" sz="2800" dirty="0"/>
          </a:p>
        </p:txBody>
      </p:sp>
      <p:sp>
        <p:nvSpPr>
          <p:cNvPr id="7" name="TextBox 6"/>
          <p:cNvSpPr txBox="1"/>
          <p:nvPr/>
        </p:nvSpPr>
        <p:spPr>
          <a:xfrm>
            <a:off x="755576" y="6237312"/>
            <a:ext cx="7920880" cy="369332"/>
          </a:xfrm>
          <a:prstGeom prst="rect">
            <a:avLst/>
          </a:prstGeom>
          <a:solidFill>
            <a:srgbClr val="FFFF66"/>
          </a:solidFill>
          <a:ln>
            <a:solidFill>
              <a:schemeClr val="accent1"/>
            </a:solidFill>
          </a:ln>
        </p:spPr>
        <p:txBody>
          <a:bodyPr wrap="square" rtlCol="0">
            <a:spAutoFit/>
          </a:bodyPr>
          <a:lstStyle/>
          <a:p>
            <a:pPr algn="ctr"/>
            <a:r>
              <a:rPr lang="en-GB" b="1" i="1" dirty="0" smtClean="0">
                <a:latin typeface="Comic Sans MS" pitchFamily="66" charset="0"/>
              </a:rPr>
              <a:t>Software support?  Applications in other policy fields?</a:t>
            </a:r>
            <a:endParaRPr lang="en-GB" b="1" i="1" dirty="0">
              <a:latin typeface="Comic Sans MS" pitchFamily="66" charset="0"/>
            </a:endParaRPr>
          </a:p>
        </p:txBody>
      </p:sp>
      <p:pic>
        <p:nvPicPr>
          <p:cNvPr id="10" name="Picture 2"/>
          <p:cNvPicPr>
            <a:picLocks noChangeAspect="1" noChangeArrowheads="1"/>
          </p:cNvPicPr>
          <p:nvPr/>
        </p:nvPicPr>
        <p:blipFill>
          <a:blip r:embed="rId3" cstate="print"/>
          <a:srcRect/>
          <a:stretch>
            <a:fillRect/>
          </a:stretch>
        </p:blipFill>
        <p:spPr bwMode="auto">
          <a:xfrm>
            <a:off x="539552" y="1340768"/>
            <a:ext cx="7992888" cy="4851251"/>
          </a:xfrm>
          <a:prstGeom prst="rect">
            <a:avLst/>
          </a:prstGeom>
          <a:noFill/>
          <a:ln w="9525">
            <a:noFill/>
            <a:miter lim="800000"/>
            <a:headEnd/>
            <a:tailEnd/>
          </a:ln>
        </p:spPr>
      </p:pic>
      <p:sp>
        <p:nvSpPr>
          <p:cNvPr id="11" name="Arc 45"/>
          <p:cNvSpPr>
            <a:spLocks/>
          </p:cNvSpPr>
          <p:nvPr/>
        </p:nvSpPr>
        <p:spPr bwMode="auto">
          <a:xfrm rot="20335701" flipV="1">
            <a:off x="4982762" y="2960284"/>
            <a:ext cx="1994815" cy="1053715"/>
          </a:xfrm>
          <a:custGeom>
            <a:avLst/>
            <a:gdLst>
              <a:gd name="T0" fmla="*/ 1553151 w 20724"/>
              <a:gd name="T1" fmla="*/ 0 h 13731"/>
              <a:gd name="T2" fmla="*/ 1930400 w 20724"/>
              <a:gd name="T3" fmla="*/ 622967 h 13731"/>
              <a:gd name="T4" fmla="*/ 0 w 20724"/>
              <a:gd name="T5" fmla="*/ 1119188 h 13731"/>
              <a:gd name="T6" fmla="*/ 0 60000 65536"/>
              <a:gd name="T7" fmla="*/ 0 60000 65536"/>
              <a:gd name="T8" fmla="*/ 0 60000 65536"/>
              <a:gd name="T9" fmla="*/ 0 w 20724"/>
              <a:gd name="T10" fmla="*/ 0 h 13731"/>
              <a:gd name="T11" fmla="*/ 20724 w 20724"/>
              <a:gd name="T12" fmla="*/ 13731 h 13731"/>
            </a:gdLst>
            <a:ahLst/>
            <a:cxnLst>
              <a:cxn ang="T6">
                <a:pos x="T0" y="T1"/>
              </a:cxn>
              <a:cxn ang="T7">
                <a:pos x="T2" y="T3"/>
              </a:cxn>
              <a:cxn ang="T8">
                <a:pos x="T4" y="T5"/>
              </a:cxn>
            </a:cxnLst>
            <a:rect l="T9" t="T10" r="T11" b="T12"/>
            <a:pathLst>
              <a:path w="20724" h="13731" fill="none" extrusionOk="0">
                <a:moveTo>
                  <a:pt x="16673" y="0"/>
                </a:moveTo>
                <a:cubicBezTo>
                  <a:pt x="18525" y="2248"/>
                  <a:pt x="19903" y="4848"/>
                  <a:pt x="20724" y="7642"/>
                </a:cubicBezTo>
              </a:path>
              <a:path w="20724" h="13731" stroke="0" extrusionOk="0">
                <a:moveTo>
                  <a:pt x="16673" y="0"/>
                </a:moveTo>
                <a:cubicBezTo>
                  <a:pt x="18525" y="2248"/>
                  <a:pt x="19903" y="4848"/>
                  <a:pt x="20724" y="7642"/>
                </a:cubicBezTo>
                <a:lnTo>
                  <a:pt x="0" y="13731"/>
                </a:lnTo>
                <a:close/>
              </a:path>
            </a:pathLst>
          </a:custGeom>
          <a:noFill/>
          <a:ln w="38100">
            <a:solidFill>
              <a:srgbClr val="B2B2B2"/>
            </a:solidFill>
            <a:round/>
            <a:headEnd/>
            <a:tailEnd type="triangle" w="lg" len="lg"/>
          </a:ln>
        </p:spPr>
        <p:txBody>
          <a:bodyPr/>
          <a:lstStyle/>
          <a:p>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396B44-7C69-48E5-A963-A8D7172AEC63}" type="slidenum">
              <a:rPr lang="en-GB" sz="1800" smtClean="0"/>
              <a:pPr/>
              <a:t>28</a:t>
            </a:fld>
            <a:endParaRPr lang="en-GB" sz="1800"/>
          </a:p>
        </p:txBody>
      </p:sp>
      <p:pic>
        <p:nvPicPr>
          <p:cNvPr id="2050" name="Picture 2" descr="C:\FromOldPC\MainDrive\Documents and Settings\JKF\My Documents\00aaphotos\2000s\2009\2009-02\CWMS meeting photos Mar 2009 099.jpg"/>
          <p:cNvPicPr>
            <a:picLocks noChangeAspect="1" noChangeArrowheads="1"/>
          </p:cNvPicPr>
          <p:nvPr/>
        </p:nvPicPr>
        <p:blipFill>
          <a:blip r:embed="rId3" cstate="print"/>
          <a:srcRect/>
          <a:stretch>
            <a:fillRect/>
          </a:stretch>
        </p:blipFill>
        <p:spPr bwMode="auto">
          <a:xfrm>
            <a:off x="1619672" y="1052736"/>
            <a:ext cx="6274667" cy="4248472"/>
          </a:xfrm>
          <a:prstGeom prst="rect">
            <a:avLst/>
          </a:prstGeom>
          <a:noFill/>
        </p:spPr>
      </p:pic>
      <p:sp>
        <p:nvSpPr>
          <p:cNvPr id="5" name="TextBox 4"/>
          <p:cNvSpPr txBox="1"/>
          <p:nvPr/>
        </p:nvSpPr>
        <p:spPr>
          <a:xfrm>
            <a:off x="467544" y="5373216"/>
            <a:ext cx="8352928" cy="707886"/>
          </a:xfrm>
          <a:prstGeom prst="rect">
            <a:avLst/>
          </a:prstGeom>
          <a:solidFill>
            <a:srgbClr val="F3F3F3"/>
          </a:solidFill>
        </p:spPr>
        <p:txBody>
          <a:bodyPr wrap="square" rtlCol="0">
            <a:spAutoFit/>
          </a:bodyPr>
          <a:lstStyle/>
          <a:p>
            <a:pPr algn="ctr"/>
            <a:r>
              <a:rPr lang="en-GB" sz="2000" b="1" dirty="0" smtClean="0"/>
              <a:t>New Zealand: Canterbury Water Management Strategy workshop 2009   </a:t>
            </a:r>
          </a:p>
          <a:p>
            <a:pPr algn="ctr"/>
            <a:r>
              <a:rPr lang="en-GB" sz="2000" i="1" dirty="0" smtClean="0"/>
              <a:t>JKF as facilitator with project client and members of programme steering group </a:t>
            </a:r>
            <a:endParaRPr lang="en-GB" sz="2000" i="1" dirty="0"/>
          </a:p>
        </p:txBody>
      </p:sp>
      <p:sp>
        <p:nvSpPr>
          <p:cNvPr id="7" name="Title 6"/>
          <p:cNvSpPr>
            <a:spLocks noGrp="1"/>
          </p:cNvSpPr>
          <p:nvPr>
            <p:ph type="title"/>
          </p:nvPr>
        </p:nvSpPr>
        <p:spPr>
          <a:xfrm>
            <a:off x="1427343" y="0"/>
            <a:ext cx="6174639" cy="954107"/>
          </a:xfrm>
          <a:prstGeom prst="rect">
            <a:avLst/>
          </a:prstGeom>
        </p:spPr>
        <p:txBody>
          <a:bodyPr wrap="none">
            <a:spAutoFit/>
          </a:bodyPr>
          <a:lstStyle/>
          <a:p>
            <a:r>
              <a:rPr lang="en-GB" sz="2800" b="1" dirty="0" smtClean="0">
                <a:solidFill>
                  <a:srgbClr val="FF0000"/>
                </a:solidFill>
              </a:rPr>
              <a:t>PLATFORMS FOR FUTURE INNOVATORS :</a:t>
            </a:r>
          </a:p>
          <a:p>
            <a:r>
              <a:rPr lang="en-GB" sz="2800" b="1" dirty="0" smtClean="0">
                <a:solidFill>
                  <a:srgbClr val="FF0000"/>
                </a:solidFill>
              </a:rPr>
              <a:t>G. Designs for policy engagement</a:t>
            </a:r>
            <a:endParaRPr lang="en-GB" sz="2800" dirty="0"/>
          </a:p>
        </p:txBody>
      </p:sp>
      <p:sp>
        <p:nvSpPr>
          <p:cNvPr id="6" name="TextBox 5"/>
          <p:cNvSpPr txBox="1"/>
          <p:nvPr/>
        </p:nvSpPr>
        <p:spPr>
          <a:xfrm>
            <a:off x="683568" y="6165304"/>
            <a:ext cx="7920880" cy="369332"/>
          </a:xfrm>
          <a:prstGeom prst="rect">
            <a:avLst/>
          </a:prstGeom>
          <a:solidFill>
            <a:srgbClr val="FFFF00"/>
          </a:solidFill>
          <a:ln>
            <a:solidFill>
              <a:srgbClr val="2EF237"/>
            </a:solidFill>
          </a:ln>
        </p:spPr>
        <p:txBody>
          <a:bodyPr wrap="square" rtlCol="0">
            <a:spAutoFit/>
          </a:bodyPr>
          <a:lstStyle/>
          <a:p>
            <a:pPr algn="ctr"/>
            <a:r>
              <a:rPr lang="en-GB" b="1" i="1" dirty="0" smtClean="0">
                <a:latin typeface="Comic Sans MS" pitchFamily="66" charset="0"/>
              </a:rPr>
              <a:t>Extensions in designs for stakeholder engagement?  </a:t>
            </a:r>
            <a:r>
              <a:rPr lang="en-GB" b="1" i="1" dirty="0" err="1" smtClean="0">
                <a:latin typeface="Comic Sans MS" pitchFamily="66" charset="0"/>
              </a:rPr>
              <a:t>cf</a:t>
            </a:r>
            <a:r>
              <a:rPr lang="en-GB" b="1" i="1" dirty="0" smtClean="0">
                <a:latin typeface="Comic Sans MS" pitchFamily="66" charset="0"/>
              </a:rPr>
              <a:t> Latvia </a:t>
            </a:r>
            <a:endParaRPr lang="en-GB" b="1" i="1" dirty="0">
              <a:latin typeface="Comic Sans MS" pitchFamily="66"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txBody>
          <a:bodyPr>
            <a:normAutofit/>
          </a:bodyPr>
          <a:lstStyle/>
          <a:p>
            <a:pPr>
              <a:spcBef>
                <a:spcPts val="600"/>
              </a:spcBef>
            </a:pPr>
            <a:r>
              <a:rPr lang="en-GB" sz="3600" b="1" dirty="0" smtClean="0">
                <a:solidFill>
                  <a:srgbClr val="FF0000"/>
                </a:solidFill>
              </a:rPr>
              <a:t>RESOURCES</a:t>
            </a:r>
            <a:r>
              <a:rPr lang="en-GB" sz="2800" b="1" dirty="0" smtClean="0">
                <a:solidFill>
                  <a:srgbClr val="FF0000"/>
                </a:solidFill>
              </a:rPr>
              <a:t> </a:t>
            </a:r>
            <a:r>
              <a:rPr lang="en-GB" sz="3600" b="1" dirty="0" smtClean="0">
                <a:solidFill>
                  <a:srgbClr val="FF0000"/>
                </a:solidFill>
              </a:rPr>
              <a:t>FOR FUTURE INNOVATORS</a:t>
            </a:r>
            <a:endParaRPr lang="en-GB" sz="3600" b="1" dirty="0">
              <a:solidFill>
                <a:srgbClr val="FF0000"/>
              </a:solidFill>
            </a:endParaRPr>
          </a:p>
        </p:txBody>
      </p:sp>
      <p:sp>
        <p:nvSpPr>
          <p:cNvPr id="3" name="Content Placeholder 2"/>
          <p:cNvSpPr>
            <a:spLocks noGrp="1"/>
          </p:cNvSpPr>
          <p:nvPr>
            <p:ph idx="1"/>
          </p:nvPr>
        </p:nvSpPr>
        <p:spPr>
          <a:xfrm>
            <a:off x="251520" y="620688"/>
            <a:ext cx="8892480" cy="4320480"/>
          </a:xfrm>
        </p:spPr>
        <p:txBody>
          <a:bodyPr>
            <a:normAutofit fontScale="25000" lnSpcReduction="20000"/>
          </a:bodyPr>
          <a:lstStyle/>
          <a:p>
            <a:pPr>
              <a:spcBef>
                <a:spcPts val="0"/>
              </a:spcBef>
              <a:spcAft>
                <a:spcPts val="600"/>
              </a:spcAft>
            </a:pPr>
            <a:r>
              <a:rPr lang="en-GB" sz="9600" b="1" dirty="0" smtClean="0"/>
              <a:t>Publications – books, translations, articles ...</a:t>
            </a:r>
          </a:p>
          <a:p>
            <a:pPr>
              <a:spcBef>
                <a:spcPts val="0"/>
              </a:spcBef>
              <a:spcAft>
                <a:spcPts val="600"/>
              </a:spcAft>
            </a:pPr>
            <a:r>
              <a:rPr lang="en-GB" sz="9600" b="1" dirty="0" smtClean="0"/>
              <a:t>Other accessible documents [</a:t>
            </a:r>
            <a:r>
              <a:rPr lang="en-GB" sz="9600" b="1" dirty="0" err="1" smtClean="0"/>
              <a:t>ORSociety</a:t>
            </a:r>
            <a:r>
              <a:rPr lang="en-GB" sz="9600" b="1" dirty="0" smtClean="0"/>
              <a:t> website* + archives]</a:t>
            </a:r>
          </a:p>
          <a:p>
            <a:pPr>
              <a:spcBef>
                <a:spcPts val="0"/>
              </a:spcBef>
              <a:spcAft>
                <a:spcPts val="600"/>
              </a:spcAft>
            </a:pPr>
            <a:r>
              <a:rPr lang="en-GB" sz="9600" b="1" dirty="0" smtClean="0"/>
              <a:t>Software – STRAD + applications [www.stradspan.com]</a:t>
            </a:r>
          </a:p>
          <a:p>
            <a:pPr>
              <a:spcBef>
                <a:spcPts val="0"/>
              </a:spcBef>
              <a:spcAft>
                <a:spcPts val="600"/>
              </a:spcAft>
            </a:pPr>
            <a:r>
              <a:rPr lang="en-GB" sz="9600" b="1" dirty="0" smtClean="0"/>
              <a:t>Learning materials – short course files, case examples</a:t>
            </a:r>
          </a:p>
          <a:p>
            <a:pPr>
              <a:spcBef>
                <a:spcPts val="0"/>
              </a:spcBef>
              <a:spcAft>
                <a:spcPts val="600"/>
              </a:spcAft>
            </a:pPr>
            <a:r>
              <a:rPr lang="en-GB" sz="9600" b="1" dirty="0" smtClean="0"/>
              <a:t>Accounts of applications – various media</a:t>
            </a:r>
          </a:p>
          <a:p>
            <a:pPr>
              <a:spcBef>
                <a:spcPts val="0"/>
              </a:spcBef>
              <a:spcAft>
                <a:spcPts val="600"/>
              </a:spcAft>
            </a:pPr>
            <a:r>
              <a:rPr lang="en-GB" sz="9600" b="1" dirty="0" smtClean="0">
                <a:solidFill>
                  <a:schemeClr val="tx2"/>
                </a:solidFill>
              </a:rPr>
              <a:t>Active champions – in UK, Europe, elsewhere [now scattered]</a:t>
            </a:r>
          </a:p>
          <a:p>
            <a:pPr>
              <a:spcBef>
                <a:spcPts val="0"/>
              </a:spcBef>
              <a:spcAft>
                <a:spcPts val="600"/>
              </a:spcAft>
            </a:pPr>
            <a:r>
              <a:rPr lang="en-GB" sz="9600" b="1" dirty="0" smtClean="0">
                <a:solidFill>
                  <a:schemeClr val="tx2"/>
                </a:solidFill>
              </a:rPr>
              <a:t>Accessible veterans – IOR &amp; associates UK, EU [but in decline]. </a:t>
            </a:r>
          </a:p>
          <a:p>
            <a:pPr>
              <a:spcBef>
                <a:spcPts val="0"/>
              </a:spcBef>
              <a:spcAft>
                <a:spcPts val="600"/>
              </a:spcAft>
            </a:pPr>
            <a:r>
              <a:rPr lang="en-GB" sz="9600" b="1" dirty="0" smtClean="0">
                <a:solidFill>
                  <a:schemeClr val="tx2"/>
                </a:solidFill>
              </a:rPr>
              <a:t>Champions worldwide : + new links [e.g. DMDU Society]</a:t>
            </a:r>
          </a:p>
          <a:p>
            <a:pPr>
              <a:spcBef>
                <a:spcPts val="0"/>
              </a:spcBef>
              <a:spcAft>
                <a:spcPts val="600"/>
              </a:spcAft>
            </a:pPr>
            <a:r>
              <a:rPr lang="en-GB" sz="9600" b="1" dirty="0" smtClean="0">
                <a:solidFill>
                  <a:schemeClr val="tx2"/>
                </a:solidFill>
              </a:rPr>
              <a:t>OR Society groups: Public Policy Design SIG, E&amp;R Committee</a:t>
            </a:r>
          </a:p>
          <a:p>
            <a:pPr algn="ctr">
              <a:spcBef>
                <a:spcPts val="1200"/>
              </a:spcBef>
              <a:spcAft>
                <a:spcPts val="600"/>
              </a:spcAft>
              <a:buNone/>
            </a:pPr>
            <a:r>
              <a:rPr lang="en-US" sz="8000" b="1" dirty="0" smtClean="0">
                <a:solidFill>
                  <a:srgbClr val="0070C0"/>
                </a:solidFill>
                <a:latin typeface="Arial Narrow" pitchFamily="34" charset="0"/>
                <a:hlinkClick r:id="rId3"/>
              </a:rPr>
              <a:t>* www.theorsociety.com/DocumentRepository/Browse.aspx?CatID=1</a:t>
            </a:r>
            <a:endParaRPr lang="en-GB" sz="8000" dirty="0" smtClean="0">
              <a:solidFill>
                <a:srgbClr val="0070C0"/>
              </a:solidFill>
              <a:latin typeface="Arial Narrow" pitchFamily="34" charset="0"/>
            </a:endParaRPr>
          </a:p>
          <a:p>
            <a:pPr algn="ctr">
              <a:spcBef>
                <a:spcPts val="1200"/>
              </a:spcBef>
              <a:spcAft>
                <a:spcPts val="600"/>
              </a:spcAft>
              <a:buNone/>
            </a:pPr>
            <a:r>
              <a:rPr lang="en-GB" sz="9600" b="1" i="1" dirty="0" smtClean="0">
                <a:solidFill>
                  <a:srgbClr val="7030A0"/>
                </a:solidFill>
              </a:rPr>
              <a:t>EVIDENCE OF TALENTS &amp; MOTIVATIONS IN RISING GENERATIONS</a:t>
            </a:r>
          </a:p>
          <a:p>
            <a:pPr>
              <a:spcBef>
                <a:spcPts val="0"/>
              </a:spcBef>
              <a:spcAft>
                <a:spcPts val="600"/>
              </a:spcAft>
              <a:buNone/>
            </a:pPr>
            <a:endParaRPr lang="en-GB" sz="8000" b="1" i="1" dirty="0" smtClean="0">
              <a:solidFill>
                <a:srgbClr val="FF0000"/>
              </a:solidFill>
            </a:endParaRPr>
          </a:p>
          <a:p>
            <a:pPr>
              <a:spcBef>
                <a:spcPts val="0"/>
              </a:spcBef>
              <a:spcAft>
                <a:spcPts val="600"/>
              </a:spcAft>
              <a:buNone/>
            </a:pPr>
            <a:r>
              <a:rPr lang="en-GB" sz="8000" b="1" i="1" dirty="0" smtClean="0">
                <a:solidFill>
                  <a:srgbClr val="FF0000"/>
                </a:solidFill>
              </a:rPr>
              <a:t>Opportunities to dig deep – but who has the time?</a:t>
            </a:r>
          </a:p>
          <a:p>
            <a:pPr>
              <a:spcBef>
                <a:spcPts val="0"/>
              </a:spcBef>
              <a:spcAft>
                <a:spcPts val="600"/>
              </a:spcAft>
              <a:buNone/>
            </a:pPr>
            <a:r>
              <a:rPr lang="en-GB" sz="8000" b="1" i="1" dirty="0" smtClean="0">
                <a:solidFill>
                  <a:srgbClr val="FF0000"/>
                </a:solidFill>
              </a:rPr>
              <a:t>postgraduate students [ mature + younger]  joint supervision</a:t>
            </a:r>
          </a:p>
          <a:p>
            <a:pPr>
              <a:spcBef>
                <a:spcPts val="0"/>
              </a:spcBef>
              <a:spcAft>
                <a:spcPts val="600"/>
              </a:spcAft>
              <a:buNone/>
            </a:pPr>
            <a:r>
              <a:rPr lang="en-GB" sz="8000" b="1" i="1" dirty="0" smtClean="0">
                <a:solidFill>
                  <a:srgbClr val="FF0000"/>
                </a:solidFill>
              </a:rPr>
              <a:t>also perhaps fast stream public servants: a dedicated group?</a:t>
            </a:r>
          </a:p>
          <a:p>
            <a:pPr>
              <a:spcBef>
                <a:spcPts val="0"/>
              </a:spcBef>
              <a:spcAft>
                <a:spcPts val="600"/>
              </a:spcAft>
              <a:buNone/>
            </a:pPr>
            <a:r>
              <a:rPr lang="en-GB" sz="8000" b="1" i="1" dirty="0" smtClean="0">
                <a:solidFill>
                  <a:srgbClr val="FF0000"/>
                </a:solidFill>
              </a:rPr>
              <a:t>BUT WHERE ARE THE ENERGIES TO MOBILISE?</a:t>
            </a:r>
          </a:p>
          <a:p>
            <a:pPr algn="ctr">
              <a:spcBef>
                <a:spcPts val="0"/>
              </a:spcBef>
              <a:spcAft>
                <a:spcPts val="400"/>
              </a:spcAft>
              <a:buNone/>
            </a:pPr>
            <a:endParaRPr lang="en-GB" sz="8800" b="1" i="1" dirty="0" smtClean="0">
              <a:solidFill>
                <a:srgbClr val="FF0000"/>
              </a:solidFill>
            </a:endParaRPr>
          </a:p>
        </p:txBody>
      </p:sp>
      <p:sp>
        <p:nvSpPr>
          <p:cNvPr id="4" name="Slide Number Placeholder 3"/>
          <p:cNvSpPr>
            <a:spLocks noGrp="1"/>
          </p:cNvSpPr>
          <p:nvPr>
            <p:ph type="sldNum" sz="quarter" idx="12"/>
          </p:nvPr>
        </p:nvSpPr>
        <p:spPr/>
        <p:txBody>
          <a:bodyPr/>
          <a:lstStyle/>
          <a:p>
            <a:r>
              <a:rPr lang="en-GB" dirty="0" smtClean="0"/>
              <a:t>?</a:t>
            </a:r>
            <a:fld id="{98FBC32A-68DB-4760-932F-427B7DA08333}" type="slidenum">
              <a:rPr lang="en-GB" smtClean="0"/>
              <a:pPr/>
              <a:t>29</a:t>
            </a:fld>
            <a:endParaRPr lang="en-GB" dirty="0"/>
          </a:p>
        </p:txBody>
      </p:sp>
      <p:sp>
        <p:nvSpPr>
          <p:cNvPr id="5" name="TextBox 4"/>
          <p:cNvSpPr txBox="1"/>
          <p:nvPr/>
        </p:nvSpPr>
        <p:spPr>
          <a:xfrm>
            <a:off x="7092280" y="5157192"/>
            <a:ext cx="1800200" cy="1477328"/>
          </a:xfrm>
          <a:prstGeom prst="rect">
            <a:avLst/>
          </a:prstGeom>
          <a:solidFill>
            <a:srgbClr val="FFFF99"/>
          </a:solidFill>
          <a:ln w="28575">
            <a:solidFill>
              <a:schemeClr val="tx1"/>
            </a:solidFill>
          </a:ln>
        </p:spPr>
        <p:txBody>
          <a:bodyPr wrap="square" rtlCol="0">
            <a:spAutoFit/>
          </a:bodyPr>
          <a:lstStyle/>
          <a:p>
            <a:pPr algn="ctr"/>
            <a:r>
              <a:rPr lang="en-GB" b="1" i="1" dirty="0" smtClean="0"/>
              <a:t>BIG DATA ANALYTICS does not offer the only exciting future for OR</a:t>
            </a:r>
            <a:r>
              <a:rPr lang="en-GB" b="1" dirty="0" smtClean="0"/>
              <a:t>!</a:t>
            </a:r>
            <a:endParaRPr lang="en-GB"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9144000" cy="7029400"/>
          </a:xfrm>
        </p:spPr>
        <p:txBody>
          <a:bodyPr>
            <a:noAutofit/>
          </a:bodyPr>
          <a:lstStyle/>
          <a:p>
            <a:pPr>
              <a:spcBef>
                <a:spcPts val="1800"/>
              </a:spcBef>
              <a:spcAft>
                <a:spcPts val="1800"/>
              </a:spcAft>
            </a:pPr>
            <a:r>
              <a:rPr lang="en-GB" sz="4000" b="1" dirty="0" smtClean="0">
                <a:solidFill>
                  <a:srgbClr val="FF0000"/>
                </a:solidFill>
              </a:rPr>
              <a:t>A  NATIONAL POLICY EVENT </a:t>
            </a:r>
            <a:r>
              <a:rPr lang="en-GB" sz="4000" b="1" dirty="0" smtClean="0">
                <a:solidFill>
                  <a:schemeClr val="bg1">
                    <a:lumMod val="50000"/>
                  </a:schemeClr>
                </a:solidFill>
              </a:rPr>
              <a:t>in 2014  </a:t>
            </a:r>
            <a:r>
              <a:rPr lang="en-GB" sz="3600" b="1" dirty="0" smtClean="0">
                <a:solidFill>
                  <a:srgbClr val="FF0000"/>
                </a:solidFill>
              </a:rPr>
              <a:t/>
            </a:r>
            <a:br>
              <a:rPr lang="en-GB" sz="3600" b="1" dirty="0" smtClean="0">
                <a:solidFill>
                  <a:srgbClr val="FF0000"/>
                </a:solidFill>
              </a:rPr>
            </a:br>
            <a:r>
              <a:rPr lang="en-GB" sz="800" b="1" i="1" dirty="0" smtClean="0">
                <a:solidFill>
                  <a:srgbClr val="FF0000"/>
                </a:solidFill>
              </a:rPr>
              <a:t> </a:t>
            </a:r>
            <a:r>
              <a:rPr lang="en-GB" sz="2400" b="1" i="1" dirty="0" smtClean="0">
                <a:solidFill>
                  <a:srgbClr val="FF0000"/>
                </a:solidFill>
              </a:rPr>
              <a:t/>
            </a:r>
            <a:br>
              <a:rPr lang="en-GB" sz="2400" b="1" i="1" dirty="0" smtClean="0">
                <a:solidFill>
                  <a:srgbClr val="FF0000"/>
                </a:solidFill>
              </a:rPr>
            </a:br>
            <a:r>
              <a:rPr lang="en-GB" sz="2800" b="1" dirty="0" smtClean="0"/>
              <a:t>SHAPING CHOICES IN PUBLIC POLICY</a:t>
            </a:r>
            <a:br>
              <a:rPr lang="en-GB" sz="2800" b="1" dirty="0" smtClean="0"/>
            </a:br>
            <a:r>
              <a:rPr lang="en-GB" sz="2800" b="1" dirty="0" smtClean="0"/>
              <a:t> - a Decision-focused Approach</a:t>
            </a:r>
            <a:r>
              <a:rPr lang="en-GB" sz="2400" b="1" dirty="0" smtClean="0">
                <a:solidFill>
                  <a:srgbClr val="FF0000"/>
                </a:solidFill>
              </a:rPr>
              <a:t/>
            </a:r>
            <a:br>
              <a:rPr lang="en-GB" sz="2400" b="1" dirty="0" smtClean="0">
                <a:solidFill>
                  <a:srgbClr val="FF0000"/>
                </a:solidFill>
              </a:rPr>
            </a:br>
            <a:r>
              <a:rPr lang="en-GB" sz="1200" b="1" dirty="0" smtClean="0">
                <a:solidFill>
                  <a:srgbClr val="FF0000"/>
                </a:solidFill>
              </a:rPr>
              <a:t>  </a:t>
            </a:r>
            <a:r>
              <a:rPr lang="en-GB" sz="2400" dirty="0" smtClean="0">
                <a:solidFill>
                  <a:srgbClr val="0070C0"/>
                </a:solidFill>
              </a:rPr>
              <a:t/>
            </a:r>
            <a:br>
              <a:rPr lang="en-GB" sz="2400" dirty="0" smtClean="0">
                <a:solidFill>
                  <a:srgbClr val="0070C0"/>
                </a:solidFill>
              </a:rPr>
            </a:br>
            <a:r>
              <a:rPr lang="en-GB" sz="2400" b="1" dirty="0" smtClean="0">
                <a:solidFill>
                  <a:srgbClr val="0070C0"/>
                </a:solidFill>
              </a:rPr>
              <a:t>An invitational event held at The Royal Society, London</a:t>
            </a:r>
            <a:br>
              <a:rPr lang="en-GB" sz="2400" b="1" dirty="0" smtClean="0">
                <a:solidFill>
                  <a:srgbClr val="0070C0"/>
                </a:solidFill>
              </a:rPr>
            </a:br>
            <a:r>
              <a:rPr lang="en-GB" sz="2400" b="1" dirty="0" smtClean="0">
                <a:solidFill>
                  <a:srgbClr val="0070C0"/>
                </a:solidFill>
              </a:rPr>
              <a:t>Thursday 5 June 2014, 13:00 – 17:15</a:t>
            </a:r>
            <a:r>
              <a:rPr lang="en-GB" sz="1800" b="1" dirty="0" smtClean="0">
                <a:solidFill>
                  <a:srgbClr val="0070C0"/>
                </a:solidFill>
              </a:rPr>
              <a:t/>
            </a:r>
            <a:br>
              <a:rPr lang="en-GB" sz="1800" b="1" dirty="0" smtClean="0">
                <a:solidFill>
                  <a:srgbClr val="0070C0"/>
                </a:solidFill>
              </a:rPr>
            </a:br>
            <a:r>
              <a:rPr lang="en-GB" sz="1800" b="1" dirty="0" smtClean="0">
                <a:solidFill>
                  <a:srgbClr val="0070C0"/>
                </a:solidFill>
              </a:rPr>
              <a:t/>
            </a:r>
            <a:br>
              <a:rPr lang="en-GB" sz="1800" b="1" dirty="0" smtClean="0">
                <a:solidFill>
                  <a:srgbClr val="0070C0"/>
                </a:solidFill>
              </a:rPr>
            </a:br>
            <a:r>
              <a:rPr lang="en-GB" sz="1800" b="1" i="1" dirty="0" smtClean="0"/>
              <a:t>Jointly sponsored by the OR Society, the Cabinet Office Policy Profession Support Unit </a:t>
            </a:r>
            <a:br>
              <a:rPr lang="en-GB" sz="1800" b="1" i="1" dirty="0" smtClean="0"/>
            </a:br>
            <a:r>
              <a:rPr lang="en-GB" sz="1800" b="1" i="1" dirty="0" smtClean="0"/>
              <a:t>and the Cambridge University Centre for Science &amp; Policy</a:t>
            </a:r>
            <a:br>
              <a:rPr lang="en-GB" sz="1800" b="1" i="1" dirty="0" smtClean="0"/>
            </a:br>
            <a:r>
              <a:rPr lang="en-GB" sz="1800" b="1" i="1" dirty="0" smtClean="0"/>
              <a:t/>
            </a:r>
            <a:br>
              <a:rPr lang="en-GB" sz="1800" b="1" i="1" dirty="0" smtClean="0"/>
            </a:br>
            <a:r>
              <a:rPr lang="en-GB" sz="800" b="1" i="1" dirty="0" smtClean="0"/>
              <a:t>   </a:t>
            </a:r>
            <a:r>
              <a:rPr lang="en-GB" sz="2000" b="1" i="1" dirty="0" smtClean="0"/>
              <a:t>Keynote speaker Sir Richard </a:t>
            </a:r>
            <a:r>
              <a:rPr lang="en-GB" sz="2000" b="1" i="1" dirty="0" err="1" smtClean="0"/>
              <a:t>Mottram</a:t>
            </a:r>
            <a:r>
              <a:rPr lang="en-GB" sz="1800" b="1" i="1" dirty="0" smtClean="0"/>
              <a:t>,  former Permanent Secretary to DWP &amp; MOD </a:t>
            </a:r>
            <a:r>
              <a:rPr lang="en-GB" sz="1800" b="1" dirty="0" smtClean="0"/>
              <a:t/>
            </a:r>
            <a:br>
              <a:rPr lang="en-GB" sz="1800" b="1" dirty="0" smtClean="0"/>
            </a:br>
            <a:r>
              <a:rPr lang="en-GB" sz="800" b="1" dirty="0" smtClean="0"/>
              <a:t/>
            </a:r>
            <a:br>
              <a:rPr lang="en-GB" sz="800" b="1" dirty="0" smtClean="0"/>
            </a:br>
            <a:r>
              <a:rPr lang="en-GB" sz="800" b="1" dirty="0" smtClean="0"/>
              <a:t>  </a:t>
            </a:r>
            <a:r>
              <a:rPr lang="en-GB" sz="1800" b="1" i="1" dirty="0" smtClean="0"/>
              <a:t>ABSTRACT:</a:t>
            </a: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2400" dirty="0" smtClean="0">
                <a:solidFill>
                  <a:srgbClr val="0070C0"/>
                </a:solidFill>
              </a:rPr>
              <a:t/>
            </a:r>
            <a:br>
              <a:rPr lang="en-GB" sz="2400" dirty="0" smtClean="0">
                <a:solidFill>
                  <a:srgbClr val="0070C0"/>
                </a:solidFill>
              </a:rPr>
            </a:br>
            <a:r>
              <a:rPr lang="en-GB" sz="2000" b="1" i="1" dirty="0" smtClean="0">
                <a:solidFill>
                  <a:srgbClr val="0070C0"/>
                </a:solidFill>
              </a:rPr>
              <a:t> </a:t>
            </a:r>
            <a:endParaRPr lang="en-GB" sz="2400" dirty="0"/>
          </a:p>
        </p:txBody>
      </p:sp>
      <p:sp>
        <p:nvSpPr>
          <p:cNvPr id="3" name="TextBox 2"/>
          <p:cNvSpPr txBox="1"/>
          <p:nvPr/>
        </p:nvSpPr>
        <p:spPr>
          <a:xfrm>
            <a:off x="683568" y="4581128"/>
            <a:ext cx="7992888" cy="2031325"/>
          </a:xfrm>
          <a:prstGeom prst="rect">
            <a:avLst/>
          </a:prstGeom>
          <a:solidFill>
            <a:srgbClr val="CCECFF"/>
          </a:solidFill>
          <a:ln w="12700">
            <a:solidFill>
              <a:schemeClr val="bg2">
                <a:lumMod val="75000"/>
              </a:schemeClr>
            </a:solidFill>
          </a:ln>
        </p:spPr>
        <p:txBody>
          <a:bodyPr wrap="square" rtlCol="0">
            <a:spAutoFit/>
          </a:bodyPr>
          <a:lstStyle/>
          <a:p>
            <a:pPr algn="just"/>
            <a:r>
              <a:rPr lang="en-GB" b="1" i="1" dirty="0" smtClean="0">
                <a:solidFill>
                  <a:srgbClr val="FF0000"/>
                </a:solidFill>
              </a:rPr>
              <a:t>Complex challenges </a:t>
            </a:r>
            <a:r>
              <a:rPr lang="en-GB" b="1" i="1" dirty="0" smtClean="0"/>
              <a:t>arise in all fields of public policy where there are multiple sources of </a:t>
            </a:r>
            <a:r>
              <a:rPr lang="en-GB" b="1" i="1" dirty="0" smtClean="0">
                <a:solidFill>
                  <a:srgbClr val="FF0000"/>
                </a:solidFill>
              </a:rPr>
              <a:t>uncertainty</a:t>
            </a:r>
            <a:r>
              <a:rPr lang="en-GB" b="1" i="1" dirty="0" smtClean="0"/>
              <a:t> and a rich diversity of </a:t>
            </a:r>
            <a:r>
              <a:rPr lang="en-GB" b="1" i="1" dirty="0" smtClean="0">
                <a:solidFill>
                  <a:srgbClr val="FF0000"/>
                </a:solidFill>
              </a:rPr>
              <a:t>stakeholders</a:t>
            </a:r>
            <a:r>
              <a:rPr lang="en-GB" b="1" i="1" dirty="0" smtClean="0"/>
              <a:t>. Making </a:t>
            </a:r>
            <a:r>
              <a:rPr lang="en-GB" b="1" i="1" dirty="0" smtClean="0">
                <a:solidFill>
                  <a:srgbClr val="FF0000"/>
                </a:solidFill>
              </a:rPr>
              <a:t>progress</a:t>
            </a:r>
            <a:r>
              <a:rPr lang="en-GB" b="1" i="1" dirty="0" smtClean="0"/>
              <a:t> </a:t>
            </a:r>
            <a:r>
              <a:rPr lang="en-GB" b="1" i="1" dirty="0" smtClean="0">
                <a:solidFill>
                  <a:srgbClr val="FF0000"/>
                </a:solidFill>
              </a:rPr>
              <a:t>towards</a:t>
            </a:r>
            <a:r>
              <a:rPr lang="en-GB" b="1" i="1" dirty="0" smtClean="0"/>
              <a:t> </a:t>
            </a:r>
            <a:r>
              <a:rPr lang="en-GB" b="1" i="1" dirty="0" smtClean="0">
                <a:solidFill>
                  <a:srgbClr val="FF0000"/>
                </a:solidFill>
              </a:rPr>
              <a:t>commitment</a:t>
            </a:r>
            <a:r>
              <a:rPr lang="en-GB" b="1" i="1" dirty="0" smtClean="0"/>
              <a:t> can be a demanding task. Operational researchers have developed </a:t>
            </a:r>
            <a:r>
              <a:rPr lang="en-GB" b="1" i="1" dirty="0" smtClean="0">
                <a:solidFill>
                  <a:srgbClr val="FF0000"/>
                </a:solidFill>
              </a:rPr>
              <a:t>problem structuring approaches </a:t>
            </a:r>
            <a:r>
              <a:rPr lang="en-GB" b="1" i="1" dirty="0" smtClean="0"/>
              <a:t>and tools to help policy makers engage with stakeholders and address these uncertainties. This meeting will introduce these approaches through </a:t>
            </a:r>
            <a:r>
              <a:rPr lang="en-GB" b="1" i="1" dirty="0" smtClean="0">
                <a:solidFill>
                  <a:srgbClr val="FF0000"/>
                </a:solidFill>
              </a:rPr>
              <a:t>examples of their use </a:t>
            </a:r>
            <a:r>
              <a:rPr lang="en-GB" b="1" i="1" dirty="0" smtClean="0"/>
              <a:t>which can complement other established methods in shaping better policy.</a:t>
            </a:r>
            <a:endParaRPr lang="en-GB" dirty="0"/>
          </a:p>
        </p:txBody>
      </p:sp>
      <p:sp>
        <p:nvSpPr>
          <p:cNvPr id="4" name="Slide Number Placeholder 3"/>
          <p:cNvSpPr>
            <a:spLocks noGrp="1"/>
          </p:cNvSpPr>
          <p:nvPr>
            <p:ph type="sldNum" sz="quarter" idx="12"/>
          </p:nvPr>
        </p:nvSpPr>
        <p:spPr>
          <a:xfrm>
            <a:off x="6516216" y="6309320"/>
            <a:ext cx="2133600" cy="365125"/>
          </a:xfrm>
        </p:spPr>
        <p:txBody>
          <a:bodyPr/>
          <a:lstStyle/>
          <a:p>
            <a:fld id="{14396B44-7C69-48E5-A963-A8D7172AEC63}" type="slidenum">
              <a:rPr lang="en-GB" sz="2000" smtClean="0"/>
              <a:pPr/>
              <a:t>3</a:t>
            </a:fld>
            <a:endParaRPr lang="en-GB"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normAutofit fontScale="90000"/>
          </a:bodyPr>
          <a:lstStyle/>
          <a:p>
            <a:r>
              <a:rPr lang="en-GB" b="1" dirty="0" smtClean="0">
                <a:solidFill>
                  <a:srgbClr val="FF0000"/>
                </a:solidFill>
              </a:rPr>
              <a:t>PATHWAYS TO FURTHER PROGRESS</a:t>
            </a:r>
            <a:endParaRPr lang="en-GB" b="1" dirty="0">
              <a:solidFill>
                <a:srgbClr val="FF0000"/>
              </a:solidFill>
            </a:endParaRPr>
          </a:p>
        </p:txBody>
      </p:sp>
      <p:sp>
        <p:nvSpPr>
          <p:cNvPr id="3" name="Slide Number Placeholder 2"/>
          <p:cNvSpPr>
            <a:spLocks noGrp="1"/>
          </p:cNvSpPr>
          <p:nvPr>
            <p:ph type="sldNum" sz="quarter" idx="12"/>
          </p:nvPr>
        </p:nvSpPr>
        <p:spPr/>
        <p:txBody>
          <a:bodyPr/>
          <a:lstStyle/>
          <a:p>
            <a:fld id="{14396B44-7C69-48E5-A963-A8D7172AEC63}" type="slidenum">
              <a:rPr lang="en-GB" sz="1800" smtClean="0"/>
              <a:pPr/>
              <a:t>30</a:t>
            </a:fld>
            <a:endParaRPr lang="en-GB" sz="1800" dirty="0"/>
          </a:p>
        </p:txBody>
      </p:sp>
      <p:sp>
        <p:nvSpPr>
          <p:cNvPr id="4" name="TextBox 3"/>
          <p:cNvSpPr txBox="1"/>
          <p:nvPr/>
        </p:nvSpPr>
        <p:spPr>
          <a:xfrm>
            <a:off x="611560" y="764704"/>
            <a:ext cx="7920880" cy="5078313"/>
          </a:xfrm>
          <a:prstGeom prst="rect">
            <a:avLst/>
          </a:prstGeom>
          <a:noFill/>
        </p:spPr>
        <p:txBody>
          <a:bodyPr wrap="square" rtlCol="0">
            <a:spAutoFit/>
          </a:bodyPr>
          <a:lstStyle/>
          <a:p>
            <a:r>
              <a:rPr lang="en-GB" sz="2400" b="1" dirty="0" smtClean="0">
                <a:solidFill>
                  <a:srgbClr val="0070C0"/>
                </a:solidFill>
              </a:rPr>
              <a:t>Starting points: [during 2017?]</a:t>
            </a:r>
          </a:p>
          <a:p>
            <a:pPr>
              <a:buFont typeface="Arial" pitchFamily="34" charset="0"/>
              <a:buChar char="•"/>
            </a:pPr>
            <a:r>
              <a:rPr lang="en-GB" sz="2200" b="1" dirty="0" smtClean="0"/>
              <a:t> academic mobilisation </a:t>
            </a:r>
            <a:r>
              <a:rPr lang="en-GB" sz="2200" dirty="0" smtClean="0"/>
              <a:t>within UK :  OR schools + policy schools</a:t>
            </a:r>
          </a:p>
          <a:p>
            <a:pPr>
              <a:buFont typeface="Arial" pitchFamily="34" charset="0"/>
              <a:buChar char="•"/>
            </a:pPr>
            <a:r>
              <a:rPr lang="en-GB" sz="2200" dirty="0" smtClean="0"/>
              <a:t> </a:t>
            </a:r>
            <a:r>
              <a:rPr lang="en-GB" sz="2200" b="1" dirty="0" smtClean="0"/>
              <a:t>trials</a:t>
            </a:r>
            <a:r>
              <a:rPr lang="en-GB" sz="2200" dirty="0" smtClean="0"/>
              <a:t>: sharing &amp; testing designs for short courses, workshops</a:t>
            </a:r>
          </a:p>
          <a:p>
            <a:pPr>
              <a:buFont typeface="Arial" pitchFamily="34" charset="0"/>
              <a:buChar char="•"/>
            </a:pPr>
            <a:r>
              <a:rPr lang="en-GB" sz="2200" b="1" dirty="0" smtClean="0"/>
              <a:t> outreach: </a:t>
            </a:r>
            <a:r>
              <a:rPr lang="en-GB" sz="2200" dirty="0" smtClean="0"/>
              <a:t>to champions in other countries</a:t>
            </a:r>
          </a:p>
          <a:p>
            <a:pPr>
              <a:buFont typeface="Arial" pitchFamily="34" charset="0"/>
              <a:buChar char="•"/>
            </a:pPr>
            <a:r>
              <a:rPr lang="en-GB" sz="2200" dirty="0" smtClean="0"/>
              <a:t> </a:t>
            </a:r>
            <a:r>
              <a:rPr lang="en-GB" sz="2200" b="1" dirty="0" smtClean="0"/>
              <a:t>software</a:t>
            </a:r>
            <a:r>
              <a:rPr lang="en-GB" sz="2200" dirty="0" smtClean="0"/>
              <a:t>: engaging global user communities in early upgrade</a:t>
            </a:r>
          </a:p>
          <a:p>
            <a:pPr>
              <a:spcBef>
                <a:spcPts val="600"/>
              </a:spcBef>
            </a:pPr>
            <a:r>
              <a:rPr lang="en-GB" sz="2400" b="1" dirty="0" smtClean="0">
                <a:solidFill>
                  <a:srgbClr val="0070C0"/>
                </a:solidFill>
              </a:rPr>
              <a:t>Mid range destinations: [2 - 4 years]</a:t>
            </a:r>
          </a:p>
          <a:p>
            <a:pPr>
              <a:buFont typeface="Arial" pitchFamily="34" charset="0"/>
              <a:buChar char="•"/>
            </a:pPr>
            <a:r>
              <a:rPr lang="en-GB" sz="2200" b="1" dirty="0" smtClean="0"/>
              <a:t> masters programmes: </a:t>
            </a:r>
            <a:r>
              <a:rPr lang="en-GB" sz="2200" dirty="0" smtClean="0"/>
              <a:t>for balanced groups of participants</a:t>
            </a:r>
          </a:p>
          <a:p>
            <a:pPr>
              <a:buFont typeface="Arial" pitchFamily="34" charset="0"/>
              <a:buChar char="•"/>
            </a:pPr>
            <a:r>
              <a:rPr lang="en-GB" sz="2200" b="1" dirty="0" smtClean="0"/>
              <a:t> software extensions: </a:t>
            </a:r>
            <a:r>
              <a:rPr lang="en-GB" sz="2200" dirty="0" smtClean="0"/>
              <a:t>for varied platforms and user communities</a:t>
            </a:r>
          </a:p>
          <a:p>
            <a:pPr>
              <a:buFont typeface="Arial" pitchFamily="34" charset="0"/>
              <a:buChar char="•"/>
            </a:pPr>
            <a:r>
              <a:rPr lang="en-GB" sz="2200" b="1" dirty="0" smtClean="0"/>
              <a:t> research programmes</a:t>
            </a:r>
            <a:r>
              <a:rPr lang="en-GB" sz="2200" b="1" i="1" dirty="0" smtClean="0"/>
              <a:t> [with partners]</a:t>
            </a:r>
            <a:r>
              <a:rPr lang="en-GB" sz="2200" b="1" dirty="0" smtClean="0"/>
              <a:t>: </a:t>
            </a:r>
            <a:r>
              <a:rPr lang="en-GB" sz="2200" dirty="0" smtClean="0"/>
              <a:t> key policy areas e.g. water</a:t>
            </a:r>
            <a:endParaRPr lang="en-GB" sz="2200" b="1" dirty="0" smtClean="0"/>
          </a:p>
          <a:p>
            <a:pPr>
              <a:buFont typeface="Arial" pitchFamily="34" charset="0"/>
              <a:buChar char="•"/>
            </a:pPr>
            <a:r>
              <a:rPr lang="en-GB" sz="2200" dirty="0" smtClean="0"/>
              <a:t> </a:t>
            </a:r>
            <a:r>
              <a:rPr lang="en-GB" sz="2200" b="1" dirty="0" smtClean="0"/>
              <a:t>sponsorship </a:t>
            </a:r>
            <a:r>
              <a:rPr lang="en-GB" sz="2200" dirty="0" smtClean="0"/>
              <a:t>to develop  sustainable global communication hub[s] </a:t>
            </a:r>
          </a:p>
          <a:p>
            <a:pPr>
              <a:spcBef>
                <a:spcPts val="600"/>
              </a:spcBef>
            </a:pPr>
            <a:r>
              <a:rPr lang="en-GB" sz="2400" b="1" dirty="0" smtClean="0">
                <a:solidFill>
                  <a:srgbClr val="0070C0"/>
                </a:solidFill>
              </a:rPr>
              <a:t>Mobilising a global investment platform:  [5 – 8 years]</a:t>
            </a:r>
          </a:p>
          <a:p>
            <a:pPr>
              <a:buFont typeface="Arial" pitchFamily="34" charset="0"/>
              <a:buChar char="•"/>
            </a:pPr>
            <a:r>
              <a:rPr lang="en-GB" sz="2200" dirty="0" smtClean="0"/>
              <a:t> </a:t>
            </a:r>
            <a:r>
              <a:rPr lang="en-GB" sz="2200" b="1" dirty="0" smtClean="0"/>
              <a:t>promoting the case </a:t>
            </a:r>
            <a:r>
              <a:rPr lang="en-GB" sz="2200" dirty="0" smtClean="0"/>
              <a:t>to international investors: </a:t>
            </a:r>
          </a:p>
          <a:p>
            <a:r>
              <a:rPr lang="en-GB" sz="2200" dirty="0" smtClean="0"/>
              <a:t>	</a:t>
            </a:r>
            <a:r>
              <a:rPr lang="en-GB" sz="2200" i="1" dirty="0" smtClean="0"/>
              <a:t>? Roles for foundations  [including new  technology]</a:t>
            </a:r>
          </a:p>
          <a:p>
            <a:r>
              <a:rPr lang="en-GB" sz="2200" i="1" dirty="0" smtClean="0"/>
              <a:t>	? roles for international development agencies</a:t>
            </a:r>
            <a:endParaRPr lang="en-GB" sz="2200" i="1" dirty="0"/>
          </a:p>
        </p:txBody>
      </p:sp>
      <p:sp>
        <p:nvSpPr>
          <p:cNvPr id="6" name="TextBox 5"/>
          <p:cNvSpPr txBox="1"/>
          <p:nvPr/>
        </p:nvSpPr>
        <p:spPr>
          <a:xfrm>
            <a:off x="1475656" y="5949280"/>
            <a:ext cx="6552728" cy="707886"/>
          </a:xfrm>
          <a:prstGeom prst="rect">
            <a:avLst/>
          </a:prstGeom>
          <a:solidFill>
            <a:srgbClr val="FFFF00"/>
          </a:solidFill>
          <a:ln>
            <a:solidFill>
              <a:srgbClr val="FF0000"/>
            </a:solidFill>
          </a:ln>
        </p:spPr>
        <p:txBody>
          <a:bodyPr wrap="square" rtlCol="0">
            <a:spAutoFit/>
          </a:bodyPr>
          <a:lstStyle/>
          <a:p>
            <a:pPr algn="ctr"/>
            <a:r>
              <a:rPr lang="en-GB" sz="2000" b="1" dirty="0" smtClean="0"/>
              <a:t>? PROSPECTIVE PARTNERS MEETING MAY/JUNE 2017 ?</a:t>
            </a:r>
          </a:p>
          <a:p>
            <a:pPr algn="ctr"/>
            <a:r>
              <a:rPr lang="en-GB" sz="2000" b="1" dirty="0" smtClean="0"/>
              <a:t>- with some introductory contacts TODAY? </a:t>
            </a:r>
            <a:endParaRPr lang="en-GB" sz="2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08720"/>
            <a:ext cx="8208912" cy="720080"/>
          </a:xfrm>
          <a:solidFill>
            <a:srgbClr val="CCFF99"/>
          </a:solidFill>
          <a:ln w="9525">
            <a:solidFill>
              <a:schemeClr val="tx1"/>
            </a:solidFill>
          </a:ln>
        </p:spPr>
        <p:txBody>
          <a:bodyPr>
            <a:normAutofit/>
          </a:bodyPr>
          <a:lstStyle/>
          <a:p>
            <a:pPr algn="just"/>
            <a:r>
              <a:rPr lang="en-GB" sz="2000" b="1" dirty="0" smtClean="0"/>
              <a:t>DESIGN CRITERIA FOR LOCAL LAND USE POLICY: </a:t>
            </a:r>
            <a:r>
              <a:rPr lang="en-GB" sz="2000" b="1" i="1" dirty="0" smtClean="0"/>
              <a:t>UK Department of the Environment guidance 1973  for first English county council Structure Plans</a:t>
            </a:r>
            <a:endParaRPr lang="en-GB" sz="2000" b="1" i="1" dirty="0"/>
          </a:p>
        </p:txBody>
      </p:sp>
      <p:sp>
        <p:nvSpPr>
          <p:cNvPr id="3" name="Content Placeholder 2"/>
          <p:cNvSpPr>
            <a:spLocks noGrp="1"/>
          </p:cNvSpPr>
          <p:nvPr>
            <p:ph idx="1"/>
          </p:nvPr>
        </p:nvSpPr>
        <p:spPr>
          <a:xfrm>
            <a:off x="683568" y="1844824"/>
            <a:ext cx="8064896" cy="4464496"/>
          </a:xfrm>
          <a:solidFill>
            <a:srgbClr val="CCECFF"/>
          </a:solidFill>
          <a:ln>
            <a:solidFill>
              <a:schemeClr val="accent2">
                <a:lumMod val="40000"/>
                <a:lumOff val="60000"/>
              </a:schemeClr>
            </a:solidFill>
          </a:ln>
        </p:spPr>
        <p:txBody>
          <a:bodyPr>
            <a:normAutofit/>
          </a:bodyPr>
          <a:lstStyle/>
          <a:p>
            <a:pPr marL="514350" indent="-514350">
              <a:buFont typeface="+mj-lt"/>
              <a:buAutoNum type="arabicPeriod"/>
            </a:pPr>
            <a:r>
              <a:rPr lang="en-GB" sz="1500" b="1" dirty="0" smtClean="0"/>
              <a:t>National policies – </a:t>
            </a:r>
            <a:r>
              <a:rPr lang="en-GB" sz="1500" dirty="0" smtClean="0"/>
              <a:t>Does the plan correctly interpret national policies [as evidenced by White Papers, Departmental Circulars etc.?</a:t>
            </a:r>
          </a:p>
          <a:p>
            <a:pPr marL="514350" indent="-514350">
              <a:buFont typeface="+mj-lt"/>
              <a:buAutoNum type="arabicPeriod"/>
            </a:pPr>
            <a:r>
              <a:rPr lang="en-GB" sz="1500" b="1" dirty="0" smtClean="0"/>
              <a:t>Regional policies – </a:t>
            </a:r>
            <a:r>
              <a:rPr lang="en-GB" sz="1500" dirty="0" smtClean="0"/>
              <a:t>is the plan compatible with the guidelines of accepted regional </a:t>
            </a:r>
            <a:r>
              <a:rPr lang="en-GB" sz="1500" dirty="0" err="1" smtClean="0"/>
              <a:t>sts</a:t>
            </a:r>
            <a:r>
              <a:rPr lang="en-GB" sz="1500" dirty="0" smtClean="0"/>
              <a:t> of consistency</a:t>
            </a:r>
          </a:p>
          <a:p>
            <a:pPr marL="514350" indent="-514350">
              <a:buFont typeface="+mj-lt"/>
              <a:buAutoNum type="arabicPeriod"/>
            </a:pPr>
            <a:r>
              <a:rPr lang="en-GB" sz="1500" b="1" dirty="0" smtClean="0"/>
              <a:t>Policies of neighbouring planning authorities - </a:t>
            </a:r>
            <a:r>
              <a:rPr lang="en-GB" sz="1500" dirty="0" smtClean="0"/>
              <a:t> Is the plan compatible with adjoining structure plans or, where appropriate, with the master plans of New Town Development Corporations?</a:t>
            </a:r>
          </a:p>
          <a:p>
            <a:pPr marL="514350" indent="-514350">
              <a:buFont typeface="+mj-lt"/>
              <a:buAutoNum type="arabicPeriod"/>
            </a:pPr>
            <a:r>
              <a:rPr lang="en-GB" sz="1500" b="1" dirty="0" smtClean="0"/>
              <a:t>Internal coherence of the plan – </a:t>
            </a:r>
            <a:r>
              <a:rPr lang="en-GB" sz="1500" dirty="0" smtClean="0"/>
              <a:t>Do the policies chosen constitute decisions on the issues selected as being of key structural importance?  Does the plan show the reasoning and justification for policies and proposals?  Are the policies put forward in the plan consistent with, and related to, each other?</a:t>
            </a:r>
          </a:p>
          <a:p>
            <a:pPr marL="514350" indent="-514350">
              <a:buFont typeface="+mj-lt"/>
              <a:buAutoNum type="arabicPeriod"/>
            </a:pPr>
            <a:r>
              <a:rPr lang="en-GB" sz="1500" b="1" dirty="0" smtClean="0"/>
              <a:t>Practicality – </a:t>
            </a:r>
            <a:r>
              <a:rPr lang="en-GB" sz="1500" dirty="0" smtClean="0"/>
              <a:t>Are the demands on financial resources controlled by Government Departments in scale with what available advice indicates is likely to be forthcoming?  Are the demands on other resources realistic?  Is the plan likely to be useful as a basis for local plans and as a general guide to development and development control?</a:t>
            </a:r>
          </a:p>
          <a:p>
            <a:pPr marL="514350" indent="-514350">
              <a:buFont typeface="+mj-lt"/>
              <a:buAutoNum type="arabicPeriod"/>
            </a:pPr>
            <a:r>
              <a:rPr lang="en-GB" sz="1500" b="1" dirty="0" smtClean="0"/>
              <a:t>Unresolved controversy – </a:t>
            </a:r>
            <a:r>
              <a:rPr lang="en-GB" sz="1500" dirty="0" smtClean="0"/>
              <a:t>How well does the plan deal with points which have aroused substantial public controversy?</a:t>
            </a:r>
          </a:p>
          <a:p>
            <a:pPr marL="514350" indent="-514350">
              <a:buFont typeface="+mj-lt"/>
              <a:buAutoNum type="arabicPeriod"/>
            </a:pPr>
            <a:r>
              <a:rPr lang="en-GB" sz="1500" b="1" dirty="0" smtClean="0"/>
              <a:t>Monitoring – </a:t>
            </a:r>
            <a:r>
              <a:rPr lang="en-GB" sz="1500" dirty="0" smtClean="0"/>
              <a:t>Is the plan in a form likely to facilitate monitoring and review?</a:t>
            </a:r>
            <a:r>
              <a:rPr lang="en-GB" sz="1500" b="1" dirty="0" smtClean="0"/>
              <a:t> </a:t>
            </a:r>
            <a:endParaRPr lang="en-GB" sz="1500" b="1" dirty="0"/>
          </a:p>
        </p:txBody>
      </p:sp>
      <p:sp>
        <p:nvSpPr>
          <p:cNvPr id="4" name="Slide Number Placeholder 3"/>
          <p:cNvSpPr>
            <a:spLocks noGrp="1"/>
          </p:cNvSpPr>
          <p:nvPr>
            <p:ph type="sldNum" sz="quarter" idx="12"/>
          </p:nvPr>
        </p:nvSpPr>
        <p:spPr>
          <a:xfrm>
            <a:off x="6732240" y="6309320"/>
            <a:ext cx="2133600" cy="365125"/>
          </a:xfrm>
        </p:spPr>
        <p:txBody>
          <a:bodyPr/>
          <a:lstStyle/>
          <a:p>
            <a:fld id="{14396B44-7C69-48E5-A963-A8D7172AEC63}" type="slidenum">
              <a:rPr lang="en-GB" sz="1800" smtClean="0"/>
              <a:pPr/>
              <a:t>4</a:t>
            </a:fld>
            <a:endParaRPr lang="en-GB" sz="1800" dirty="0"/>
          </a:p>
        </p:txBody>
      </p:sp>
      <p:sp>
        <p:nvSpPr>
          <p:cNvPr id="8" name="TextBox 7"/>
          <p:cNvSpPr txBox="1"/>
          <p:nvPr/>
        </p:nvSpPr>
        <p:spPr>
          <a:xfrm>
            <a:off x="0" y="260648"/>
            <a:ext cx="8892480" cy="584775"/>
          </a:xfrm>
          <a:prstGeom prst="rect">
            <a:avLst/>
          </a:prstGeom>
          <a:noFill/>
        </p:spPr>
        <p:txBody>
          <a:bodyPr wrap="square" rtlCol="0">
            <a:spAutoFit/>
          </a:bodyPr>
          <a:lstStyle/>
          <a:p>
            <a:pPr algn="ctr"/>
            <a:r>
              <a:rPr lang="en-GB" sz="3200" b="1" dirty="0" smtClean="0">
                <a:solidFill>
                  <a:srgbClr val="FF0000"/>
                </a:solidFill>
              </a:rPr>
              <a:t>AN EARLY O.R. PROJECT IN PUBLIC POLICY DESIGN </a:t>
            </a:r>
            <a:endParaRPr lang="en-GB" sz="3200"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08112"/>
          </a:xfrm>
        </p:spPr>
        <p:txBody>
          <a:bodyPr>
            <a:normAutofit fontScale="90000"/>
          </a:bodyPr>
          <a:lstStyle/>
          <a:p>
            <a:r>
              <a:rPr lang="en-GB" sz="3100" b="1" dirty="0" smtClean="0">
                <a:solidFill>
                  <a:srgbClr val="FF0000"/>
                </a:solidFill>
              </a:rPr>
              <a:t>POLICIES AND STRATEGIES: WHAT’S THE DIFFERENCE?</a:t>
            </a:r>
            <a:r>
              <a:rPr lang="en-GB" sz="2700" b="1" dirty="0" smtClean="0">
                <a:solidFill>
                  <a:srgbClr val="FF0000"/>
                </a:solidFill>
              </a:rPr>
              <a:t/>
            </a:r>
            <a:br>
              <a:rPr lang="en-GB" sz="2700" b="1" dirty="0" smtClean="0">
                <a:solidFill>
                  <a:srgbClr val="FF0000"/>
                </a:solidFill>
              </a:rPr>
            </a:br>
            <a:r>
              <a:rPr lang="en-GB" sz="2400" b="1" i="1" dirty="0" smtClean="0">
                <a:solidFill>
                  <a:srgbClr val="0070C0"/>
                </a:solidFill>
              </a:rPr>
              <a:t>[both terms implying an elevated level of influence on decisions]</a:t>
            </a:r>
            <a:endParaRPr lang="en-GB" sz="2400" b="1" i="1" dirty="0">
              <a:solidFill>
                <a:srgbClr val="0070C0"/>
              </a:solidFill>
            </a:endParaRPr>
          </a:p>
        </p:txBody>
      </p:sp>
      <p:sp>
        <p:nvSpPr>
          <p:cNvPr id="4" name="Content Placeholder 3"/>
          <p:cNvSpPr>
            <a:spLocks noGrp="1"/>
          </p:cNvSpPr>
          <p:nvPr>
            <p:ph idx="1"/>
          </p:nvPr>
        </p:nvSpPr>
        <p:spPr>
          <a:xfrm>
            <a:off x="323528" y="1196752"/>
            <a:ext cx="8568952" cy="5400600"/>
          </a:xfrm>
        </p:spPr>
        <p:txBody>
          <a:bodyPr>
            <a:normAutofit fontScale="77500" lnSpcReduction="20000"/>
          </a:bodyPr>
          <a:lstStyle/>
          <a:p>
            <a:pPr>
              <a:spcAft>
                <a:spcPts val="4200"/>
              </a:spcAft>
            </a:pPr>
            <a:r>
              <a:rPr lang="en-GB" sz="3100" dirty="0" smtClean="0"/>
              <a:t>A </a:t>
            </a:r>
            <a:r>
              <a:rPr lang="en-GB" sz="3100" b="1" dirty="0" smtClean="0"/>
              <a:t>STRATEGY: </a:t>
            </a:r>
            <a:r>
              <a:rPr lang="en-GB" sz="3100" dirty="0" smtClean="0"/>
              <a:t>a statement of the intended stance of some responsible body in relation to some </a:t>
            </a:r>
            <a:r>
              <a:rPr lang="en-GB" sz="3100" b="1" i="1" dirty="0" smtClean="0"/>
              <a:t>specific</a:t>
            </a:r>
            <a:r>
              <a:rPr lang="en-GB" sz="3100" i="1" dirty="0" smtClean="0"/>
              <a:t> </a:t>
            </a:r>
            <a:r>
              <a:rPr lang="en-GB" sz="3100" dirty="0" smtClean="0"/>
              <a:t>contingency </a:t>
            </a:r>
            <a:r>
              <a:rPr lang="en-GB" sz="3100" b="1" dirty="0" smtClean="0">
                <a:solidFill>
                  <a:srgbClr val="0070C0"/>
                </a:solidFill>
              </a:rPr>
              <a:t>[from </a:t>
            </a:r>
            <a:r>
              <a:rPr lang="en-GB" sz="3100" b="1" i="1" dirty="0" err="1" smtClean="0">
                <a:solidFill>
                  <a:srgbClr val="0070C0"/>
                </a:solidFill>
                <a:latin typeface="Symbol" pitchFamily="18" charset="2"/>
              </a:rPr>
              <a:t>strategos</a:t>
            </a:r>
            <a:r>
              <a:rPr lang="en-GB" sz="3100" b="1" i="1" dirty="0" smtClean="0">
                <a:solidFill>
                  <a:srgbClr val="0070C0"/>
                </a:solidFill>
                <a:latin typeface="Symbol" pitchFamily="18" charset="2"/>
              </a:rPr>
              <a:t> </a:t>
            </a:r>
            <a:r>
              <a:rPr lang="en-GB" sz="3100" b="1" i="1" dirty="0" smtClean="0">
                <a:solidFill>
                  <a:srgbClr val="0070C0"/>
                </a:solidFill>
              </a:rPr>
              <a:t> [</a:t>
            </a:r>
            <a:r>
              <a:rPr lang="en-GB" sz="3100" b="1" i="1" dirty="0" err="1" smtClean="0">
                <a:solidFill>
                  <a:srgbClr val="0070C0"/>
                </a:solidFill>
              </a:rPr>
              <a:t>strategos</a:t>
            </a:r>
            <a:r>
              <a:rPr lang="en-GB" sz="3100" b="1" i="1" dirty="0" smtClean="0">
                <a:solidFill>
                  <a:srgbClr val="0070C0"/>
                </a:solidFill>
              </a:rPr>
              <a:t>]   = military commander in Greek</a:t>
            </a:r>
            <a:r>
              <a:rPr lang="en-GB" sz="3100" b="1" dirty="0" smtClean="0">
                <a:solidFill>
                  <a:srgbClr val="0070C0"/>
                </a:solidFill>
              </a:rPr>
              <a:t>].</a:t>
            </a:r>
            <a:r>
              <a:rPr lang="en-GB" sz="3100" dirty="0" smtClean="0"/>
              <a:t>  </a:t>
            </a:r>
            <a:endParaRPr lang="en-GB" sz="3100" b="1" dirty="0" smtClean="0">
              <a:solidFill>
                <a:srgbClr val="FF0000"/>
              </a:solidFill>
            </a:endParaRPr>
          </a:p>
          <a:p>
            <a:pPr>
              <a:spcAft>
                <a:spcPts val="3000"/>
              </a:spcAft>
            </a:pPr>
            <a:r>
              <a:rPr lang="en-GB" sz="3100" dirty="0" smtClean="0"/>
              <a:t>A</a:t>
            </a:r>
            <a:r>
              <a:rPr lang="en-GB" sz="3100" b="1" dirty="0" smtClean="0"/>
              <a:t> POLICY : </a:t>
            </a:r>
            <a:r>
              <a:rPr lang="en-GB" sz="3100" dirty="0" smtClean="0"/>
              <a:t>a statement of the intended stance of a responsible body in relation to some </a:t>
            </a:r>
            <a:r>
              <a:rPr lang="en-GB" sz="3100" b="1" i="1" dirty="0" smtClean="0"/>
              <a:t>category</a:t>
            </a:r>
            <a:r>
              <a:rPr lang="en-GB" sz="3100" dirty="0" smtClean="0"/>
              <a:t> of decision situations </a:t>
            </a:r>
            <a:r>
              <a:rPr lang="en-GB" sz="3100" b="1" dirty="0" smtClean="0">
                <a:solidFill>
                  <a:srgbClr val="0070C0"/>
                </a:solidFill>
                <a:latin typeface="+mj-lt"/>
                <a:ea typeface="+mj-ea"/>
                <a:cs typeface="+mj-cs"/>
              </a:rPr>
              <a:t>[from</a:t>
            </a:r>
            <a:r>
              <a:rPr lang="en-GB" sz="3100" b="1" i="1" dirty="0" smtClean="0">
                <a:solidFill>
                  <a:srgbClr val="0070C0"/>
                </a:solidFill>
                <a:latin typeface="+mj-lt"/>
                <a:ea typeface="+mj-ea"/>
                <a:cs typeface="+mj-cs"/>
              </a:rPr>
              <a:t> </a:t>
            </a:r>
            <a:r>
              <a:rPr lang="en-GB" sz="3100" b="1" i="1" dirty="0" smtClean="0">
                <a:solidFill>
                  <a:srgbClr val="0070C0"/>
                </a:solidFill>
                <a:latin typeface="Symbol" pitchFamily="18" charset="2"/>
              </a:rPr>
              <a:t>polis</a:t>
            </a:r>
            <a:r>
              <a:rPr lang="en-GB" sz="3100" b="1" i="1" dirty="0" smtClean="0">
                <a:solidFill>
                  <a:srgbClr val="0070C0"/>
                </a:solidFill>
                <a:latin typeface="+mj-lt"/>
                <a:ea typeface="+mj-ea"/>
                <a:cs typeface="+mj-cs"/>
              </a:rPr>
              <a:t>  [polis]  = civil/civic governance </a:t>
            </a:r>
            <a:r>
              <a:rPr lang="en-GB" sz="3100" b="1" dirty="0" smtClean="0">
                <a:solidFill>
                  <a:srgbClr val="0070C0"/>
                </a:solidFill>
                <a:latin typeface="+mj-lt"/>
                <a:ea typeface="+mj-ea"/>
                <a:cs typeface="+mj-cs"/>
              </a:rPr>
              <a:t>in Greek].   </a:t>
            </a:r>
            <a:endParaRPr lang="en-GB" sz="3100" dirty="0" smtClean="0">
              <a:solidFill>
                <a:srgbClr val="FF0000"/>
              </a:solidFill>
            </a:endParaRPr>
          </a:p>
          <a:p>
            <a:pPr algn="ctr">
              <a:spcBef>
                <a:spcPts val="3000"/>
              </a:spcBef>
              <a:spcAft>
                <a:spcPts val="1200"/>
              </a:spcAft>
              <a:buNone/>
            </a:pPr>
            <a:r>
              <a:rPr lang="en-GB" sz="3100" b="1" i="1" dirty="0" smtClean="0"/>
              <a:t>Classification is often problematic – wording can be critical</a:t>
            </a:r>
          </a:p>
          <a:p>
            <a:pPr>
              <a:spcBef>
                <a:spcPts val="1200"/>
              </a:spcBef>
              <a:buNone/>
            </a:pPr>
            <a:r>
              <a:rPr lang="en-GB" sz="3100" dirty="0" smtClean="0"/>
              <a:t>	</a:t>
            </a:r>
            <a:r>
              <a:rPr lang="en-GB" sz="2400" b="1" dirty="0" smtClean="0">
                <a:solidFill>
                  <a:srgbClr val="CC00CC"/>
                </a:solidFill>
              </a:rPr>
              <a:t>  </a:t>
            </a:r>
            <a:r>
              <a:rPr lang="en-GB" sz="2600" dirty="0" smtClean="0">
                <a:solidFill>
                  <a:srgbClr val="CC00CC"/>
                </a:solidFill>
              </a:rPr>
              <a:t>a</a:t>
            </a:r>
            <a:r>
              <a:rPr lang="en-GB" sz="2600" dirty="0" smtClean="0"/>
              <a:t> </a:t>
            </a:r>
            <a:r>
              <a:rPr lang="en-GB" sz="2600" b="1" i="1" dirty="0" smtClean="0"/>
              <a:t>public </a:t>
            </a:r>
            <a:r>
              <a:rPr lang="en-GB" sz="2600" b="1" dirty="0" smtClean="0"/>
              <a:t>policy </a:t>
            </a:r>
            <a:r>
              <a:rPr lang="en-GB" sz="2600" dirty="0" smtClean="0">
                <a:solidFill>
                  <a:srgbClr val="CC00CC"/>
                </a:solidFill>
              </a:rPr>
              <a:t>is usually </a:t>
            </a:r>
            <a:r>
              <a:rPr lang="en-GB" sz="2600" b="1" dirty="0" smtClean="0"/>
              <a:t>published </a:t>
            </a:r>
            <a:r>
              <a:rPr lang="en-GB" sz="2600" dirty="0" smtClean="0">
                <a:solidFill>
                  <a:srgbClr val="CC00CC"/>
                </a:solidFill>
              </a:rPr>
              <a:t>in some form to address demands for accountability and equity; </a:t>
            </a:r>
          </a:p>
          <a:p>
            <a:pPr marL="360000" indent="0">
              <a:spcAft>
                <a:spcPts val="600"/>
              </a:spcAft>
            </a:pPr>
            <a:r>
              <a:rPr lang="en-GB" sz="2600" dirty="0" smtClean="0">
                <a:solidFill>
                  <a:srgbClr val="CC00CC"/>
                </a:solidFill>
              </a:rPr>
              <a:t>  whereas a </a:t>
            </a:r>
            <a:r>
              <a:rPr lang="en-GB" sz="2600" b="1" i="1" dirty="0" smtClean="0"/>
              <a:t>strategy</a:t>
            </a:r>
            <a:r>
              <a:rPr lang="en-GB" sz="2600" dirty="0" smtClean="0"/>
              <a:t> </a:t>
            </a:r>
            <a:r>
              <a:rPr lang="en-GB" sz="2600" dirty="0" smtClean="0">
                <a:solidFill>
                  <a:srgbClr val="CC00CC"/>
                </a:solidFill>
              </a:rPr>
              <a:t>may remain</a:t>
            </a:r>
            <a:r>
              <a:rPr lang="en-GB" sz="2600" b="1" i="1" dirty="0" smtClean="0"/>
              <a:t> covert </a:t>
            </a:r>
            <a:r>
              <a:rPr lang="en-GB" sz="2600" dirty="0" smtClean="0">
                <a:solidFill>
                  <a:srgbClr val="CC00CC"/>
                </a:solidFill>
              </a:rPr>
              <a:t>in a competitive context</a:t>
            </a:r>
          </a:p>
          <a:p>
            <a:pPr marL="360000" indent="0"/>
            <a:r>
              <a:rPr lang="en-GB" sz="2600" dirty="0" smtClean="0">
                <a:solidFill>
                  <a:srgbClr val="CC00CC"/>
                </a:solidFill>
              </a:rPr>
              <a:t>  </a:t>
            </a:r>
            <a:r>
              <a:rPr lang="en-GB" sz="2600" b="1" i="1" dirty="0" smtClean="0"/>
              <a:t>Hybrid statements </a:t>
            </a:r>
            <a:r>
              <a:rPr lang="en-GB" sz="2600" dirty="0" smtClean="0">
                <a:solidFill>
                  <a:srgbClr val="CC00CC"/>
                </a:solidFill>
              </a:rPr>
              <a:t>of policy/strategy intention may sometimes be called for e.g. land use </a:t>
            </a:r>
            <a:r>
              <a:rPr lang="en-GB" sz="2600" i="1" dirty="0" smtClean="0">
                <a:solidFill>
                  <a:srgbClr val="CC00CC"/>
                </a:solidFill>
              </a:rPr>
              <a:t>policy</a:t>
            </a:r>
            <a:r>
              <a:rPr lang="en-GB" sz="2600" dirty="0" smtClean="0">
                <a:solidFill>
                  <a:srgbClr val="CC00CC"/>
                </a:solidFill>
              </a:rPr>
              <a:t> + infrastructure development </a:t>
            </a:r>
            <a:r>
              <a:rPr lang="en-GB" sz="2600" i="1" dirty="0" smtClean="0">
                <a:solidFill>
                  <a:srgbClr val="CC00CC"/>
                </a:solidFill>
              </a:rPr>
              <a:t>strategy</a:t>
            </a:r>
            <a:r>
              <a:rPr lang="en-GB" sz="2600" dirty="0" smtClean="0">
                <a:solidFill>
                  <a:srgbClr val="B136BA"/>
                </a:solidFill>
              </a:rPr>
              <a:t>	</a:t>
            </a:r>
            <a:endParaRPr lang="en-GB" sz="2600" dirty="0">
              <a:solidFill>
                <a:srgbClr val="B136BA"/>
              </a:solidFill>
            </a:endParaRPr>
          </a:p>
        </p:txBody>
      </p:sp>
      <p:sp>
        <p:nvSpPr>
          <p:cNvPr id="5" name="Slide Number Placeholder 4"/>
          <p:cNvSpPr>
            <a:spLocks noGrp="1"/>
          </p:cNvSpPr>
          <p:nvPr>
            <p:ph type="sldNum" sz="quarter" idx="12"/>
          </p:nvPr>
        </p:nvSpPr>
        <p:spPr/>
        <p:txBody>
          <a:bodyPr/>
          <a:lstStyle/>
          <a:p>
            <a:fld id="{14396B44-7C69-48E5-A963-A8D7172AEC63}" type="slidenum">
              <a:rPr lang="en-GB" sz="1800" smtClean="0"/>
              <a:pPr/>
              <a:t>5</a:t>
            </a:fld>
            <a:endParaRPr lang="en-GB" sz="1800"/>
          </a:p>
        </p:txBody>
      </p:sp>
      <p:sp>
        <p:nvSpPr>
          <p:cNvPr id="6" name="TextBox 5"/>
          <p:cNvSpPr txBox="1"/>
          <p:nvPr/>
        </p:nvSpPr>
        <p:spPr>
          <a:xfrm>
            <a:off x="2915816" y="2204864"/>
            <a:ext cx="5544616" cy="461665"/>
          </a:xfrm>
          <a:prstGeom prst="rect">
            <a:avLst/>
          </a:prstGeom>
          <a:solidFill>
            <a:srgbClr val="FFFF00"/>
          </a:solidFill>
          <a:ln>
            <a:solidFill>
              <a:schemeClr val="tx1"/>
            </a:solidFill>
            <a:prstDash val="lgDash"/>
          </a:ln>
        </p:spPr>
        <p:txBody>
          <a:bodyPr wrap="square" rtlCol="0">
            <a:spAutoFit/>
          </a:bodyPr>
          <a:lstStyle/>
          <a:p>
            <a:pPr algn="ctr"/>
            <a:r>
              <a:rPr lang="en-GB" sz="2400" dirty="0" smtClean="0">
                <a:solidFill>
                  <a:srgbClr val="FF0000"/>
                </a:solidFill>
              </a:rPr>
              <a:t>A strategy is </a:t>
            </a:r>
            <a:r>
              <a:rPr lang="en-GB" sz="2400" b="1" dirty="0" smtClean="0">
                <a:solidFill>
                  <a:srgbClr val="FF0000"/>
                </a:solidFill>
              </a:rPr>
              <a:t>specific</a:t>
            </a:r>
            <a:r>
              <a:rPr lang="en-GB" sz="2400" dirty="0" smtClean="0">
                <a:solidFill>
                  <a:srgbClr val="FF0000"/>
                </a:solidFill>
              </a:rPr>
              <a:t> – an </a:t>
            </a:r>
            <a:r>
              <a:rPr lang="en-GB" sz="2400" b="1" dirty="0" smtClean="0">
                <a:solidFill>
                  <a:srgbClr val="FF0000"/>
                </a:solidFill>
              </a:rPr>
              <a:t>“if” </a:t>
            </a:r>
            <a:r>
              <a:rPr lang="en-GB" sz="2400" dirty="0" smtClean="0">
                <a:solidFill>
                  <a:srgbClr val="FF0000"/>
                </a:solidFill>
              </a:rPr>
              <a:t>statement</a:t>
            </a:r>
            <a:endParaRPr lang="en-GB" sz="2400" dirty="0"/>
          </a:p>
        </p:txBody>
      </p:sp>
      <p:sp>
        <p:nvSpPr>
          <p:cNvPr id="7" name="TextBox 6"/>
          <p:cNvSpPr txBox="1"/>
          <p:nvPr/>
        </p:nvSpPr>
        <p:spPr>
          <a:xfrm>
            <a:off x="2483768" y="3645024"/>
            <a:ext cx="6120680" cy="461665"/>
          </a:xfrm>
          <a:prstGeom prst="rect">
            <a:avLst/>
          </a:prstGeom>
          <a:solidFill>
            <a:srgbClr val="FFFF00"/>
          </a:solidFill>
          <a:ln>
            <a:solidFill>
              <a:schemeClr val="tx1"/>
            </a:solidFill>
            <a:prstDash val="lgDash"/>
          </a:ln>
        </p:spPr>
        <p:txBody>
          <a:bodyPr wrap="square" rtlCol="0">
            <a:spAutoFit/>
          </a:bodyPr>
          <a:lstStyle/>
          <a:p>
            <a:pPr algn="ctr"/>
            <a:r>
              <a:rPr lang="en-GB" sz="2400" dirty="0" smtClean="0">
                <a:solidFill>
                  <a:srgbClr val="FF0000"/>
                </a:solidFill>
              </a:rPr>
              <a:t>A policy is </a:t>
            </a:r>
            <a:r>
              <a:rPr lang="en-GB" sz="2400" b="1" dirty="0" smtClean="0">
                <a:solidFill>
                  <a:srgbClr val="FF0000"/>
                </a:solidFill>
              </a:rPr>
              <a:t>generic</a:t>
            </a:r>
            <a:r>
              <a:rPr lang="en-GB" sz="2400" dirty="0" smtClean="0">
                <a:solidFill>
                  <a:srgbClr val="FF0000"/>
                </a:solidFill>
              </a:rPr>
              <a:t> – a </a:t>
            </a:r>
            <a:r>
              <a:rPr lang="en-GB" sz="2400" b="1" dirty="0" smtClean="0">
                <a:solidFill>
                  <a:srgbClr val="FF0000"/>
                </a:solidFill>
              </a:rPr>
              <a:t>“whenever” </a:t>
            </a:r>
            <a:r>
              <a:rPr lang="en-GB" sz="2400" dirty="0" smtClean="0">
                <a:solidFill>
                  <a:srgbClr val="FF0000"/>
                </a:solidFill>
              </a:rPr>
              <a:t>statement</a:t>
            </a:r>
            <a:endParaRPr lang="en-GB"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1268760"/>
            <a:ext cx="4824536" cy="369332"/>
          </a:xfrm>
          <a:prstGeom prst="rect">
            <a:avLst/>
          </a:prstGeom>
          <a:noFill/>
        </p:spPr>
        <p:txBody>
          <a:bodyPr wrap="square" rtlCol="0">
            <a:spAutoFit/>
          </a:bodyPr>
          <a:lstStyle/>
          <a:p>
            <a:r>
              <a:rPr lang="en-GB" dirty="0" smtClean="0"/>
              <a:t>a</a:t>
            </a:r>
            <a:endParaRPr lang="en-GB" dirty="0"/>
          </a:p>
        </p:txBody>
      </p:sp>
      <p:pic>
        <p:nvPicPr>
          <p:cNvPr id="3" name="Picture 2" descr="292DBCE0.bmp"/>
          <p:cNvPicPr>
            <a:picLocks noChangeAspect="1"/>
          </p:cNvPicPr>
          <p:nvPr/>
        </p:nvPicPr>
        <p:blipFill>
          <a:blip r:embed="rId3" cstate="print"/>
          <a:stretch>
            <a:fillRect/>
          </a:stretch>
        </p:blipFill>
        <p:spPr>
          <a:xfrm>
            <a:off x="1043608" y="1124744"/>
            <a:ext cx="7344816" cy="4968552"/>
          </a:xfrm>
          <a:prstGeom prst="rect">
            <a:avLst/>
          </a:prstGeom>
        </p:spPr>
      </p:pic>
      <p:sp>
        <p:nvSpPr>
          <p:cNvPr id="6" name="Rectangle 5"/>
          <p:cNvSpPr/>
          <p:nvPr/>
        </p:nvSpPr>
        <p:spPr>
          <a:xfrm>
            <a:off x="1835696" y="1268760"/>
            <a:ext cx="612068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Slide Number Placeholder 9"/>
          <p:cNvSpPr>
            <a:spLocks noGrp="1"/>
          </p:cNvSpPr>
          <p:nvPr>
            <p:ph type="sldNum" sz="quarter" idx="12"/>
          </p:nvPr>
        </p:nvSpPr>
        <p:spPr>
          <a:xfrm>
            <a:off x="6660232" y="6309320"/>
            <a:ext cx="2133600" cy="365125"/>
          </a:xfrm>
        </p:spPr>
        <p:txBody>
          <a:bodyPr/>
          <a:lstStyle/>
          <a:p>
            <a:fld id="{14396B44-7C69-48E5-A963-A8D7172AEC63}" type="slidenum">
              <a:rPr lang="en-GB" sz="1800" smtClean="0"/>
              <a:pPr/>
              <a:t>6</a:t>
            </a:fld>
            <a:endParaRPr lang="en-GB" sz="1800" dirty="0"/>
          </a:p>
        </p:txBody>
      </p:sp>
      <p:sp>
        <p:nvSpPr>
          <p:cNvPr id="12" name="TextBox 11"/>
          <p:cNvSpPr txBox="1"/>
          <p:nvPr/>
        </p:nvSpPr>
        <p:spPr>
          <a:xfrm>
            <a:off x="7884368" y="1268760"/>
            <a:ext cx="1008112" cy="584775"/>
          </a:xfrm>
          <a:prstGeom prst="rect">
            <a:avLst/>
          </a:prstGeom>
          <a:noFill/>
        </p:spPr>
        <p:txBody>
          <a:bodyPr wrap="square" rtlCol="0">
            <a:spAutoFit/>
          </a:bodyPr>
          <a:lstStyle/>
          <a:p>
            <a:pPr algn="r"/>
            <a:r>
              <a:rPr lang="en-GB" sz="3200" b="1" dirty="0" smtClean="0">
                <a:solidFill>
                  <a:srgbClr val="00B0F0"/>
                </a:solidFill>
              </a:rPr>
              <a:t>time</a:t>
            </a:r>
            <a:endParaRPr lang="en-GB" sz="3200" b="1" dirty="0">
              <a:solidFill>
                <a:srgbClr val="00B0F0"/>
              </a:solidFill>
            </a:endParaRPr>
          </a:p>
        </p:txBody>
      </p:sp>
      <p:sp>
        <p:nvSpPr>
          <p:cNvPr id="13" name="TextBox 12"/>
          <p:cNvSpPr txBox="1"/>
          <p:nvPr/>
        </p:nvSpPr>
        <p:spPr>
          <a:xfrm>
            <a:off x="1835696" y="1700808"/>
            <a:ext cx="1440160" cy="307777"/>
          </a:xfrm>
          <a:prstGeom prst="rect">
            <a:avLst/>
          </a:prstGeom>
          <a:solidFill>
            <a:srgbClr val="FFFF00"/>
          </a:solidFill>
          <a:ln>
            <a:solidFill>
              <a:schemeClr val="tx1"/>
            </a:solidFill>
          </a:ln>
        </p:spPr>
        <p:txBody>
          <a:bodyPr wrap="square" rtlCol="0">
            <a:spAutoFit/>
          </a:bodyPr>
          <a:lstStyle/>
          <a:p>
            <a:pPr algn="ctr"/>
            <a:r>
              <a:rPr lang="en-GB" sz="1400" b="1" dirty="0" smtClean="0">
                <a:solidFill>
                  <a:srgbClr val="00B0F0"/>
                </a:solidFill>
              </a:rPr>
              <a:t>AGENT DOMAIN</a:t>
            </a:r>
            <a:endParaRPr lang="en-GB" sz="1400" b="1" dirty="0">
              <a:solidFill>
                <a:srgbClr val="00B0F0"/>
              </a:solidFill>
            </a:endParaRPr>
          </a:p>
        </p:txBody>
      </p:sp>
      <p:sp>
        <p:nvSpPr>
          <p:cNvPr id="14" name="TextBox 13"/>
          <p:cNvSpPr txBox="1"/>
          <p:nvPr/>
        </p:nvSpPr>
        <p:spPr>
          <a:xfrm>
            <a:off x="3635896" y="1700808"/>
            <a:ext cx="1800200" cy="307777"/>
          </a:xfrm>
          <a:prstGeom prst="rect">
            <a:avLst/>
          </a:prstGeom>
          <a:solidFill>
            <a:srgbClr val="FFFF00"/>
          </a:solidFill>
          <a:ln>
            <a:solidFill>
              <a:schemeClr val="tx1"/>
            </a:solidFill>
            <a:prstDash val="dash"/>
          </a:ln>
        </p:spPr>
        <p:txBody>
          <a:bodyPr wrap="square" rtlCol="0">
            <a:spAutoFit/>
          </a:bodyPr>
          <a:lstStyle/>
          <a:p>
            <a:pPr algn="ctr"/>
            <a:r>
              <a:rPr lang="en-GB" sz="1400" b="1" dirty="0" smtClean="0">
                <a:solidFill>
                  <a:srgbClr val="00B0F0"/>
                </a:solidFill>
              </a:rPr>
              <a:t>[SPONSOR DOMAIN</a:t>
            </a:r>
            <a:r>
              <a:rPr lang="en-GB" sz="1400" dirty="0" smtClean="0">
                <a:solidFill>
                  <a:srgbClr val="00B0F0"/>
                </a:solidFill>
              </a:rPr>
              <a:t>]</a:t>
            </a:r>
            <a:endParaRPr lang="en-GB" sz="1400" dirty="0">
              <a:solidFill>
                <a:srgbClr val="00B0F0"/>
              </a:solidFill>
            </a:endParaRPr>
          </a:p>
        </p:txBody>
      </p:sp>
      <p:sp>
        <p:nvSpPr>
          <p:cNvPr id="15" name="TextBox 14"/>
          <p:cNvSpPr txBox="1"/>
          <p:nvPr/>
        </p:nvSpPr>
        <p:spPr>
          <a:xfrm>
            <a:off x="5796136" y="1700808"/>
            <a:ext cx="1440160" cy="307777"/>
          </a:xfrm>
          <a:prstGeom prst="rect">
            <a:avLst/>
          </a:prstGeom>
          <a:solidFill>
            <a:srgbClr val="FFFF00"/>
          </a:solidFill>
          <a:ln>
            <a:solidFill>
              <a:schemeClr val="tx1"/>
            </a:solidFill>
          </a:ln>
        </p:spPr>
        <p:txBody>
          <a:bodyPr wrap="square" rtlCol="0">
            <a:spAutoFit/>
          </a:bodyPr>
          <a:lstStyle/>
          <a:p>
            <a:pPr algn="ctr"/>
            <a:r>
              <a:rPr lang="en-GB" sz="1400" b="1" dirty="0" smtClean="0">
                <a:solidFill>
                  <a:srgbClr val="00B0F0"/>
                </a:solidFill>
              </a:rPr>
              <a:t>HOST DOMAIN</a:t>
            </a:r>
            <a:endParaRPr lang="en-GB" sz="1400" b="1" dirty="0">
              <a:solidFill>
                <a:srgbClr val="00B0F0"/>
              </a:solidFill>
            </a:endParaRPr>
          </a:p>
        </p:txBody>
      </p:sp>
      <p:sp>
        <p:nvSpPr>
          <p:cNvPr id="16" name="TextBox 15"/>
          <p:cNvSpPr txBox="1"/>
          <p:nvPr/>
        </p:nvSpPr>
        <p:spPr>
          <a:xfrm>
            <a:off x="1403648" y="2924944"/>
            <a:ext cx="1728192" cy="338554"/>
          </a:xfrm>
          <a:prstGeom prst="rect">
            <a:avLst/>
          </a:prstGeom>
          <a:solidFill>
            <a:srgbClr val="CCFFCC"/>
          </a:solidFill>
        </p:spPr>
        <p:txBody>
          <a:bodyPr wrap="square" rtlCol="0">
            <a:spAutoFit/>
          </a:bodyPr>
          <a:lstStyle/>
          <a:p>
            <a:pPr algn="ctr"/>
            <a:r>
              <a:rPr lang="en-GB" sz="1600" i="1" dirty="0" smtClean="0"/>
              <a:t>pre-negotiation</a:t>
            </a:r>
            <a:endParaRPr lang="en-GB" sz="1600" i="1" dirty="0"/>
          </a:p>
        </p:txBody>
      </p:sp>
      <p:sp>
        <p:nvSpPr>
          <p:cNvPr id="17" name="Rectangle 16"/>
          <p:cNvSpPr/>
          <p:nvPr/>
        </p:nvSpPr>
        <p:spPr>
          <a:xfrm>
            <a:off x="6228184" y="2924944"/>
            <a:ext cx="1645002" cy="338554"/>
          </a:xfrm>
          <a:prstGeom prst="rect">
            <a:avLst/>
          </a:prstGeom>
          <a:solidFill>
            <a:srgbClr val="CCFFCC"/>
          </a:solidFill>
        </p:spPr>
        <p:txBody>
          <a:bodyPr wrap="square">
            <a:spAutoFit/>
          </a:bodyPr>
          <a:lstStyle/>
          <a:p>
            <a:pPr algn="ctr"/>
            <a:r>
              <a:rPr lang="en-GB" sz="1600" i="1" dirty="0" smtClean="0"/>
              <a:t>pre-negotiation</a:t>
            </a:r>
            <a:endParaRPr lang="en-GB" sz="1600" i="1" dirty="0"/>
          </a:p>
        </p:txBody>
      </p:sp>
      <p:sp>
        <p:nvSpPr>
          <p:cNvPr id="18" name="Rectangle 17"/>
          <p:cNvSpPr/>
          <p:nvPr/>
        </p:nvSpPr>
        <p:spPr>
          <a:xfrm>
            <a:off x="4067944" y="2636912"/>
            <a:ext cx="1134734" cy="338554"/>
          </a:xfrm>
          <a:prstGeom prst="rect">
            <a:avLst/>
          </a:prstGeom>
          <a:solidFill>
            <a:srgbClr val="CCFFCC"/>
          </a:solidFill>
        </p:spPr>
        <p:txBody>
          <a:bodyPr wrap="none">
            <a:spAutoFit/>
          </a:bodyPr>
          <a:lstStyle/>
          <a:p>
            <a:pPr algn="ctr"/>
            <a:r>
              <a:rPr lang="en-GB" sz="1600" i="1" dirty="0" smtClean="0"/>
              <a:t>contracting</a:t>
            </a:r>
            <a:endParaRPr lang="en-GB" sz="1600" i="1" dirty="0"/>
          </a:p>
        </p:txBody>
      </p:sp>
      <p:sp>
        <p:nvSpPr>
          <p:cNvPr id="20" name="TextBox 19"/>
          <p:cNvSpPr txBox="1"/>
          <p:nvPr/>
        </p:nvSpPr>
        <p:spPr>
          <a:xfrm>
            <a:off x="6084168" y="3356992"/>
            <a:ext cx="1512168" cy="1200329"/>
          </a:xfrm>
          <a:prstGeom prst="rect">
            <a:avLst/>
          </a:prstGeom>
          <a:solidFill>
            <a:srgbClr val="CCFFCC"/>
          </a:solidFill>
        </p:spPr>
        <p:txBody>
          <a:bodyPr wrap="square" rtlCol="0">
            <a:spAutoFit/>
          </a:bodyPr>
          <a:lstStyle/>
          <a:p>
            <a:pPr algn="ctr"/>
            <a:endParaRPr lang="en-GB" i="1" dirty="0" smtClean="0"/>
          </a:p>
          <a:p>
            <a:pPr algn="ctr"/>
            <a:r>
              <a:rPr lang="en-GB" i="1" dirty="0" smtClean="0"/>
              <a:t>course of</a:t>
            </a:r>
          </a:p>
          <a:p>
            <a:pPr algn="ctr"/>
            <a:r>
              <a:rPr lang="en-GB" i="1" dirty="0" smtClean="0"/>
              <a:t>Project</a:t>
            </a:r>
            <a:endParaRPr lang="en-GB" dirty="0" smtClean="0"/>
          </a:p>
          <a:p>
            <a:pPr algn="ctr"/>
            <a:endParaRPr lang="en-GB" i="1" dirty="0"/>
          </a:p>
        </p:txBody>
      </p:sp>
      <p:sp>
        <p:nvSpPr>
          <p:cNvPr id="21" name="TextBox 20"/>
          <p:cNvSpPr txBox="1"/>
          <p:nvPr/>
        </p:nvSpPr>
        <p:spPr>
          <a:xfrm>
            <a:off x="1475656" y="3356992"/>
            <a:ext cx="1512168" cy="1200329"/>
          </a:xfrm>
          <a:prstGeom prst="rect">
            <a:avLst/>
          </a:prstGeom>
          <a:solidFill>
            <a:srgbClr val="CCFFCC"/>
          </a:solidFill>
        </p:spPr>
        <p:txBody>
          <a:bodyPr wrap="square" rtlCol="0">
            <a:spAutoFit/>
          </a:bodyPr>
          <a:lstStyle/>
          <a:p>
            <a:endParaRPr lang="en-GB" dirty="0" smtClean="0"/>
          </a:p>
          <a:p>
            <a:pPr algn="ctr"/>
            <a:r>
              <a:rPr lang="en-GB" i="1" dirty="0" smtClean="0"/>
              <a:t>course of</a:t>
            </a:r>
          </a:p>
          <a:p>
            <a:pPr algn="ctr"/>
            <a:r>
              <a:rPr lang="en-GB" i="1" dirty="0" smtClean="0"/>
              <a:t>Project</a:t>
            </a:r>
          </a:p>
          <a:p>
            <a:pPr algn="ctr"/>
            <a:endParaRPr lang="en-GB" i="1" dirty="0"/>
          </a:p>
        </p:txBody>
      </p:sp>
      <p:sp>
        <p:nvSpPr>
          <p:cNvPr id="23" name="TextBox 22"/>
          <p:cNvSpPr txBox="1"/>
          <p:nvPr/>
        </p:nvSpPr>
        <p:spPr>
          <a:xfrm>
            <a:off x="4067944" y="5085184"/>
            <a:ext cx="1224136" cy="338554"/>
          </a:xfrm>
          <a:prstGeom prst="rect">
            <a:avLst/>
          </a:prstGeom>
          <a:solidFill>
            <a:srgbClr val="CCFFCC"/>
          </a:solidFill>
        </p:spPr>
        <p:txBody>
          <a:bodyPr wrap="square" rtlCol="0">
            <a:spAutoFit/>
          </a:bodyPr>
          <a:lstStyle/>
          <a:p>
            <a:pPr algn="ctr"/>
            <a:r>
              <a:rPr lang="en-GB" sz="1600" i="1" dirty="0" smtClean="0"/>
              <a:t>disengaging</a:t>
            </a:r>
            <a:endParaRPr lang="en-GB" sz="1600" i="1" dirty="0"/>
          </a:p>
        </p:txBody>
      </p:sp>
      <p:sp>
        <p:nvSpPr>
          <p:cNvPr id="25" name="TextBox 24"/>
          <p:cNvSpPr txBox="1"/>
          <p:nvPr/>
        </p:nvSpPr>
        <p:spPr>
          <a:xfrm>
            <a:off x="5796136" y="2060848"/>
            <a:ext cx="1224136" cy="461665"/>
          </a:xfrm>
          <a:prstGeom prst="rect">
            <a:avLst/>
          </a:prstGeom>
          <a:solidFill>
            <a:schemeClr val="bg1"/>
          </a:solidFill>
        </p:spPr>
        <p:txBody>
          <a:bodyPr wrap="square" rtlCol="0">
            <a:spAutoFit/>
          </a:bodyPr>
          <a:lstStyle/>
          <a:p>
            <a:pPr algn="ctr"/>
            <a:r>
              <a:rPr lang="en-GB" sz="1200" b="1" i="1" dirty="0" smtClean="0"/>
              <a:t>INSTITUTIONAL</a:t>
            </a:r>
            <a:r>
              <a:rPr lang="en-GB" sz="1200" i="1" dirty="0" smtClean="0"/>
              <a:t> </a:t>
            </a:r>
            <a:r>
              <a:rPr lang="en-GB" sz="1100" i="1" dirty="0" smtClean="0"/>
              <a:t> </a:t>
            </a:r>
          </a:p>
          <a:p>
            <a:pPr algn="ctr"/>
            <a:r>
              <a:rPr lang="en-GB" sz="1200" i="1" dirty="0" smtClean="0"/>
              <a:t>PROGRAMMES</a:t>
            </a:r>
            <a:endParaRPr lang="en-GB" sz="1200" i="1" dirty="0"/>
          </a:p>
        </p:txBody>
      </p:sp>
      <p:sp>
        <p:nvSpPr>
          <p:cNvPr id="26" name="TextBox 25"/>
          <p:cNvSpPr txBox="1"/>
          <p:nvPr/>
        </p:nvSpPr>
        <p:spPr>
          <a:xfrm>
            <a:off x="3203848" y="5733256"/>
            <a:ext cx="1080120" cy="430887"/>
          </a:xfrm>
          <a:prstGeom prst="rect">
            <a:avLst/>
          </a:prstGeom>
          <a:solidFill>
            <a:schemeClr val="bg1"/>
          </a:solidFill>
        </p:spPr>
        <p:txBody>
          <a:bodyPr wrap="square" rtlCol="0">
            <a:spAutoFit/>
          </a:bodyPr>
          <a:lstStyle/>
          <a:p>
            <a:pPr algn="ctr"/>
            <a:r>
              <a:rPr lang="en-GB" sz="1100" b="1" i="1" dirty="0" smtClean="0"/>
              <a:t>Institutional  </a:t>
            </a:r>
          </a:p>
          <a:p>
            <a:pPr algn="ctr"/>
            <a:r>
              <a:rPr lang="en-GB" sz="1100" b="1" i="1" dirty="0" smtClean="0"/>
              <a:t>programmes</a:t>
            </a:r>
            <a:endParaRPr lang="en-GB" sz="1100" b="1" i="1" dirty="0"/>
          </a:p>
        </p:txBody>
      </p:sp>
      <p:sp>
        <p:nvSpPr>
          <p:cNvPr id="27" name="TextBox 26"/>
          <p:cNvSpPr txBox="1"/>
          <p:nvPr/>
        </p:nvSpPr>
        <p:spPr>
          <a:xfrm>
            <a:off x="4860032" y="5805264"/>
            <a:ext cx="1080120" cy="430887"/>
          </a:xfrm>
          <a:prstGeom prst="rect">
            <a:avLst/>
          </a:prstGeom>
          <a:solidFill>
            <a:schemeClr val="bg1"/>
          </a:solidFill>
        </p:spPr>
        <p:txBody>
          <a:bodyPr wrap="square" rtlCol="0">
            <a:spAutoFit/>
          </a:bodyPr>
          <a:lstStyle/>
          <a:p>
            <a:pPr algn="ctr"/>
            <a:r>
              <a:rPr lang="en-GB" sz="1100" b="1" i="1" dirty="0" smtClean="0"/>
              <a:t>Institutional</a:t>
            </a:r>
            <a:r>
              <a:rPr lang="en-GB" sz="1100" i="1" dirty="0" smtClean="0"/>
              <a:t>  </a:t>
            </a:r>
          </a:p>
          <a:p>
            <a:pPr algn="ctr"/>
            <a:endParaRPr lang="en-GB" sz="1100" i="1" dirty="0"/>
          </a:p>
        </p:txBody>
      </p:sp>
      <p:sp>
        <p:nvSpPr>
          <p:cNvPr id="28" name="TextBox 27"/>
          <p:cNvSpPr txBox="1"/>
          <p:nvPr/>
        </p:nvSpPr>
        <p:spPr>
          <a:xfrm>
            <a:off x="3203848" y="2060848"/>
            <a:ext cx="1296144" cy="461665"/>
          </a:xfrm>
          <a:prstGeom prst="rect">
            <a:avLst/>
          </a:prstGeom>
          <a:solidFill>
            <a:schemeClr val="bg1"/>
          </a:solidFill>
        </p:spPr>
        <p:txBody>
          <a:bodyPr wrap="square" rtlCol="0">
            <a:spAutoFit/>
          </a:bodyPr>
          <a:lstStyle/>
          <a:p>
            <a:pPr algn="ctr"/>
            <a:r>
              <a:rPr lang="en-GB" sz="1200" b="1" i="1" dirty="0" smtClean="0"/>
              <a:t>DISCIPLINARY</a:t>
            </a:r>
            <a:r>
              <a:rPr lang="en-GB" sz="1200" i="1" dirty="0" smtClean="0"/>
              <a:t>  </a:t>
            </a:r>
          </a:p>
          <a:p>
            <a:pPr algn="ctr"/>
            <a:r>
              <a:rPr lang="en-GB" sz="1200" i="1" dirty="0" smtClean="0"/>
              <a:t>PROGRAMMES</a:t>
            </a:r>
            <a:endParaRPr lang="en-GB" sz="1200" i="1" dirty="0"/>
          </a:p>
        </p:txBody>
      </p:sp>
      <p:sp>
        <p:nvSpPr>
          <p:cNvPr id="29" name="TextBox 28"/>
          <p:cNvSpPr txBox="1"/>
          <p:nvPr/>
        </p:nvSpPr>
        <p:spPr>
          <a:xfrm>
            <a:off x="4788024" y="2132856"/>
            <a:ext cx="1152128" cy="461665"/>
          </a:xfrm>
          <a:prstGeom prst="rect">
            <a:avLst/>
          </a:prstGeom>
          <a:solidFill>
            <a:schemeClr val="bg1"/>
          </a:solidFill>
        </p:spPr>
        <p:txBody>
          <a:bodyPr wrap="square" rtlCol="0">
            <a:spAutoFit/>
          </a:bodyPr>
          <a:lstStyle/>
          <a:p>
            <a:pPr algn="ctr"/>
            <a:r>
              <a:rPr lang="en-GB" sz="1200" b="1" i="1" dirty="0" smtClean="0"/>
              <a:t>DISCIPLINARY</a:t>
            </a:r>
            <a:r>
              <a:rPr lang="en-GB" sz="1200" i="1" dirty="0" smtClean="0"/>
              <a:t>  </a:t>
            </a:r>
          </a:p>
          <a:p>
            <a:pPr algn="ctr"/>
            <a:r>
              <a:rPr lang="en-GB" sz="1200" i="1" dirty="0" smtClean="0"/>
              <a:t>PROGRAMMES</a:t>
            </a:r>
            <a:endParaRPr lang="en-GB" sz="1200" i="1" dirty="0"/>
          </a:p>
        </p:txBody>
      </p:sp>
      <p:sp>
        <p:nvSpPr>
          <p:cNvPr id="30" name="TextBox 29"/>
          <p:cNvSpPr txBox="1"/>
          <p:nvPr/>
        </p:nvSpPr>
        <p:spPr>
          <a:xfrm>
            <a:off x="1403648" y="5445224"/>
            <a:ext cx="936104" cy="430887"/>
          </a:xfrm>
          <a:prstGeom prst="rect">
            <a:avLst/>
          </a:prstGeom>
          <a:solidFill>
            <a:schemeClr val="bg1"/>
          </a:solidFill>
        </p:spPr>
        <p:txBody>
          <a:bodyPr wrap="square" rtlCol="0">
            <a:spAutoFit/>
          </a:bodyPr>
          <a:lstStyle/>
          <a:p>
            <a:pPr algn="ctr"/>
            <a:r>
              <a:rPr lang="en-GB" sz="1100" b="1" i="1" dirty="0" smtClean="0"/>
              <a:t>disciplinary  </a:t>
            </a:r>
          </a:p>
          <a:p>
            <a:pPr algn="ctr"/>
            <a:r>
              <a:rPr lang="en-GB" sz="1100" b="1" i="1" dirty="0" smtClean="0"/>
              <a:t>programmes</a:t>
            </a:r>
            <a:endParaRPr lang="en-GB" sz="1100" b="1" i="1" dirty="0"/>
          </a:p>
        </p:txBody>
      </p:sp>
      <p:sp>
        <p:nvSpPr>
          <p:cNvPr id="32" name="TextBox 31"/>
          <p:cNvSpPr txBox="1"/>
          <p:nvPr/>
        </p:nvSpPr>
        <p:spPr>
          <a:xfrm>
            <a:off x="971600" y="2060848"/>
            <a:ext cx="1224136" cy="461665"/>
          </a:xfrm>
          <a:prstGeom prst="rect">
            <a:avLst/>
          </a:prstGeom>
          <a:solidFill>
            <a:schemeClr val="bg1"/>
          </a:solidFill>
        </p:spPr>
        <p:txBody>
          <a:bodyPr wrap="square" rtlCol="0">
            <a:spAutoFit/>
          </a:bodyPr>
          <a:lstStyle/>
          <a:p>
            <a:pPr algn="ctr"/>
            <a:r>
              <a:rPr lang="en-GB" sz="1200" i="1" dirty="0" smtClean="0"/>
              <a:t>PERSONAL  </a:t>
            </a:r>
          </a:p>
          <a:p>
            <a:pPr algn="ctr"/>
            <a:r>
              <a:rPr lang="en-GB" sz="1200" b="1" i="1" dirty="0" smtClean="0"/>
              <a:t>PROGRAMMES</a:t>
            </a:r>
            <a:endParaRPr lang="en-GB" sz="1200" b="1" i="1" dirty="0"/>
          </a:p>
        </p:txBody>
      </p:sp>
      <p:sp>
        <p:nvSpPr>
          <p:cNvPr id="34" name="TextBox 33"/>
          <p:cNvSpPr txBox="1"/>
          <p:nvPr/>
        </p:nvSpPr>
        <p:spPr>
          <a:xfrm>
            <a:off x="6948264" y="2060848"/>
            <a:ext cx="1152128" cy="461665"/>
          </a:xfrm>
          <a:prstGeom prst="rect">
            <a:avLst/>
          </a:prstGeom>
          <a:solidFill>
            <a:schemeClr val="bg1"/>
          </a:solidFill>
        </p:spPr>
        <p:txBody>
          <a:bodyPr wrap="square" rtlCol="0">
            <a:spAutoFit/>
          </a:bodyPr>
          <a:lstStyle/>
          <a:p>
            <a:pPr algn="ctr"/>
            <a:r>
              <a:rPr lang="en-GB" sz="1200" b="1" i="1" dirty="0" smtClean="0"/>
              <a:t>PERSONAL</a:t>
            </a:r>
            <a:r>
              <a:rPr lang="en-GB" sz="1200" i="1" dirty="0" smtClean="0"/>
              <a:t>  </a:t>
            </a:r>
          </a:p>
          <a:p>
            <a:pPr algn="ctr"/>
            <a:r>
              <a:rPr lang="en-GB" sz="1200" i="1" dirty="0" smtClean="0"/>
              <a:t>PROGRAMMES</a:t>
            </a:r>
            <a:endParaRPr lang="en-GB" sz="1200" i="1" dirty="0"/>
          </a:p>
        </p:txBody>
      </p:sp>
      <p:sp>
        <p:nvSpPr>
          <p:cNvPr id="37" name="TextBox 36"/>
          <p:cNvSpPr txBox="1"/>
          <p:nvPr/>
        </p:nvSpPr>
        <p:spPr>
          <a:xfrm>
            <a:off x="1187624" y="6237312"/>
            <a:ext cx="6408712" cy="369332"/>
          </a:xfrm>
          <a:prstGeom prst="rect">
            <a:avLst/>
          </a:prstGeom>
          <a:noFill/>
        </p:spPr>
        <p:txBody>
          <a:bodyPr wrap="square" rtlCol="0">
            <a:spAutoFit/>
          </a:bodyPr>
          <a:lstStyle/>
          <a:p>
            <a:endParaRPr lang="en-GB" dirty="0"/>
          </a:p>
        </p:txBody>
      </p:sp>
      <p:sp>
        <p:nvSpPr>
          <p:cNvPr id="39" name="TextBox 38"/>
          <p:cNvSpPr txBox="1"/>
          <p:nvPr/>
        </p:nvSpPr>
        <p:spPr>
          <a:xfrm rot="16200000">
            <a:off x="-1688050" y="3784394"/>
            <a:ext cx="4968552" cy="369332"/>
          </a:xfrm>
          <a:prstGeom prst="rect">
            <a:avLst/>
          </a:prstGeom>
          <a:solidFill>
            <a:srgbClr val="E7FBFD"/>
          </a:solidFill>
          <a:ln>
            <a:solidFill>
              <a:schemeClr val="bg1">
                <a:lumMod val="75000"/>
              </a:schemeClr>
            </a:solidFill>
            <a:prstDash val="lgDash"/>
          </a:ln>
        </p:spPr>
        <p:txBody>
          <a:bodyPr wrap="square" rtlCol="0">
            <a:spAutoFit/>
          </a:bodyPr>
          <a:lstStyle/>
          <a:p>
            <a:r>
              <a:rPr lang="en-GB" b="1" dirty="0" smtClean="0">
                <a:solidFill>
                  <a:srgbClr val="B136BA"/>
                </a:solidFill>
              </a:rPr>
              <a:t>Unit of analysis: a </a:t>
            </a:r>
            <a:r>
              <a:rPr lang="en-GB" b="1" i="1" dirty="0" smtClean="0">
                <a:solidFill>
                  <a:srgbClr val="B136BA"/>
                </a:solidFill>
              </a:rPr>
              <a:t>Negotiated project engagement </a:t>
            </a:r>
            <a:endParaRPr lang="en-GB" b="1" i="1" dirty="0">
              <a:solidFill>
                <a:srgbClr val="B136BA"/>
              </a:solidFill>
            </a:endParaRPr>
          </a:p>
        </p:txBody>
      </p:sp>
      <p:sp>
        <p:nvSpPr>
          <p:cNvPr id="41" name="TextBox 40"/>
          <p:cNvSpPr txBox="1"/>
          <p:nvPr/>
        </p:nvSpPr>
        <p:spPr>
          <a:xfrm>
            <a:off x="1115616" y="5373216"/>
            <a:ext cx="1224136" cy="461665"/>
          </a:xfrm>
          <a:prstGeom prst="rect">
            <a:avLst/>
          </a:prstGeom>
          <a:solidFill>
            <a:schemeClr val="bg1"/>
          </a:solidFill>
        </p:spPr>
        <p:txBody>
          <a:bodyPr wrap="square" rtlCol="0">
            <a:spAutoFit/>
          </a:bodyPr>
          <a:lstStyle/>
          <a:p>
            <a:pPr algn="ctr"/>
            <a:r>
              <a:rPr lang="en-GB" sz="1200" i="1" dirty="0" smtClean="0"/>
              <a:t>PERSONAL  </a:t>
            </a:r>
          </a:p>
          <a:p>
            <a:pPr algn="ctr"/>
            <a:r>
              <a:rPr lang="en-GB" sz="1200" b="1" i="1" dirty="0" smtClean="0"/>
              <a:t>PROGRAMMES</a:t>
            </a:r>
            <a:endParaRPr lang="en-GB" sz="1200" b="1" i="1" dirty="0"/>
          </a:p>
        </p:txBody>
      </p:sp>
      <p:sp>
        <p:nvSpPr>
          <p:cNvPr id="42" name="TextBox 41"/>
          <p:cNvSpPr txBox="1"/>
          <p:nvPr/>
        </p:nvSpPr>
        <p:spPr>
          <a:xfrm>
            <a:off x="2195736" y="5517232"/>
            <a:ext cx="1368152" cy="461665"/>
          </a:xfrm>
          <a:prstGeom prst="rect">
            <a:avLst/>
          </a:prstGeom>
          <a:solidFill>
            <a:schemeClr val="bg1"/>
          </a:solidFill>
        </p:spPr>
        <p:txBody>
          <a:bodyPr wrap="square" rtlCol="0">
            <a:spAutoFit/>
          </a:bodyPr>
          <a:lstStyle/>
          <a:p>
            <a:pPr algn="ctr"/>
            <a:r>
              <a:rPr lang="en-GB" sz="1200" b="1" i="1" dirty="0" smtClean="0"/>
              <a:t>INSTITUTIONAL</a:t>
            </a:r>
            <a:r>
              <a:rPr lang="en-GB" sz="1200" i="1" dirty="0" smtClean="0"/>
              <a:t>  </a:t>
            </a:r>
          </a:p>
          <a:p>
            <a:pPr algn="ctr">
              <a:spcAft>
                <a:spcPts val="600"/>
              </a:spcAft>
            </a:pPr>
            <a:r>
              <a:rPr lang="en-GB" sz="1200" i="1" dirty="0" smtClean="0"/>
              <a:t>PROGRAMMES</a:t>
            </a:r>
            <a:endParaRPr lang="en-GB" sz="1200" i="1" dirty="0"/>
          </a:p>
        </p:txBody>
      </p:sp>
      <p:sp>
        <p:nvSpPr>
          <p:cNvPr id="43" name="TextBox 42"/>
          <p:cNvSpPr txBox="1"/>
          <p:nvPr/>
        </p:nvSpPr>
        <p:spPr>
          <a:xfrm>
            <a:off x="3347864" y="5661248"/>
            <a:ext cx="1224136" cy="461665"/>
          </a:xfrm>
          <a:prstGeom prst="rect">
            <a:avLst/>
          </a:prstGeom>
          <a:solidFill>
            <a:schemeClr val="bg1"/>
          </a:solidFill>
        </p:spPr>
        <p:txBody>
          <a:bodyPr wrap="square" rtlCol="0">
            <a:spAutoFit/>
          </a:bodyPr>
          <a:lstStyle/>
          <a:p>
            <a:pPr algn="ctr"/>
            <a:r>
              <a:rPr lang="en-GB" sz="1200" b="1" i="1" dirty="0" smtClean="0"/>
              <a:t>DISCIPLINARY</a:t>
            </a:r>
            <a:r>
              <a:rPr lang="en-GB" sz="1200" i="1" dirty="0" smtClean="0"/>
              <a:t>  </a:t>
            </a:r>
          </a:p>
          <a:p>
            <a:pPr algn="ctr"/>
            <a:r>
              <a:rPr lang="en-GB" sz="1200" i="1" dirty="0" smtClean="0"/>
              <a:t>PROGRAMMES</a:t>
            </a:r>
            <a:endParaRPr lang="en-GB" sz="1200" i="1" dirty="0"/>
          </a:p>
        </p:txBody>
      </p:sp>
      <p:sp>
        <p:nvSpPr>
          <p:cNvPr id="44" name="TextBox 43"/>
          <p:cNvSpPr txBox="1"/>
          <p:nvPr/>
        </p:nvSpPr>
        <p:spPr>
          <a:xfrm>
            <a:off x="4860032" y="5661248"/>
            <a:ext cx="1224136" cy="461665"/>
          </a:xfrm>
          <a:prstGeom prst="rect">
            <a:avLst/>
          </a:prstGeom>
          <a:solidFill>
            <a:schemeClr val="bg1"/>
          </a:solidFill>
        </p:spPr>
        <p:txBody>
          <a:bodyPr wrap="square" rtlCol="0">
            <a:spAutoFit/>
          </a:bodyPr>
          <a:lstStyle/>
          <a:p>
            <a:pPr algn="ctr"/>
            <a:r>
              <a:rPr lang="en-GB" sz="1200" b="1" i="1" dirty="0" smtClean="0"/>
              <a:t>DISCIPLINARY</a:t>
            </a:r>
            <a:r>
              <a:rPr lang="en-GB" sz="1200" i="1" dirty="0" smtClean="0"/>
              <a:t>  </a:t>
            </a:r>
          </a:p>
          <a:p>
            <a:pPr algn="ctr"/>
            <a:r>
              <a:rPr lang="en-GB" sz="1200" i="1" dirty="0" smtClean="0"/>
              <a:t>PROGRAMMES</a:t>
            </a:r>
            <a:endParaRPr lang="en-GB" sz="1200" i="1" dirty="0"/>
          </a:p>
        </p:txBody>
      </p:sp>
      <p:sp>
        <p:nvSpPr>
          <p:cNvPr id="46" name="TextBox 45"/>
          <p:cNvSpPr txBox="1"/>
          <p:nvPr/>
        </p:nvSpPr>
        <p:spPr>
          <a:xfrm>
            <a:off x="7092280" y="5301208"/>
            <a:ext cx="1224136" cy="461665"/>
          </a:xfrm>
          <a:prstGeom prst="rect">
            <a:avLst/>
          </a:prstGeom>
          <a:solidFill>
            <a:schemeClr val="bg1"/>
          </a:solidFill>
        </p:spPr>
        <p:txBody>
          <a:bodyPr wrap="square" rtlCol="0">
            <a:spAutoFit/>
          </a:bodyPr>
          <a:lstStyle/>
          <a:p>
            <a:pPr algn="ctr"/>
            <a:r>
              <a:rPr lang="en-GB" sz="1200" i="1" dirty="0" smtClean="0"/>
              <a:t>PERSONAL  </a:t>
            </a:r>
          </a:p>
          <a:p>
            <a:pPr algn="ctr"/>
            <a:r>
              <a:rPr lang="en-GB" sz="1200" b="1" i="1" dirty="0" smtClean="0"/>
              <a:t>PROGRAMMES</a:t>
            </a:r>
            <a:endParaRPr lang="en-GB" sz="1200" b="1" i="1" dirty="0"/>
          </a:p>
        </p:txBody>
      </p:sp>
      <p:sp>
        <p:nvSpPr>
          <p:cNvPr id="22" name="TextBox 21"/>
          <p:cNvSpPr txBox="1"/>
          <p:nvPr/>
        </p:nvSpPr>
        <p:spPr>
          <a:xfrm>
            <a:off x="6300192" y="4725144"/>
            <a:ext cx="1368152" cy="338554"/>
          </a:xfrm>
          <a:prstGeom prst="rect">
            <a:avLst/>
          </a:prstGeom>
          <a:solidFill>
            <a:srgbClr val="CCFFCC"/>
          </a:solidFill>
        </p:spPr>
        <p:txBody>
          <a:bodyPr wrap="square" rtlCol="0">
            <a:spAutoFit/>
          </a:bodyPr>
          <a:lstStyle/>
          <a:p>
            <a:pPr algn="ctr"/>
            <a:r>
              <a:rPr lang="en-GB" sz="1600" i="1" dirty="0" smtClean="0"/>
              <a:t>aftermath</a:t>
            </a:r>
            <a:endParaRPr lang="en-GB" sz="1600" i="1" dirty="0"/>
          </a:p>
        </p:txBody>
      </p:sp>
      <p:sp>
        <p:nvSpPr>
          <p:cNvPr id="19" name="TextBox 18"/>
          <p:cNvSpPr txBox="1"/>
          <p:nvPr/>
        </p:nvSpPr>
        <p:spPr>
          <a:xfrm>
            <a:off x="1547664" y="4725144"/>
            <a:ext cx="1368152" cy="338554"/>
          </a:xfrm>
          <a:prstGeom prst="rect">
            <a:avLst/>
          </a:prstGeom>
          <a:solidFill>
            <a:srgbClr val="CCFFCC"/>
          </a:solidFill>
        </p:spPr>
        <p:txBody>
          <a:bodyPr wrap="square" rtlCol="0">
            <a:spAutoFit/>
          </a:bodyPr>
          <a:lstStyle/>
          <a:p>
            <a:pPr algn="ctr"/>
            <a:r>
              <a:rPr lang="en-GB" sz="1600" i="1" dirty="0" smtClean="0"/>
              <a:t>aftermath</a:t>
            </a:r>
            <a:endParaRPr lang="en-GB" sz="1600" i="1" dirty="0"/>
          </a:p>
        </p:txBody>
      </p:sp>
      <p:sp>
        <p:nvSpPr>
          <p:cNvPr id="45" name="TextBox 44"/>
          <p:cNvSpPr txBox="1"/>
          <p:nvPr/>
        </p:nvSpPr>
        <p:spPr>
          <a:xfrm>
            <a:off x="5940152" y="5517232"/>
            <a:ext cx="1368152" cy="461665"/>
          </a:xfrm>
          <a:prstGeom prst="rect">
            <a:avLst/>
          </a:prstGeom>
          <a:solidFill>
            <a:schemeClr val="bg1"/>
          </a:solidFill>
        </p:spPr>
        <p:txBody>
          <a:bodyPr wrap="square" rtlCol="0">
            <a:spAutoFit/>
          </a:bodyPr>
          <a:lstStyle/>
          <a:p>
            <a:pPr algn="ctr"/>
            <a:r>
              <a:rPr lang="en-GB" sz="1200" b="1" i="1" dirty="0" smtClean="0"/>
              <a:t>INSTITUTIONAL</a:t>
            </a:r>
            <a:r>
              <a:rPr lang="en-GB" sz="1200" i="1" dirty="0" smtClean="0"/>
              <a:t>  </a:t>
            </a:r>
          </a:p>
          <a:p>
            <a:pPr algn="ctr">
              <a:spcAft>
                <a:spcPts val="600"/>
              </a:spcAft>
            </a:pPr>
            <a:r>
              <a:rPr lang="en-GB" sz="1200" i="1" dirty="0" smtClean="0"/>
              <a:t>PROGRAMMES</a:t>
            </a:r>
            <a:endParaRPr lang="en-GB" sz="1200" i="1" dirty="0"/>
          </a:p>
        </p:txBody>
      </p:sp>
      <p:sp>
        <p:nvSpPr>
          <p:cNvPr id="11" name="Down Arrow 10"/>
          <p:cNvSpPr/>
          <p:nvPr/>
        </p:nvSpPr>
        <p:spPr>
          <a:xfrm>
            <a:off x="8028384" y="1916832"/>
            <a:ext cx="792088" cy="3528392"/>
          </a:xfrm>
          <a:prstGeom prst="downArrow">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20000"/>
                  <a:lumOff val="80000"/>
                </a:schemeClr>
              </a:solidFill>
            </a:endParaRPr>
          </a:p>
        </p:txBody>
      </p:sp>
      <p:sp>
        <p:nvSpPr>
          <p:cNvPr id="24" name="TextBox 23"/>
          <p:cNvSpPr txBox="1"/>
          <p:nvPr/>
        </p:nvSpPr>
        <p:spPr>
          <a:xfrm>
            <a:off x="1979712" y="2060848"/>
            <a:ext cx="1368152" cy="461665"/>
          </a:xfrm>
          <a:prstGeom prst="rect">
            <a:avLst/>
          </a:prstGeom>
          <a:solidFill>
            <a:schemeClr val="bg1"/>
          </a:solidFill>
        </p:spPr>
        <p:txBody>
          <a:bodyPr wrap="square" rtlCol="0">
            <a:spAutoFit/>
          </a:bodyPr>
          <a:lstStyle/>
          <a:p>
            <a:pPr algn="ctr"/>
            <a:r>
              <a:rPr lang="en-GB" sz="1200" b="1" i="1" dirty="0" smtClean="0"/>
              <a:t>INSTITUTIONAL</a:t>
            </a:r>
            <a:r>
              <a:rPr lang="en-GB" sz="1200" i="1" dirty="0" smtClean="0"/>
              <a:t>  </a:t>
            </a:r>
          </a:p>
          <a:p>
            <a:pPr algn="ctr"/>
            <a:r>
              <a:rPr lang="en-GB" sz="1200" i="1" dirty="0" smtClean="0"/>
              <a:t>PROGRAMMES</a:t>
            </a:r>
            <a:endParaRPr lang="en-GB" sz="1200" i="1" dirty="0"/>
          </a:p>
        </p:txBody>
      </p:sp>
      <p:sp>
        <p:nvSpPr>
          <p:cNvPr id="38" name="TextBox 37"/>
          <p:cNvSpPr txBox="1"/>
          <p:nvPr/>
        </p:nvSpPr>
        <p:spPr>
          <a:xfrm>
            <a:off x="755576" y="260648"/>
            <a:ext cx="7957392" cy="1323439"/>
          </a:xfrm>
          <a:prstGeom prst="rect">
            <a:avLst/>
          </a:prstGeom>
          <a:noFill/>
          <a:ln>
            <a:noFill/>
          </a:ln>
        </p:spPr>
        <p:txBody>
          <a:bodyPr wrap="square" rtlCol="0">
            <a:spAutoFit/>
          </a:bodyPr>
          <a:lstStyle/>
          <a:p>
            <a:pPr algn="ctr"/>
            <a:r>
              <a:rPr lang="en-GB" sz="3200" b="1" dirty="0" smtClean="0">
                <a:solidFill>
                  <a:srgbClr val="FF0000"/>
                </a:solidFill>
              </a:rPr>
              <a:t>DISENTANGLING STRANDS OF INFLUENCE</a:t>
            </a:r>
          </a:p>
          <a:p>
            <a:pPr algn="ctr"/>
            <a:r>
              <a:rPr lang="en-GB" sz="2800" b="1" i="1" dirty="0" smtClean="0">
                <a:solidFill>
                  <a:srgbClr val="FF0000"/>
                </a:solidFill>
              </a:rPr>
              <a:t> on any negotiated project engagement</a:t>
            </a:r>
          </a:p>
          <a:p>
            <a:pPr algn="ctr"/>
            <a:r>
              <a:rPr lang="en-GB" sz="2000" b="1" dirty="0" smtClean="0">
                <a:solidFill>
                  <a:srgbClr val="FF0000"/>
                </a:solidFill>
              </a:rPr>
              <a:t>INTRODUCING  A FRAMEWORK FOR REVIEW</a:t>
            </a:r>
            <a:endParaRPr lang="en-GB" sz="2800" b="1" dirty="0">
              <a:solidFill>
                <a:srgbClr val="FF0000"/>
              </a:solidFill>
            </a:endParaRPr>
          </a:p>
        </p:txBody>
      </p:sp>
      <p:sp>
        <p:nvSpPr>
          <p:cNvPr id="40" name="TextBox 39"/>
          <p:cNvSpPr txBox="1"/>
          <p:nvPr/>
        </p:nvSpPr>
        <p:spPr>
          <a:xfrm>
            <a:off x="7596336" y="1124744"/>
            <a:ext cx="432048" cy="369332"/>
          </a:xfrm>
          <a:prstGeom prst="rect">
            <a:avLst/>
          </a:prstGeom>
          <a:solidFill>
            <a:schemeClr val="bg1"/>
          </a:solidFill>
        </p:spPr>
        <p:txBody>
          <a:bodyPr wrap="square" rtlCol="0">
            <a:spAutoFit/>
          </a:bodyPr>
          <a:lstStyle/>
          <a:p>
            <a:endParaRPr lang="en-GB" dirty="0"/>
          </a:p>
        </p:txBody>
      </p:sp>
      <p:sp>
        <p:nvSpPr>
          <p:cNvPr id="47" name="TextBox 46"/>
          <p:cNvSpPr txBox="1"/>
          <p:nvPr/>
        </p:nvSpPr>
        <p:spPr>
          <a:xfrm>
            <a:off x="2771800" y="5157192"/>
            <a:ext cx="432048" cy="369332"/>
          </a:xfrm>
          <a:prstGeom prst="rect">
            <a:avLst/>
          </a:prstGeom>
          <a:solidFill>
            <a:schemeClr val="bg1"/>
          </a:solidFill>
        </p:spPr>
        <p:txBody>
          <a:bodyPr wrap="square" rtlCol="0">
            <a:spAutoFit/>
          </a:bodyPr>
          <a:lstStyle/>
          <a:p>
            <a:endParaRPr lang="en-GB" dirty="0"/>
          </a:p>
        </p:txBody>
      </p:sp>
      <p:sp>
        <p:nvSpPr>
          <p:cNvPr id="48" name="TextBox 47"/>
          <p:cNvSpPr txBox="1"/>
          <p:nvPr/>
        </p:nvSpPr>
        <p:spPr>
          <a:xfrm>
            <a:off x="2915816" y="5085184"/>
            <a:ext cx="432048" cy="369332"/>
          </a:xfrm>
          <a:prstGeom prst="rect">
            <a:avLst/>
          </a:prstGeom>
          <a:solidFill>
            <a:schemeClr val="bg1"/>
          </a:solidFill>
        </p:spPr>
        <p:txBody>
          <a:bodyPr wrap="square" rtlCol="0">
            <a:spAutoFit/>
          </a:bodyPr>
          <a:lstStyle/>
          <a:p>
            <a:endParaRPr lang="en-GB" dirty="0"/>
          </a:p>
        </p:txBody>
      </p:sp>
      <p:sp>
        <p:nvSpPr>
          <p:cNvPr id="49" name="TextBox 48"/>
          <p:cNvSpPr txBox="1"/>
          <p:nvPr/>
        </p:nvSpPr>
        <p:spPr>
          <a:xfrm>
            <a:off x="6228184" y="5229200"/>
            <a:ext cx="576064" cy="369332"/>
          </a:xfrm>
          <a:prstGeom prst="rect">
            <a:avLst/>
          </a:prstGeom>
          <a:solidFill>
            <a:schemeClr val="bg1"/>
          </a:solidFill>
        </p:spPr>
        <p:txBody>
          <a:bodyPr wrap="square" rtlCol="0">
            <a:spAutoFit/>
          </a:bodyPr>
          <a:lstStyle/>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640960" cy="504056"/>
          </a:xfrm>
        </p:spPr>
        <p:txBody>
          <a:bodyPr>
            <a:noAutofit/>
          </a:bodyPr>
          <a:lstStyle/>
          <a:p>
            <a:r>
              <a:rPr lang="en-GB" sz="3600" b="1" dirty="0" smtClean="0">
                <a:solidFill>
                  <a:srgbClr val="FF0000"/>
                </a:solidFill>
              </a:rPr>
              <a:t>TWO LINKED DISCIPLINARY STRANDS </a:t>
            </a:r>
            <a:endParaRPr lang="en-GB" sz="3600" b="1" dirty="0">
              <a:solidFill>
                <a:srgbClr val="FF0000"/>
              </a:solidFill>
            </a:endParaRPr>
          </a:p>
        </p:txBody>
      </p:sp>
      <p:sp>
        <p:nvSpPr>
          <p:cNvPr id="4" name="Slide Number Placeholder 3"/>
          <p:cNvSpPr>
            <a:spLocks noGrp="1"/>
          </p:cNvSpPr>
          <p:nvPr>
            <p:ph type="sldNum" sz="quarter" idx="12"/>
          </p:nvPr>
        </p:nvSpPr>
        <p:spPr/>
        <p:txBody>
          <a:bodyPr/>
          <a:lstStyle/>
          <a:p>
            <a:fld id="{14396B44-7C69-48E5-A963-A8D7172AEC63}" type="slidenum">
              <a:rPr lang="en-GB" sz="1800" smtClean="0"/>
              <a:pPr/>
              <a:t>7</a:t>
            </a:fld>
            <a:endParaRPr lang="en-GB" sz="1800" dirty="0"/>
          </a:p>
        </p:txBody>
      </p:sp>
      <p:sp>
        <p:nvSpPr>
          <p:cNvPr id="6" name="TextBox 5"/>
          <p:cNvSpPr txBox="1"/>
          <p:nvPr/>
        </p:nvSpPr>
        <p:spPr>
          <a:xfrm>
            <a:off x="395536" y="764704"/>
            <a:ext cx="8496944" cy="5801588"/>
          </a:xfrm>
          <a:prstGeom prst="rect">
            <a:avLst/>
          </a:prstGeom>
          <a:noFill/>
        </p:spPr>
        <p:txBody>
          <a:bodyPr wrap="square" rtlCol="0">
            <a:spAutoFit/>
          </a:bodyPr>
          <a:lstStyle/>
          <a:p>
            <a:r>
              <a:rPr lang="en-GB" sz="2200" b="1" dirty="0" smtClean="0"/>
              <a:t>Co-evolution of OPERATIONAL RESEARCH and the SOCIAL SCIENCES</a:t>
            </a:r>
          </a:p>
          <a:p>
            <a:pPr algn="ctr"/>
            <a:r>
              <a:rPr lang="en-GB" sz="2000" b="1" dirty="0" smtClean="0"/>
              <a:t>   An asymmetrical relationship: social sciences as a wide spectrum</a:t>
            </a:r>
          </a:p>
          <a:p>
            <a:pPr algn="ctr"/>
            <a:r>
              <a:rPr lang="en-GB" sz="2000" b="1" dirty="0" smtClean="0"/>
              <a:t> experimental psychology </a:t>
            </a:r>
            <a:r>
              <a:rPr lang="en-GB" sz="2000" b="1" dirty="0" smtClean="0">
                <a:sym typeface="Wingdings" pitchFamily="2" charset="2"/>
              </a:rPr>
              <a:t>&lt;---</a:t>
            </a:r>
            <a:r>
              <a:rPr lang="en-GB" sz="2000" b="1" dirty="0" smtClean="0"/>
              <a:t>&gt; political science  [c.f. SSRC/ESRC categories]</a:t>
            </a:r>
          </a:p>
          <a:p>
            <a:pPr algn="ctr">
              <a:spcAft>
                <a:spcPts val="600"/>
              </a:spcAft>
            </a:pPr>
            <a:r>
              <a:rPr lang="en-GB" sz="2000" b="1" dirty="0" smtClean="0">
                <a:solidFill>
                  <a:srgbClr val="FF0000"/>
                </a:solidFill>
              </a:rPr>
              <a:t>“A story of on-off relationships” – Ronald </a:t>
            </a:r>
            <a:r>
              <a:rPr lang="en-GB" sz="2000" b="1" dirty="0" err="1" smtClean="0">
                <a:solidFill>
                  <a:srgbClr val="FF0000"/>
                </a:solidFill>
              </a:rPr>
              <a:t>Stansfield</a:t>
            </a:r>
            <a:r>
              <a:rPr lang="en-GB" sz="2000" b="1" dirty="0" smtClean="0">
                <a:solidFill>
                  <a:srgbClr val="FF0000"/>
                </a:solidFill>
              </a:rPr>
              <a:t> 1989</a:t>
            </a:r>
            <a:r>
              <a:rPr lang="en-GB" sz="2000" b="1" dirty="0" smtClean="0"/>
              <a:t> </a:t>
            </a:r>
          </a:p>
          <a:p>
            <a:r>
              <a:rPr lang="en-GB" sz="2400" b="1" dirty="0" smtClean="0">
                <a:solidFill>
                  <a:srgbClr val="00B0F0"/>
                </a:solidFill>
              </a:rPr>
              <a:t>SOME HIGHLIGHTS</a:t>
            </a:r>
            <a:r>
              <a:rPr lang="en-GB" sz="2000" b="1" dirty="0" smtClean="0">
                <a:solidFill>
                  <a:srgbClr val="00B0F0"/>
                </a:solidFill>
              </a:rPr>
              <a:t>:</a:t>
            </a:r>
          </a:p>
          <a:p>
            <a:pPr>
              <a:buFont typeface="Arial" pitchFamily="34" charset="0"/>
              <a:buChar char="•"/>
            </a:pPr>
            <a:r>
              <a:rPr lang="en-GB" sz="2000" b="1" dirty="0" smtClean="0"/>
              <a:t> </a:t>
            </a:r>
            <a:r>
              <a:rPr lang="en-GB" sz="2000" b="1" dirty="0" smtClean="0">
                <a:solidFill>
                  <a:srgbClr val="FF0000"/>
                </a:solidFill>
              </a:rPr>
              <a:t>wartime boffins: radar, submarines, officer selection boards, resettlement </a:t>
            </a:r>
          </a:p>
          <a:p>
            <a:pPr>
              <a:buFont typeface="Arial" pitchFamily="34" charset="0"/>
              <a:buChar char="•"/>
            </a:pPr>
            <a:endParaRPr lang="en-GB" sz="2000" b="1" dirty="0" smtClean="0">
              <a:solidFill>
                <a:schemeClr val="bg1">
                  <a:lumMod val="50000"/>
                </a:schemeClr>
              </a:solidFill>
            </a:endParaRPr>
          </a:p>
          <a:p>
            <a:pPr>
              <a:buFont typeface="Arial" pitchFamily="34" charset="0"/>
              <a:buChar char="•"/>
            </a:pPr>
            <a:endParaRPr lang="en-GB" sz="2000" b="1" dirty="0" smtClean="0">
              <a:solidFill>
                <a:schemeClr val="bg1">
                  <a:lumMod val="50000"/>
                </a:schemeClr>
              </a:solidFill>
            </a:endParaRPr>
          </a:p>
          <a:p>
            <a:pPr>
              <a:buFont typeface="Arial" pitchFamily="34" charset="0"/>
              <a:buChar char="•"/>
            </a:pPr>
            <a:endParaRPr lang="en-GB" sz="2000" b="1" dirty="0" smtClean="0">
              <a:solidFill>
                <a:schemeClr val="bg1">
                  <a:lumMod val="50000"/>
                </a:schemeClr>
              </a:solidFill>
            </a:endParaRPr>
          </a:p>
          <a:p>
            <a:pPr>
              <a:buFont typeface="Arial" pitchFamily="34" charset="0"/>
              <a:buChar char="•"/>
            </a:pPr>
            <a:endParaRPr lang="en-GB" sz="2000" b="1" dirty="0" smtClean="0">
              <a:solidFill>
                <a:schemeClr val="bg1">
                  <a:lumMod val="50000"/>
                </a:schemeClr>
              </a:solidFill>
            </a:endParaRPr>
          </a:p>
          <a:p>
            <a:pPr>
              <a:buFont typeface="Arial" pitchFamily="34" charset="0"/>
              <a:buChar char="•"/>
            </a:pPr>
            <a:endParaRPr lang="en-GB" sz="2000" b="1" dirty="0" smtClean="0">
              <a:solidFill>
                <a:schemeClr val="bg1">
                  <a:lumMod val="50000"/>
                </a:schemeClr>
              </a:solidFill>
            </a:endParaRPr>
          </a:p>
          <a:p>
            <a:pPr>
              <a:buFont typeface="Arial" pitchFamily="34" charset="0"/>
              <a:buChar char="•"/>
            </a:pPr>
            <a:endParaRPr lang="en-GB" sz="2000" b="1" dirty="0" smtClean="0">
              <a:solidFill>
                <a:schemeClr val="bg1">
                  <a:lumMod val="50000"/>
                </a:schemeClr>
              </a:solidFill>
            </a:endParaRPr>
          </a:p>
          <a:p>
            <a:pPr>
              <a:buFont typeface="Arial" pitchFamily="34" charset="0"/>
              <a:buChar char="•"/>
            </a:pPr>
            <a:r>
              <a:rPr lang="en-GB" sz="2000" b="1" dirty="0" smtClean="0">
                <a:solidFill>
                  <a:schemeClr val="bg1">
                    <a:lumMod val="50000"/>
                  </a:schemeClr>
                </a:solidFill>
              </a:rPr>
              <a:t>1966-81 series of UK joint conferences OR/Psychology/Sociology/Ergonomics</a:t>
            </a:r>
          </a:p>
          <a:p>
            <a:pPr>
              <a:buFont typeface="Arial" pitchFamily="34" charset="0"/>
              <a:buChar char="•"/>
            </a:pPr>
            <a:r>
              <a:rPr lang="en-GB" sz="2000" b="1" dirty="0" smtClean="0">
                <a:solidFill>
                  <a:schemeClr val="bg1">
                    <a:lumMod val="50000"/>
                  </a:schemeClr>
                </a:solidFill>
              </a:rPr>
              <a:t> </a:t>
            </a:r>
            <a:r>
              <a:rPr lang="en-GB" sz="2000" b="1" dirty="0" smtClean="0"/>
              <a:t>1979 </a:t>
            </a:r>
            <a:r>
              <a:rPr lang="en-GB" sz="2000" b="1" dirty="0" err="1" smtClean="0"/>
              <a:t>Ackoff</a:t>
            </a:r>
            <a:r>
              <a:rPr lang="en-GB" sz="2000" b="1" dirty="0" smtClean="0"/>
              <a:t> in York: “The Future of OR is Past” &gt;&gt; prospects for resurrection?</a:t>
            </a:r>
          </a:p>
          <a:p>
            <a:pPr>
              <a:buFont typeface="Arial" pitchFamily="34" charset="0"/>
              <a:buChar char="•"/>
            </a:pPr>
            <a:r>
              <a:rPr lang="en-GB" sz="2000" b="1" dirty="0" smtClean="0"/>
              <a:t> 1988 UK OR Society Community OR initiative  - </a:t>
            </a:r>
            <a:r>
              <a:rPr lang="en-GB" sz="2000" b="1" dirty="0" err="1" smtClean="0"/>
              <a:t>Rosenhead</a:t>
            </a:r>
            <a:r>
              <a:rPr lang="en-GB" sz="2000" b="1" dirty="0" smtClean="0"/>
              <a:t> as President </a:t>
            </a:r>
          </a:p>
          <a:p>
            <a:pPr>
              <a:buFont typeface="Arial" pitchFamily="34" charset="0"/>
              <a:buChar char="•"/>
            </a:pPr>
            <a:r>
              <a:rPr lang="en-GB" sz="2000" b="1" dirty="0" smtClean="0">
                <a:solidFill>
                  <a:schemeClr val="bg1">
                    <a:lumMod val="50000"/>
                  </a:schemeClr>
                </a:solidFill>
              </a:rPr>
              <a:t> </a:t>
            </a:r>
            <a:r>
              <a:rPr lang="en-GB" sz="2000" b="1" dirty="0" smtClean="0"/>
              <a:t>1989 second OR Society international conference on OR &amp; SS, Cambridge</a:t>
            </a:r>
          </a:p>
          <a:p>
            <a:pPr>
              <a:buFont typeface="Arial" pitchFamily="34" charset="0"/>
              <a:buChar char="•"/>
            </a:pPr>
            <a:r>
              <a:rPr lang="en-GB" sz="2000" b="1" dirty="0" smtClean="0"/>
              <a:t> 2004 </a:t>
            </a:r>
            <a:r>
              <a:rPr lang="en-GB" sz="2000" b="1" dirty="0" smtClean="0">
                <a:solidFill>
                  <a:srgbClr val="FF0000"/>
                </a:solidFill>
              </a:rPr>
              <a:t>working party ORS/EPSRC/ESRC on research in OR </a:t>
            </a:r>
          </a:p>
          <a:p>
            <a:pPr algn="r"/>
            <a:r>
              <a:rPr lang="en-GB" sz="2000" b="1" dirty="0" smtClean="0"/>
              <a:t>lately: </a:t>
            </a:r>
            <a:r>
              <a:rPr lang="en-GB" sz="2000" b="1" dirty="0" smtClean="0">
                <a:solidFill>
                  <a:srgbClr val="FF0000"/>
                </a:solidFill>
              </a:rPr>
              <a:t>new ORS special interest groups </a:t>
            </a:r>
            <a:r>
              <a:rPr lang="en-GB" sz="2000" b="1" dirty="0" smtClean="0"/>
              <a:t>i</a:t>
            </a:r>
            <a:r>
              <a:rPr lang="en-GB" sz="2000" b="1" dirty="0" smtClean="0">
                <a:solidFill>
                  <a:srgbClr val="FF0000"/>
                </a:solidFill>
              </a:rPr>
              <a:t>n </a:t>
            </a:r>
            <a:r>
              <a:rPr lang="en-GB" sz="2000" b="1" dirty="0" smtClean="0"/>
              <a:t>Behavioural OR, Public Policy Design  </a:t>
            </a:r>
            <a:endParaRPr lang="en-GB" sz="2000" b="1" dirty="0"/>
          </a:p>
        </p:txBody>
      </p:sp>
      <p:sp>
        <p:nvSpPr>
          <p:cNvPr id="5" name="TextBox 4"/>
          <p:cNvSpPr txBox="1"/>
          <p:nvPr/>
        </p:nvSpPr>
        <p:spPr>
          <a:xfrm>
            <a:off x="395536" y="2852937"/>
            <a:ext cx="8352928" cy="2139047"/>
          </a:xfrm>
          <a:prstGeom prst="rect">
            <a:avLst/>
          </a:prstGeom>
          <a:solidFill>
            <a:srgbClr val="FFFF99"/>
          </a:solidFill>
          <a:ln w="3175">
            <a:solidFill>
              <a:schemeClr val="tx1"/>
            </a:solidFill>
            <a:prstDash val="lgDash"/>
          </a:ln>
        </p:spPr>
        <p:txBody>
          <a:bodyPr wrap="square" rtlCol="0">
            <a:spAutoFit/>
          </a:bodyPr>
          <a:lstStyle/>
          <a:p>
            <a:pPr>
              <a:buFont typeface="Arial" pitchFamily="34" charset="0"/>
              <a:buChar char="•"/>
            </a:pPr>
            <a:r>
              <a:rPr lang="en-GB" b="1" dirty="0" smtClean="0"/>
              <a:t> 1953 </a:t>
            </a:r>
            <a:r>
              <a:rPr lang="en-GB" b="1" i="1" dirty="0" smtClean="0"/>
              <a:t>The Institute of Management Sciences </a:t>
            </a:r>
            <a:r>
              <a:rPr lang="en-GB" b="1" dirty="0" smtClean="0"/>
              <a:t>– Cooper, Churchman in US</a:t>
            </a:r>
          </a:p>
          <a:p>
            <a:pPr>
              <a:buFont typeface="Arial" pitchFamily="34" charset="0"/>
              <a:buChar char="•"/>
            </a:pPr>
            <a:r>
              <a:rPr lang="en-GB" b="1" dirty="0" smtClean="0"/>
              <a:t> 1954 Journal: </a:t>
            </a:r>
            <a:r>
              <a:rPr lang="en-GB" b="1" i="1" dirty="0" smtClean="0"/>
              <a:t>Management Science </a:t>
            </a:r>
            <a:r>
              <a:rPr lang="en-GB" b="1" dirty="0" smtClean="0"/>
              <a:t>– with a dual OR/SS focus</a:t>
            </a:r>
          </a:p>
          <a:p>
            <a:pPr>
              <a:spcAft>
                <a:spcPts val="600"/>
              </a:spcAft>
              <a:buFont typeface="Arial" pitchFamily="34" charset="0"/>
              <a:buChar char="•"/>
            </a:pPr>
            <a:r>
              <a:rPr lang="en-GB" b="1" dirty="0" smtClean="0"/>
              <a:t> 1959 TIMS congress in Paris: seminal contacts </a:t>
            </a:r>
            <a:r>
              <a:rPr lang="en-GB" b="1" dirty="0" err="1" smtClean="0"/>
              <a:t>Ackoff</a:t>
            </a:r>
            <a:r>
              <a:rPr lang="en-GB" b="1" dirty="0" smtClean="0"/>
              <a:t>, Trist, </a:t>
            </a:r>
            <a:r>
              <a:rPr lang="en-GB" b="1" dirty="0" err="1" smtClean="0"/>
              <a:t>Rivett</a:t>
            </a:r>
            <a:r>
              <a:rPr lang="en-GB" b="1" dirty="0" smtClean="0"/>
              <a:t>, Watkins</a:t>
            </a:r>
          </a:p>
          <a:p>
            <a:pPr>
              <a:buFont typeface="Arial" pitchFamily="34" charset="0"/>
              <a:buChar char="•"/>
            </a:pPr>
            <a:r>
              <a:rPr lang="en-GB" b="1" dirty="0" smtClean="0"/>
              <a:t> 1963 </a:t>
            </a:r>
            <a:r>
              <a:rPr lang="en-GB" b="1" dirty="0" smtClean="0">
                <a:solidFill>
                  <a:srgbClr val="FF0000"/>
                </a:solidFill>
              </a:rPr>
              <a:t>INSTITUTE for OR</a:t>
            </a:r>
            <a:r>
              <a:rPr lang="en-GB" b="1" dirty="0" smtClean="0"/>
              <a:t> launched in UK within Tavistock Institute “matrix”  </a:t>
            </a:r>
          </a:p>
          <a:p>
            <a:pPr>
              <a:buFont typeface="Arial" pitchFamily="34" charset="0"/>
              <a:buChar char="•"/>
            </a:pPr>
            <a:r>
              <a:rPr lang="en-GB" b="1" dirty="0" smtClean="0"/>
              <a:t> 1963 OR Society discussion group formed on OR and Social Organisation</a:t>
            </a:r>
          </a:p>
          <a:p>
            <a:pPr>
              <a:buFont typeface="Arial" pitchFamily="34" charset="0"/>
              <a:buChar char="•"/>
            </a:pPr>
            <a:r>
              <a:rPr lang="en-GB" b="1" dirty="0" smtClean="0"/>
              <a:t> 1964 ORS first </a:t>
            </a:r>
            <a:r>
              <a:rPr lang="en-GB" b="1" dirty="0" smtClean="0">
                <a:solidFill>
                  <a:srgbClr val="FF0000"/>
                </a:solidFill>
              </a:rPr>
              <a:t>international conference on OR &amp; Social Sciences</a:t>
            </a:r>
            <a:r>
              <a:rPr lang="en-GB" b="1" dirty="0" smtClean="0"/>
              <a:t>, Cambridge</a:t>
            </a:r>
          </a:p>
          <a:p>
            <a:pPr>
              <a:buFont typeface="Arial" pitchFamily="34" charset="0"/>
              <a:buChar char="•"/>
            </a:pPr>
            <a:r>
              <a:rPr lang="en-GB" b="1" dirty="0" smtClean="0"/>
              <a:t> 1966-81 series of UK joint conferences OR/Psychology/Sociology/Ergonomics</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363272" cy="531440"/>
          </a:xfrm>
        </p:spPr>
        <p:txBody>
          <a:bodyPr>
            <a:normAutofit fontScale="90000"/>
          </a:bodyPr>
          <a:lstStyle/>
          <a:p>
            <a:r>
              <a:rPr lang="en-GB" b="1" dirty="0" smtClean="0">
                <a:solidFill>
                  <a:srgbClr val="FF0000"/>
                </a:solidFill>
              </a:rPr>
              <a:t>HISTORY – AN INSTITUTIONAL STRAND </a:t>
            </a:r>
            <a:endParaRPr lang="en-GB" b="1" dirty="0">
              <a:solidFill>
                <a:srgbClr val="FF0000"/>
              </a:solidFill>
            </a:endParaRPr>
          </a:p>
        </p:txBody>
      </p:sp>
      <p:sp>
        <p:nvSpPr>
          <p:cNvPr id="4" name="Slide Number Placeholder 3"/>
          <p:cNvSpPr>
            <a:spLocks noGrp="1"/>
          </p:cNvSpPr>
          <p:nvPr>
            <p:ph type="sldNum" sz="quarter" idx="12"/>
          </p:nvPr>
        </p:nvSpPr>
        <p:spPr/>
        <p:txBody>
          <a:bodyPr/>
          <a:lstStyle/>
          <a:p>
            <a:fld id="{14396B44-7C69-48E5-A963-A8D7172AEC63}" type="slidenum">
              <a:rPr lang="en-GB" sz="2000" smtClean="0"/>
              <a:pPr/>
              <a:t>8</a:t>
            </a:fld>
            <a:endParaRPr lang="en-GB" sz="2000" dirty="0"/>
          </a:p>
        </p:txBody>
      </p:sp>
      <p:sp>
        <p:nvSpPr>
          <p:cNvPr id="6" name="TextBox 5"/>
          <p:cNvSpPr txBox="1"/>
          <p:nvPr/>
        </p:nvSpPr>
        <p:spPr>
          <a:xfrm>
            <a:off x="179512" y="764704"/>
            <a:ext cx="8712968" cy="5847755"/>
          </a:xfrm>
          <a:prstGeom prst="rect">
            <a:avLst/>
          </a:prstGeom>
          <a:noFill/>
        </p:spPr>
        <p:txBody>
          <a:bodyPr wrap="square" rtlCol="0">
            <a:spAutoFit/>
          </a:bodyPr>
          <a:lstStyle/>
          <a:p>
            <a:pPr algn="ctr"/>
            <a:endParaRPr lang="en-GB" sz="1400" b="1" dirty="0" smtClean="0"/>
          </a:p>
          <a:p>
            <a:pPr algn="ctr"/>
            <a:r>
              <a:rPr lang="en-GB" sz="2800" b="1" dirty="0" smtClean="0"/>
              <a:t>Story of the</a:t>
            </a:r>
            <a:r>
              <a:rPr lang="en-GB" sz="2800" b="1" dirty="0" smtClean="0">
                <a:solidFill>
                  <a:srgbClr val="17CBF5"/>
                </a:solidFill>
              </a:rPr>
              <a:t> </a:t>
            </a:r>
            <a:r>
              <a:rPr lang="en-GB" sz="2800" b="1" dirty="0" smtClean="0">
                <a:solidFill>
                  <a:srgbClr val="08A0C4"/>
                </a:solidFill>
                <a:latin typeface="Times New Roman" pitchFamily="18" charset="0"/>
                <a:cs typeface="Times New Roman" pitchFamily="18" charset="0"/>
              </a:rPr>
              <a:t>Institute for Operational Research</a:t>
            </a:r>
          </a:p>
          <a:p>
            <a:pPr algn="ctr"/>
            <a:r>
              <a:rPr lang="en-GB" sz="2800" b="1" i="1" dirty="0" smtClean="0"/>
              <a:t> </a:t>
            </a:r>
            <a:r>
              <a:rPr lang="en-GB" sz="2800" b="1" dirty="0" smtClean="0"/>
              <a:t>from the early 1960’s - a summary</a:t>
            </a:r>
          </a:p>
          <a:p>
            <a:pPr algn="ctr"/>
            <a:endParaRPr lang="en-GB" sz="800" b="1" dirty="0" smtClean="0"/>
          </a:p>
          <a:p>
            <a:pPr>
              <a:buFont typeface="Arial" pitchFamily="34" charset="0"/>
              <a:buChar char="•"/>
            </a:pPr>
            <a:r>
              <a:rPr lang="en-GB" sz="2000" b="1" dirty="0" smtClean="0"/>
              <a:t> </a:t>
            </a:r>
            <a:r>
              <a:rPr lang="en-GB" sz="1900" b="1" dirty="0" smtClean="0"/>
              <a:t>early 1960’s  OR Society Council debates research &amp; education deficit</a:t>
            </a:r>
          </a:p>
          <a:p>
            <a:pPr>
              <a:buFont typeface="Arial" pitchFamily="34" charset="0"/>
              <a:buChar char="•"/>
            </a:pPr>
            <a:r>
              <a:rPr lang="en-GB" sz="1900" b="1" dirty="0" smtClean="0"/>
              <a:t> 1961-62 Russell </a:t>
            </a:r>
            <a:r>
              <a:rPr lang="en-GB" sz="1900" b="1" dirty="0" err="1" smtClean="0"/>
              <a:t>Ackoff</a:t>
            </a:r>
            <a:r>
              <a:rPr lang="en-GB" sz="1900" b="1" dirty="0" smtClean="0"/>
              <a:t> meets Jessop during sabbatical at Birmingham University</a:t>
            </a:r>
          </a:p>
          <a:p>
            <a:pPr>
              <a:spcAft>
                <a:spcPts val="600"/>
              </a:spcAft>
              <a:buFont typeface="Arial" pitchFamily="34" charset="0"/>
              <a:buChar char="•"/>
            </a:pPr>
            <a:r>
              <a:rPr lang="en-GB" sz="1900" b="1" dirty="0" smtClean="0"/>
              <a:t> 1962-63 negotiations Councils of OR Society and Tavistock re joint initiative </a:t>
            </a:r>
          </a:p>
          <a:p>
            <a:pPr>
              <a:buFont typeface="Arial" pitchFamily="34" charset="0"/>
              <a:buChar char="•"/>
            </a:pPr>
            <a:endParaRPr lang="en-GB" sz="1900" b="1" dirty="0" smtClean="0">
              <a:solidFill>
                <a:schemeClr val="bg1">
                  <a:lumMod val="50000"/>
                </a:schemeClr>
              </a:solidFill>
            </a:endParaRPr>
          </a:p>
          <a:p>
            <a:pPr>
              <a:buFont typeface="Arial" pitchFamily="34" charset="0"/>
              <a:buChar char="•"/>
            </a:pPr>
            <a:endParaRPr lang="en-GB" sz="1900" b="1" dirty="0" smtClean="0">
              <a:solidFill>
                <a:schemeClr val="bg1">
                  <a:lumMod val="50000"/>
                </a:schemeClr>
              </a:solidFill>
            </a:endParaRPr>
          </a:p>
          <a:p>
            <a:pPr>
              <a:buFont typeface="Arial" pitchFamily="34" charset="0"/>
              <a:buChar char="•"/>
            </a:pPr>
            <a:endParaRPr lang="en-GB" sz="1900" b="1" dirty="0" smtClean="0">
              <a:solidFill>
                <a:schemeClr val="bg1">
                  <a:lumMod val="50000"/>
                </a:schemeClr>
              </a:solidFill>
            </a:endParaRPr>
          </a:p>
          <a:p>
            <a:pPr>
              <a:buFont typeface="Arial" pitchFamily="34" charset="0"/>
              <a:buChar char="•"/>
            </a:pPr>
            <a:endParaRPr lang="en-GB" sz="1900" b="1" dirty="0" smtClean="0">
              <a:solidFill>
                <a:schemeClr val="bg1">
                  <a:lumMod val="50000"/>
                </a:schemeClr>
              </a:solidFill>
            </a:endParaRPr>
          </a:p>
          <a:p>
            <a:pPr>
              <a:buFont typeface="Arial" pitchFamily="34" charset="0"/>
              <a:buChar char="•"/>
            </a:pPr>
            <a:endParaRPr lang="en-GB" sz="1900" b="1" dirty="0" smtClean="0">
              <a:solidFill>
                <a:schemeClr val="bg1">
                  <a:lumMod val="50000"/>
                </a:schemeClr>
              </a:solidFill>
            </a:endParaRPr>
          </a:p>
          <a:p>
            <a:pPr>
              <a:buFont typeface="Arial" pitchFamily="34" charset="0"/>
              <a:buChar char="•"/>
            </a:pPr>
            <a:endParaRPr lang="en-GB" sz="1900" b="1" dirty="0" smtClean="0">
              <a:solidFill>
                <a:schemeClr val="bg1">
                  <a:lumMod val="50000"/>
                </a:schemeClr>
              </a:solidFill>
            </a:endParaRPr>
          </a:p>
          <a:p>
            <a:pPr>
              <a:buFont typeface="Arial" pitchFamily="34" charset="0"/>
              <a:buChar char="•"/>
            </a:pPr>
            <a:r>
              <a:rPr lang="en-GB" sz="1900" b="1" dirty="0" smtClean="0">
                <a:solidFill>
                  <a:schemeClr val="bg1">
                    <a:lumMod val="50000"/>
                  </a:schemeClr>
                </a:solidFill>
              </a:rPr>
              <a:t>1973 Agreement on a merger with staff of the Human Resources Centre </a:t>
            </a:r>
          </a:p>
          <a:p>
            <a:pPr>
              <a:buFont typeface="Arial" pitchFamily="34" charset="0"/>
              <a:buChar char="•"/>
            </a:pPr>
            <a:r>
              <a:rPr lang="en-GB" sz="1900" b="1" dirty="0" smtClean="0">
                <a:solidFill>
                  <a:schemeClr val="bg1">
                    <a:lumMod val="50000"/>
                  </a:schemeClr>
                </a:solidFill>
              </a:rPr>
              <a:t> 1974-78  Emphasis shifts from group expansion to painful downsizing</a:t>
            </a:r>
          </a:p>
          <a:p>
            <a:pPr>
              <a:buFont typeface="Arial" pitchFamily="34" charset="0"/>
              <a:buChar char="•"/>
            </a:pPr>
            <a:r>
              <a:rPr lang="en-GB" sz="1900" b="1" dirty="0" smtClean="0">
                <a:solidFill>
                  <a:schemeClr val="bg1">
                    <a:lumMod val="50000"/>
                  </a:schemeClr>
                </a:solidFill>
              </a:rPr>
              <a:t> 1979 OR Society event chaired to mark rebranding of the “merged unit” 		as the </a:t>
            </a:r>
            <a:r>
              <a:rPr lang="en-GB" sz="1900" b="1" i="1" dirty="0" smtClean="0">
                <a:solidFill>
                  <a:schemeClr val="bg1">
                    <a:lumMod val="50000"/>
                  </a:schemeClr>
                </a:solidFill>
              </a:rPr>
              <a:t>Centre for Organisational &amp; Operational Research </a:t>
            </a:r>
          </a:p>
          <a:p>
            <a:pPr>
              <a:spcAft>
                <a:spcPts val="600"/>
              </a:spcAft>
              <a:buFont typeface="Arial" pitchFamily="34" charset="0"/>
              <a:buChar char="•"/>
            </a:pPr>
            <a:r>
              <a:rPr lang="en-GB" sz="1900" b="1" dirty="0" smtClean="0">
                <a:solidFill>
                  <a:schemeClr val="bg1">
                    <a:lumMod val="50000"/>
                  </a:schemeClr>
                </a:solidFill>
              </a:rPr>
              <a:t> 1985 Reorganisation of Tavistock Institute abolishes unit boundaries </a:t>
            </a:r>
          </a:p>
          <a:p>
            <a:pPr>
              <a:buFont typeface="Arial" pitchFamily="34" charset="0"/>
              <a:buChar char="•"/>
            </a:pPr>
            <a:r>
              <a:rPr lang="en-GB" sz="1900" b="1" dirty="0" smtClean="0">
                <a:solidFill>
                  <a:srgbClr val="FF0000"/>
                </a:solidFill>
              </a:rPr>
              <a:t> </a:t>
            </a:r>
            <a:r>
              <a:rPr lang="en-GB" sz="1900" b="1" i="1" dirty="0" smtClean="0">
                <a:solidFill>
                  <a:srgbClr val="FF0000"/>
                </a:solidFill>
              </a:rPr>
              <a:t>1986-99 Continuing collaborations among members of dispersed “IOR School” </a:t>
            </a:r>
            <a:endParaRPr lang="en-GB" sz="1900" b="1" i="1" dirty="0">
              <a:solidFill>
                <a:srgbClr val="FF0000"/>
              </a:solidFill>
            </a:endParaRPr>
          </a:p>
        </p:txBody>
      </p:sp>
      <p:sp>
        <p:nvSpPr>
          <p:cNvPr id="5" name="TextBox 4"/>
          <p:cNvSpPr txBox="1"/>
          <p:nvPr/>
        </p:nvSpPr>
        <p:spPr>
          <a:xfrm>
            <a:off x="251520" y="2852936"/>
            <a:ext cx="7848872" cy="1862048"/>
          </a:xfrm>
          <a:prstGeom prst="rect">
            <a:avLst/>
          </a:prstGeom>
          <a:solidFill>
            <a:srgbClr val="FFFF99"/>
          </a:solidFill>
          <a:ln w="3175">
            <a:solidFill>
              <a:schemeClr val="accent1"/>
            </a:solidFill>
            <a:prstDash val="lgDash"/>
          </a:ln>
        </p:spPr>
        <p:txBody>
          <a:bodyPr wrap="square" rtlCol="0">
            <a:spAutoFit/>
          </a:bodyPr>
          <a:lstStyle/>
          <a:p>
            <a:pPr>
              <a:buFont typeface="Arial" pitchFamily="34" charset="0"/>
              <a:buChar char="•"/>
            </a:pPr>
            <a:r>
              <a:rPr lang="en-GB" b="1" dirty="0" smtClean="0"/>
              <a:t> 1963 </a:t>
            </a:r>
            <a:r>
              <a:rPr lang="en-GB" sz="2000" b="1" dirty="0" smtClean="0">
                <a:solidFill>
                  <a:srgbClr val="0070C0"/>
                </a:solidFill>
                <a:latin typeface="Times New Roman" pitchFamily="18" charset="0"/>
                <a:cs typeface="Times New Roman" pitchFamily="18" charset="0"/>
              </a:rPr>
              <a:t>IOR</a:t>
            </a:r>
            <a:r>
              <a:rPr lang="en-GB" b="1" dirty="0" smtClean="0">
                <a:solidFill>
                  <a:srgbClr val="FF0000"/>
                </a:solidFill>
              </a:rPr>
              <a:t> FORMED WITHIN TAVISTOCK with Neil Jessop as first Director</a:t>
            </a:r>
          </a:p>
          <a:p>
            <a:pPr>
              <a:buFont typeface="Arial" pitchFamily="34" charset="0"/>
              <a:buChar char="•"/>
            </a:pPr>
            <a:r>
              <a:rPr lang="en-GB" b="1" dirty="0" smtClean="0"/>
              <a:t> 1964  Three pioneer projects + IOR ‘class of 64‘ provide a platform for growth </a:t>
            </a:r>
          </a:p>
          <a:p>
            <a:pPr>
              <a:buFont typeface="Arial" pitchFamily="34" charset="0"/>
              <a:buChar char="•"/>
            </a:pPr>
            <a:r>
              <a:rPr lang="en-GB" b="1" dirty="0" smtClean="0"/>
              <a:t> 1967-8  A unifying theme: </a:t>
            </a:r>
            <a:r>
              <a:rPr lang="en-GB" b="1" i="1" dirty="0" smtClean="0"/>
              <a:t>OR for multi-organisations [Stringer ORQ 1967]</a:t>
            </a:r>
          </a:p>
          <a:p>
            <a:pPr>
              <a:buFont typeface="Arial" pitchFamily="34" charset="0"/>
              <a:buChar char="•"/>
            </a:pPr>
            <a:r>
              <a:rPr lang="en-GB" b="1" dirty="0" smtClean="0"/>
              <a:t> 1968-81 Succession of SSRC/ESRC projects on inter-organisational planning  </a:t>
            </a:r>
          </a:p>
          <a:p>
            <a:pPr>
              <a:spcAft>
                <a:spcPts val="600"/>
              </a:spcAft>
              <a:buFont typeface="Arial" pitchFamily="34" charset="0"/>
              <a:buChar char="•"/>
            </a:pPr>
            <a:r>
              <a:rPr lang="en-GB" b="1" dirty="0" smtClean="0"/>
              <a:t> 1969  Sudden death of Neil Jessop followed by succession of John Stringer </a:t>
            </a:r>
          </a:p>
          <a:p>
            <a:pPr>
              <a:buFont typeface="Arial" pitchFamily="34" charset="0"/>
              <a:buChar char="•"/>
            </a:pPr>
            <a:r>
              <a:rPr lang="en-GB" b="1" dirty="0" smtClean="0"/>
              <a:t> 1969-73 </a:t>
            </a:r>
            <a:r>
              <a:rPr lang="en-GB" b="1" dirty="0" smtClean="0">
                <a:solidFill>
                  <a:srgbClr val="FF0000"/>
                </a:solidFill>
              </a:rPr>
              <a:t>PEAK PROGRAMMES: health, manpower, dispersal, </a:t>
            </a:r>
            <a:r>
              <a:rPr lang="en-GB" b="1" i="1" dirty="0" smtClean="0">
                <a:solidFill>
                  <a:srgbClr val="FF0000"/>
                </a:solidFill>
              </a:rPr>
              <a:t>public planning</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WORDS.jpg"/>
          <p:cNvPicPr>
            <a:picLocks noChangeAspect="1"/>
          </p:cNvPicPr>
          <p:nvPr/>
        </p:nvPicPr>
        <p:blipFill>
          <a:blip r:embed="rId3" cstate="print"/>
          <a:stretch>
            <a:fillRect/>
          </a:stretch>
        </p:blipFill>
        <p:spPr>
          <a:xfrm>
            <a:off x="7308304" y="4437112"/>
            <a:ext cx="1504038" cy="720080"/>
          </a:xfrm>
          <a:prstGeom prst="rect">
            <a:avLst/>
          </a:prstGeom>
          <a:solidFill>
            <a:schemeClr val="bg1">
              <a:lumMod val="65000"/>
            </a:schemeClr>
          </a:solidFill>
        </p:spPr>
      </p:pic>
      <p:sp>
        <p:nvSpPr>
          <p:cNvPr id="2" name="Title 1"/>
          <p:cNvSpPr>
            <a:spLocks noGrp="1"/>
          </p:cNvSpPr>
          <p:nvPr>
            <p:ph type="title"/>
          </p:nvPr>
        </p:nvSpPr>
        <p:spPr>
          <a:xfrm>
            <a:off x="467544" y="0"/>
            <a:ext cx="8229600" cy="706090"/>
          </a:xfrm>
        </p:spPr>
        <p:txBody>
          <a:bodyPr>
            <a:normAutofit fontScale="90000"/>
          </a:bodyPr>
          <a:lstStyle/>
          <a:p>
            <a:r>
              <a:rPr lang="en-GB" sz="4000" b="1" dirty="0" smtClean="0">
                <a:solidFill>
                  <a:srgbClr val="FF0000"/>
                </a:solidFill>
              </a:rPr>
              <a:t>HISTORY – ONE PERSONAL STRAND</a:t>
            </a:r>
            <a:r>
              <a:rPr lang="en-GB" sz="2000" b="1" dirty="0" smtClean="0">
                <a:solidFill>
                  <a:srgbClr val="FF0000"/>
                </a:solidFill>
              </a:rPr>
              <a:t> </a:t>
            </a:r>
            <a:r>
              <a:rPr lang="en-GB" sz="2000" b="1" i="1" dirty="0" smtClean="0">
                <a:solidFill>
                  <a:srgbClr val="FF0000"/>
                </a:solidFill>
              </a:rPr>
              <a:t>to 1964</a:t>
            </a:r>
            <a:r>
              <a:rPr lang="en-GB" sz="4000" b="1" dirty="0" smtClean="0">
                <a:solidFill>
                  <a:srgbClr val="FF0000"/>
                </a:solidFill>
              </a:rPr>
              <a:t> </a:t>
            </a:r>
            <a:endParaRPr lang="en-GB" sz="4000" b="1" dirty="0">
              <a:solidFill>
                <a:srgbClr val="FF0000"/>
              </a:solidFill>
            </a:endParaRPr>
          </a:p>
        </p:txBody>
      </p:sp>
      <p:sp>
        <p:nvSpPr>
          <p:cNvPr id="4" name="Slide Number Placeholder 3"/>
          <p:cNvSpPr>
            <a:spLocks noGrp="1"/>
          </p:cNvSpPr>
          <p:nvPr>
            <p:ph type="sldNum" sz="quarter" idx="12"/>
          </p:nvPr>
        </p:nvSpPr>
        <p:spPr/>
        <p:txBody>
          <a:bodyPr/>
          <a:lstStyle/>
          <a:p>
            <a:fld id="{14396B44-7C69-48E5-A963-A8D7172AEC63}" type="slidenum">
              <a:rPr lang="en-GB" sz="2000" smtClean="0"/>
              <a:pPr/>
              <a:t>9</a:t>
            </a:fld>
            <a:endParaRPr lang="en-GB" sz="2000" dirty="0"/>
          </a:p>
        </p:txBody>
      </p:sp>
      <p:sp>
        <p:nvSpPr>
          <p:cNvPr id="7" name="TextBox 6"/>
          <p:cNvSpPr txBox="1"/>
          <p:nvPr/>
        </p:nvSpPr>
        <p:spPr>
          <a:xfrm>
            <a:off x="0" y="692696"/>
            <a:ext cx="8640960" cy="4847481"/>
          </a:xfrm>
          <a:prstGeom prst="rect">
            <a:avLst/>
          </a:prstGeom>
          <a:noFill/>
          <a:ln>
            <a:noFill/>
          </a:ln>
        </p:spPr>
        <p:txBody>
          <a:bodyPr wrap="square" rtlCol="0">
            <a:spAutoFit/>
          </a:bodyPr>
          <a:lstStyle/>
          <a:p>
            <a:r>
              <a:rPr lang="en-GB" b="1" dirty="0" smtClean="0">
                <a:solidFill>
                  <a:srgbClr val="0070C0"/>
                </a:solidFill>
              </a:rPr>
              <a:t>1. A SHELTERED EARLY CHILDHOOD IN PRE-WAR ENGLAND THEN SCOTLAND </a:t>
            </a:r>
          </a:p>
          <a:p>
            <a:pPr>
              <a:spcAft>
                <a:spcPts val="600"/>
              </a:spcAft>
            </a:pPr>
            <a:r>
              <a:rPr lang="en-GB" b="1" dirty="0" smtClean="0"/>
              <a:t>1930  [December] John K Friend born Oxford to academic parents [in transit]:</a:t>
            </a:r>
          </a:p>
          <a:p>
            <a:pPr>
              <a:spcAft>
                <a:spcPts val="600"/>
              </a:spcAft>
            </a:pPr>
            <a:r>
              <a:rPr lang="en-GB" b="1" dirty="0" smtClean="0"/>
              <a:t>1935-49 schooling in Scotland: 11 years in a fee-paying boy’s day school </a:t>
            </a:r>
          </a:p>
          <a:p>
            <a:pPr>
              <a:spcAft>
                <a:spcPts val="600"/>
              </a:spcAft>
            </a:pPr>
            <a:r>
              <a:rPr lang="en-GB" b="1" dirty="0" smtClean="0"/>
              <a:t>	punctuated by 3 wartime years at a co-ed secondary comprehensive</a:t>
            </a:r>
          </a:p>
          <a:p>
            <a:r>
              <a:rPr lang="en-GB" b="1" dirty="0" smtClean="0">
                <a:solidFill>
                  <a:srgbClr val="0070C0"/>
                </a:solidFill>
              </a:rPr>
              <a:t>2. SPECIALISATION AS AN INCREASINGLY DISAFFECTED MATHEMATICIAN</a:t>
            </a:r>
          </a:p>
          <a:p>
            <a:pPr>
              <a:spcAft>
                <a:spcPts val="600"/>
              </a:spcAft>
            </a:pPr>
            <a:r>
              <a:rPr lang="en-GB" b="1" dirty="0" smtClean="0"/>
              <a:t>1946-49  coached for scholarship in maths; Cambridge award 1949 &gt; Dux of School </a:t>
            </a:r>
          </a:p>
          <a:p>
            <a:pPr>
              <a:spcAft>
                <a:spcPts val="600"/>
              </a:spcAft>
            </a:pPr>
            <a:r>
              <a:rPr lang="en-GB" b="1" i="1" dirty="0" smtClean="0"/>
              <a:t>                but happiest exploring Scotland by bicycle as a founder member of EASYHA  </a:t>
            </a:r>
          </a:p>
          <a:p>
            <a:pPr marL="342900" indent="-342900"/>
            <a:r>
              <a:rPr lang="en-GB" b="1" dirty="0" smtClean="0"/>
              <a:t>1949-52  fast track maths degree at Cambridge Parts II and III &gt; graduated second class</a:t>
            </a:r>
          </a:p>
          <a:p>
            <a:pPr indent="-342900"/>
            <a:r>
              <a:rPr lang="en-GB" b="1" dirty="0" smtClean="0">
                <a:solidFill>
                  <a:srgbClr val="0070C0"/>
                </a:solidFill>
              </a:rPr>
              <a:t>3. AN UNEXCEPTIONAL CAREER PATH AS AN ANALYST PRIOR TO JOINING </a:t>
            </a:r>
            <a:r>
              <a:rPr lang="en-GB" sz="2800" b="1" dirty="0" smtClean="0">
                <a:solidFill>
                  <a:srgbClr val="0070C0"/>
                </a:solidFill>
                <a:latin typeface="Times New Roman" pitchFamily="18" charset="0"/>
                <a:cs typeface="Times New Roman" pitchFamily="18" charset="0"/>
              </a:rPr>
              <a:t>IOR</a:t>
            </a:r>
          </a:p>
          <a:p>
            <a:pPr indent="-342900">
              <a:spcAft>
                <a:spcPts val="600"/>
              </a:spcAft>
            </a:pPr>
            <a:r>
              <a:rPr lang="en-GB" b="1" dirty="0" smtClean="0"/>
              <a:t>1952-54 National Service in RAF.  Basic teaching: unexciting  - but met my life partner</a:t>
            </a:r>
          </a:p>
          <a:p>
            <a:pPr indent="-342900">
              <a:spcAft>
                <a:spcPts val="600"/>
              </a:spcAft>
            </a:pPr>
            <a:r>
              <a:rPr lang="en-GB" b="1" dirty="0" smtClean="0"/>
              <a:t>1954-58 Employed in analytical roles in steel and airline industries: also </a:t>
            </a:r>
            <a:r>
              <a:rPr lang="en-GB" b="1" u="sng" dirty="0" smtClean="0">
                <a:solidFill>
                  <a:srgbClr val="FF0000"/>
                </a:solidFill>
              </a:rPr>
              <a:t>OR course in USA</a:t>
            </a:r>
          </a:p>
          <a:p>
            <a:pPr marL="0" lvl="1" indent="-342900">
              <a:spcAft>
                <a:spcPts val="600"/>
              </a:spcAft>
            </a:pPr>
            <a:r>
              <a:rPr lang="en-GB" b="1" dirty="0" smtClean="0"/>
              <a:t>1958-64  OR team leader in a plastics factory in South Wales : also  </a:t>
            </a:r>
            <a:r>
              <a:rPr lang="en-GB" b="1" u="sng" dirty="0" smtClean="0">
                <a:solidFill>
                  <a:srgbClr val="FF0000"/>
                </a:solidFill>
              </a:rPr>
              <a:t>SWORDS</a:t>
            </a:r>
          </a:p>
          <a:p>
            <a:pPr marL="0" lvl="1" indent="-342900">
              <a:spcAft>
                <a:spcPts val="600"/>
              </a:spcAft>
            </a:pPr>
            <a:r>
              <a:rPr lang="en-GB" b="1" dirty="0" smtClean="0">
                <a:solidFill>
                  <a:srgbClr val="0070C0"/>
                </a:solidFill>
              </a:rPr>
              <a:t>4.  A TURNING POINT</a:t>
            </a:r>
          </a:p>
          <a:p>
            <a:pPr marL="0" lvl="1" indent="-342900">
              <a:spcAft>
                <a:spcPts val="600"/>
              </a:spcAft>
            </a:pPr>
            <a:endParaRPr lang="en-GB" b="1" u="sng" dirty="0" smtClean="0">
              <a:solidFill>
                <a:srgbClr val="FF0000"/>
              </a:solidFill>
            </a:endParaRPr>
          </a:p>
        </p:txBody>
      </p:sp>
      <p:pic>
        <p:nvPicPr>
          <p:cNvPr id="8" name="Picture 7" descr="scan021.jpg"/>
          <p:cNvPicPr>
            <a:picLocks noChangeAspect="1"/>
          </p:cNvPicPr>
          <p:nvPr/>
        </p:nvPicPr>
        <p:blipFill>
          <a:blip r:embed="rId4" cstate="print"/>
          <a:stretch>
            <a:fillRect/>
          </a:stretch>
        </p:blipFill>
        <p:spPr>
          <a:xfrm>
            <a:off x="7884368" y="692696"/>
            <a:ext cx="857430" cy="1296144"/>
          </a:xfrm>
          <a:prstGeom prst="rect">
            <a:avLst/>
          </a:prstGeom>
        </p:spPr>
      </p:pic>
      <p:sp>
        <p:nvSpPr>
          <p:cNvPr id="6" name="TextBox 5"/>
          <p:cNvSpPr txBox="1"/>
          <p:nvPr/>
        </p:nvSpPr>
        <p:spPr>
          <a:xfrm>
            <a:off x="395536" y="6237312"/>
            <a:ext cx="7704856" cy="369332"/>
          </a:xfrm>
          <a:prstGeom prst="rect">
            <a:avLst/>
          </a:prstGeom>
          <a:solidFill>
            <a:srgbClr val="FFFF99"/>
          </a:solidFill>
          <a:ln>
            <a:solidFill>
              <a:srgbClr val="FF0000"/>
            </a:solidFill>
          </a:ln>
        </p:spPr>
        <p:txBody>
          <a:bodyPr wrap="square" rtlCol="0">
            <a:spAutoFit/>
          </a:bodyPr>
          <a:lstStyle/>
          <a:p>
            <a:pPr marL="0" lvl="1" indent="-342900" algn="ctr">
              <a:spcAft>
                <a:spcPts val="600"/>
              </a:spcAft>
            </a:pPr>
            <a:r>
              <a:rPr lang="en-GB" b="1" i="1" dirty="0" smtClean="0">
                <a:solidFill>
                  <a:srgbClr val="FF0000"/>
                </a:solidFill>
              </a:rPr>
              <a:t>then a rocky ride over 50+ years: many setbacks but in retrospect productive</a:t>
            </a:r>
            <a:endParaRPr lang="en-GB" i="1" dirty="0" smtClean="0">
              <a:solidFill>
                <a:srgbClr val="FF0000"/>
              </a:solidFill>
            </a:endParaRPr>
          </a:p>
        </p:txBody>
      </p:sp>
      <p:sp>
        <p:nvSpPr>
          <p:cNvPr id="9" name="TextBox 8"/>
          <p:cNvSpPr txBox="1"/>
          <p:nvPr/>
        </p:nvSpPr>
        <p:spPr>
          <a:xfrm>
            <a:off x="467544" y="5085184"/>
            <a:ext cx="5904656" cy="1015663"/>
          </a:xfrm>
          <a:prstGeom prst="rect">
            <a:avLst/>
          </a:prstGeom>
          <a:solidFill>
            <a:srgbClr val="FFFF99"/>
          </a:solidFill>
          <a:ln w="3175">
            <a:solidFill>
              <a:schemeClr val="tx1"/>
            </a:solidFill>
            <a:prstDash val="lgDash"/>
          </a:ln>
        </p:spPr>
        <p:txBody>
          <a:bodyPr wrap="square" rtlCol="0">
            <a:spAutoFit/>
          </a:bodyPr>
          <a:lstStyle/>
          <a:p>
            <a:pPr marL="0" lvl="1" indent="-342900"/>
            <a:r>
              <a:rPr lang="en-GB" b="1" dirty="0" smtClean="0">
                <a:solidFill>
                  <a:srgbClr val="FF0000"/>
                </a:solidFill>
              </a:rPr>
              <a:t>At the age of 33, I joined</a:t>
            </a:r>
            <a:r>
              <a:rPr lang="en-GB" sz="2400" b="1" dirty="0" smtClean="0">
                <a:solidFill>
                  <a:srgbClr val="00B0F0"/>
                </a:solidFill>
                <a:latin typeface="Times New Roman" pitchFamily="18" charset="0"/>
                <a:cs typeface="Times New Roman" pitchFamily="18" charset="0"/>
              </a:rPr>
              <a:t> </a:t>
            </a:r>
            <a:r>
              <a:rPr lang="en-GB" sz="2400" b="1" dirty="0" smtClean="0">
                <a:solidFill>
                  <a:srgbClr val="0070C0"/>
                </a:solidFill>
                <a:latin typeface="Times New Roman" pitchFamily="18" charset="0"/>
                <a:cs typeface="Times New Roman" pitchFamily="18" charset="0"/>
              </a:rPr>
              <a:t>IOR</a:t>
            </a:r>
            <a:r>
              <a:rPr lang="en-GB" sz="2400" b="1" dirty="0" smtClean="0">
                <a:solidFill>
                  <a:srgbClr val="00B0F0"/>
                </a:solidFill>
                <a:latin typeface="Times New Roman" pitchFamily="18" charset="0"/>
                <a:cs typeface="Times New Roman" pitchFamily="18" charset="0"/>
              </a:rPr>
              <a:t> </a:t>
            </a:r>
            <a:r>
              <a:rPr lang="en-GB" b="1" dirty="0" smtClean="0">
                <a:solidFill>
                  <a:srgbClr val="FF0000"/>
                </a:solidFill>
              </a:rPr>
              <a:t>in a Coventry project office.  </a:t>
            </a:r>
          </a:p>
          <a:p>
            <a:pPr marL="0" lvl="1" indent="-342900"/>
            <a:r>
              <a:rPr lang="en-GB" b="1" dirty="0" smtClean="0">
                <a:solidFill>
                  <a:srgbClr val="FF0000"/>
                </a:solidFill>
              </a:rPr>
              <a:t>           	Bewildering new experiences, leading to the most </a:t>
            </a:r>
          </a:p>
          <a:p>
            <a:pPr marL="0" lvl="1" indent="-342900"/>
            <a:r>
              <a:rPr lang="en-GB" b="1" dirty="0" smtClean="0">
                <a:solidFill>
                  <a:srgbClr val="FF0000"/>
                </a:solidFill>
              </a:rPr>
              <a:t>	demanding yet exciting challenges of my career ....</a:t>
            </a:r>
            <a:endParaRPr lang="en-GB" dirty="0"/>
          </a:p>
        </p:txBody>
      </p:sp>
      <p:sp>
        <p:nvSpPr>
          <p:cNvPr id="10" name="TextBox 9"/>
          <p:cNvSpPr txBox="1"/>
          <p:nvPr/>
        </p:nvSpPr>
        <p:spPr>
          <a:xfrm>
            <a:off x="6660232" y="5301208"/>
            <a:ext cx="2232248" cy="830997"/>
          </a:xfrm>
          <a:prstGeom prst="rect">
            <a:avLst/>
          </a:prstGeom>
          <a:solidFill>
            <a:srgbClr val="CCFF99"/>
          </a:solidFill>
          <a:ln>
            <a:solidFill>
              <a:srgbClr val="99FFCC"/>
            </a:solidFill>
            <a:prstDash val="dash"/>
          </a:ln>
        </p:spPr>
        <p:txBody>
          <a:bodyPr wrap="square" rtlCol="0">
            <a:spAutoFit/>
          </a:bodyPr>
          <a:lstStyle/>
          <a:p>
            <a:r>
              <a:rPr lang="en-GB" sz="1600" dirty="0" smtClean="0">
                <a:latin typeface="Arial Narrow" pitchFamily="34" charset="0"/>
              </a:rPr>
              <a:t>Excursions with family:</a:t>
            </a:r>
          </a:p>
          <a:p>
            <a:pPr>
              <a:buFont typeface="Arial" pitchFamily="34" charset="0"/>
              <a:buChar char="•"/>
            </a:pPr>
            <a:r>
              <a:rPr lang="en-GB" sz="1600" dirty="0" smtClean="0">
                <a:latin typeface="Arial Narrow" pitchFamily="34" charset="0"/>
              </a:rPr>
              <a:t> environmental awareness</a:t>
            </a:r>
          </a:p>
          <a:p>
            <a:pPr>
              <a:buFont typeface="Arial" pitchFamily="34" charset="0"/>
              <a:buChar char="•"/>
            </a:pPr>
            <a:r>
              <a:rPr lang="en-GB" sz="1600" dirty="0" smtClean="0">
                <a:latin typeface="Arial Narrow" pitchFamily="34" charset="0"/>
              </a:rPr>
              <a:t> software entrepreneur</a:t>
            </a:r>
            <a:endParaRPr lang="en-GB" sz="1600" dirty="0">
              <a:latin typeface="Arial Narrow"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13625</TotalTime>
  <Words>6193</Words>
  <Application>Microsoft Office PowerPoint</Application>
  <PresentationFormat>On-screen Show (4:3)</PresentationFormat>
  <Paragraphs>1285</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Slide</vt:lpstr>
      <vt:lpstr>LINKING PUBLIC POLICY WORLDS Working Together to Shape Public Policy Choices </vt:lpstr>
      <vt:lpstr>Slide 2</vt:lpstr>
      <vt:lpstr>A  NATIONAL POLICY EVENT in 2014     SHAPING CHOICES IN PUBLIC POLICY  - a Decision-focused Approach    An invitational event held at The Royal Society, London Thursday 5 June 2014, 13:00 – 17:15  Jointly sponsored by the OR Society, the Cabinet Office Policy Profession Support Unit  and the Cambridge University Centre for Science &amp; Policy     Keynote speaker Sir Richard Mottram,  former Permanent Secretary to DWP &amp; MOD     ABSTRACT:       </vt:lpstr>
      <vt:lpstr>DESIGN CRITERIA FOR LOCAL LAND USE POLICY: UK Department of the Environment guidance 1973  for first English county council Structure Plans</vt:lpstr>
      <vt:lpstr>POLICIES AND STRATEGIES: WHAT’S THE DIFFERENCE? [both terms implying an elevated level of influence on decisions]</vt:lpstr>
      <vt:lpstr>Slide 6</vt:lpstr>
      <vt:lpstr>TWO LINKED DISCIPLINARY STRANDS </vt:lpstr>
      <vt:lpstr>HISTORY – AN INSTITUTIONAL STRAND </vt:lpstr>
      <vt:lpstr>HISTORY – ONE PERSONAL STRAND to 1964 </vt:lpstr>
      <vt:lpstr>Slide 10</vt:lpstr>
      <vt:lpstr>Slide 11</vt:lpstr>
      <vt:lpstr>Slide 12</vt:lpstr>
      <vt:lpstr>Slide 13</vt:lpstr>
      <vt:lpstr>Slide 14</vt:lpstr>
      <vt:lpstr> </vt:lpstr>
      <vt:lpstr> 4. FACILITATING COLLABORATION </vt:lpstr>
      <vt:lpstr>Slide 17</vt:lpstr>
      <vt:lpstr>Slide 18</vt:lpstr>
      <vt:lpstr>Slide 19</vt:lpstr>
      <vt:lpstr> 1984 NE Brazil offshore island policies </vt:lpstr>
      <vt:lpstr>              PLATFORMS FOR FUTURE INNOVATORS  in practice, with implications for theory  A. MAPPING POLICY LANDSCAPES  [e.g. Droitwich 1970’s]   B. GUIDING POLICY WORKSHOPS [e.g. Brazil 1980’s]  C. DESIGNING IMMERSIVE COURSES [e.g. Canada 1970’s]  D. EXCHANGING PROBLEM PROFILES [e.g. Leeds 1980’s]  E. PROCESS SUPPORT SOFTWARE [e.g. Sheffield 1990’s]  F.  EXPLORING POLICY SPACES [e.g. Berkshire 1970’s].   G. DESIGNS FOR ENGAGEMENT [e.g. New Zealand 2000’s]    All these have been developed as means of communication    with people engaged in public policy choice        </vt:lpstr>
      <vt:lpstr>PLATFORMS FOR FUTURE INNOVATORS A – MAPPING POLICY LANDSCAPES</vt:lpstr>
      <vt:lpstr>PLATFORMS FOR FUTURE INNOVATORS  B. GUIDING A POLICY DESIGN WORKSHOP</vt:lpstr>
      <vt:lpstr> </vt:lpstr>
      <vt:lpstr> </vt:lpstr>
      <vt:lpstr>PLATFORMS FOR FUTURE INNOVATORS   E. PROCESS SUPPORT SOFTWARE</vt:lpstr>
      <vt:lpstr>A POLICY MATRIX FOR THE WEST BERKSHIRE STRUCTURE PLAN 1976</vt:lpstr>
      <vt:lpstr>PLATFORMS FOR FUTURE INNOVATORS : G. Designs for policy engagement</vt:lpstr>
      <vt:lpstr>RESOURCES FOR FUTURE INNOVATORS</vt:lpstr>
      <vt:lpstr>PATHWAYS TO FURTHER PROGRESS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463</cp:revision>
  <dcterms:created xsi:type="dcterms:W3CDTF">2015-10-22T14:45:26Z</dcterms:created>
  <dcterms:modified xsi:type="dcterms:W3CDTF">2017-03-03T14:29:24Z</dcterms:modified>
</cp:coreProperties>
</file>